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4"/>
  </p:notesMasterIdLst>
  <p:handoutMasterIdLst>
    <p:handoutMasterId r:id="rId15"/>
  </p:handoutMasterIdLst>
  <p:sldIdLst>
    <p:sldId id="267" r:id="rId5"/>
    <p:sldId id="278" r:id="rId6"/>
    <p:sldId id="283" r:id="rId7"/>
    <p:sldId id="284" r:id="rId8"/>
    <p:sldId id="285" r:id="rId9"/>
    <p:sldId id="286" r:id="rId10"/>
    <p:sldId id="287" r:id="rId11"/>
    <p:sldId id="289" r:id="rId12"/>
    <p:sldId id="288" r:id="rId13"/>
  </p:sldIdLst>
  <p:sldSz cx="12188825"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9" autoAdjust="0"/>
  </p:normalViewPr>
  <p:slideViewPr>
    <p:cSldViewPr>
      <p:cViewPr varScale="1">
        <p:scale>
          <a:sx n="79" d="100"/>
          <a:sy n="79" d="100"/>
        </p:scale>
        <p:origin x="-342" y="-9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ru-RU"/>
              <a:t>Образец заголовка</a:t>
            </a:r>
            <a:endParaRPr/>
          </a:p>
        </p:txBody>
      </p:sp>
      <p:sp>
        <p:nvSpPr>
          <p:cNvPr id="3" name="Подзаголовок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a:t>Образец подзаголовка</a:t>
            </a:r>
            <a:endParaRPr/>
          </a:p>
        </p:txBody>
      </p:sp>
      <p:sp>
        <p:nvSpPr>
          <p:cNvPr id="5" name="Нижний колонтитул 4"/>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Дата 3"/>
          <p:cNvSpPr>
            <a:spLocks noGrp="1"/>
          </p:cNvSpPr>
          <p:nvPr>
            <p:ph type="dt" sz="half" idx="10"/>
          </p:nvPr>
        </p:nvSpPr>
        <p:spPr/>
        <p:txBody>
          <a:bodyPr rtlCol="0"/>
          <a:lstStyle>
            <a:lvl1pPr algn="l" rtl="0">
              <a:defRPr>
                <a:solidFill>
                  <a:schemeClr val="tx2"/>
                </a:solidFill>
              </a:defRPr>
            </a:lvl1pPr>
          </a:lstStyle>
          <a:p>
            <a:pPr rtl="0"/>
            <a:r>
              <a:rPr lang="en-US"/>
              <a:t>01.08.2016</a:t>
            </a:r>
            <a:endParaRPr/>
          </a:p>
        </p:txBody>
      </p:sp>
      <p:sp>
        <p:nvSpPr>
          <p:cNvPr id="6" name="Номер слайда 5"/>
          <p:cNvSpPr>
            <a:spLocks noGrp="1"/>
          </p:cNvSpPr>
          <p:nvPr>
            <p:ph type="sldNum" sz="quarter" idx="12"/>
          </p:nvPr>
        </p:nvSpPr>
        <p:spPr/>
        <p:txBody>
          <a:bodyPr rtlCol="0"/>
          <a:lstStyle>
            <a:lvl1pPr algn="l" rtl="0">
              <a:defRPr>
                <a:solidFill>
                  <a:schemeClr val="tx2"/>
                </a:solidFill>
              </a:defRPr>
            </a:lvl1pPr>
          </a:lstStyle>
          <a:p>
            <a:pPr rtl="0"/>
            <a:fld id="{DF28FB93-0A08-4E7D-8E63-9EFA29F1E093}" type="slidenum">
              <a:rPr/>
              <a:pPr/>
              <a:t>‹#›</a:t>
            </a:fld>
            <a:endParaRPr/>
          </a:p>
        </p:txBody>
      </p:sp>
      <p:grpSp>
        <p:nvGrpSpPr>
          <p:cNvPr id="7" name="Группа 6"/>
          <p:cNvGrpSpPr/>
          <p:nvPr/>
        </p:nvGrpSpPr>
        <p:grpSpPr>
          <a:xfrm>
            <a:off x="1218882" y="1600200"/>
            <a:ext cx="9739746"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1218882" y="4851400"/>
            <a:ext cx="9739746"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01.08.2016</a:t>
            </a:r>
            <a:endParaRPr/>
          </a:p>
        </p:txBody>
      </p:sp>
      <p:sp>
        <p:nvSpPr>
          <p:cNvPr id="6" name="Номер слайда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34563" y="434975"/>
            <a:ext cx="1168400" cy="5661025"/>
          </a:xfrm>
        </p:spPr>
        <p:txBody>
          <a:bodyPr vert="eaVert" rtlCol="0"/>
          <a:lstStyle/>
          <a:p>
            <a:pPr rtl="0"/>
            <a:r>
              <a:rPr lang="ru-RU"/>
              <a:t>Образец заголовка</a:t>
            </a:r>
            <a:endParaRPr/>
          </a:p>
        </p:txBody>
      </p:sp>
      <p:sp>
        <p:nvSpPr>
          <p:cNvPr id="3" name="Вертикальный текст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01.08.2016</a:t>
            </a:r>
            <a:endParaRPr/>
          </a:p>
        </p:txBody>
      </p:sp>
      <p:sp>
        <p:nvSpPr>
          <p:cNvPr id="6" name="Номер слайда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01.08.2016</a:t>
            </a:r>
            <a:endParaRPr/>
          </a:p>
        </p:txBody>
      </p:sp>
      <p:sp>
        <p:nvSpPr>
          <p:cNvPr id="6" name="Номер слайда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ru-RU"/>
              <a:t>Образец заголовка</a:t>
            </a:r>
            <a:endParaRPr/>
          </a:p>
        </p:txBody>
      </p:sp>
      <p:sp>
        <p:nvSpPr>
          <p:cNvPr id="3" name="Текст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a:t>Образец текста</a:t>
            </a: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01.08.2016</a:t>
            </a:r>
            <a:endParaRPr/>
          </a:p>
        </p:txBody>
      </p:sp>
      <p:sp>
        <p:nvSpPr>
          <p:cNvPr id="6" name="Номер слайда 5"/>
          <p:cNvSpPr>
            <a:spLocks noGrp="1"/>
          </p:cNvSpPr>
          <p:nvPr>
            <p:ph type="sldNum" sz="quarter" idx="12"/>
          </p:nvPr>
        </p:nvSpPr>
        <p:spPr/>
        <p:txBody>
          <a:bodyPr rtlCol="0"/>
          <a:lstStyle/>
          <a:p>
            <a:pPr rtl="0"/>
            <a:fld id="{DF28FB93-0A08-4E7D-8E63-9EFA29F1E093}" type="slidenum">
              <a:rPr/>
              <a:pPr/>
              <a:t>‹#›</a:t>
            </a:fld>
            <a:endParaRPr/>
          </a:p>
        </p:txBody>
      </p:sp>
      <p:grpSp>
        <p:nvGrpSpPr>
          <p:cNvPr id="13" name="Группа 12"/>
          <p:cNvGrpSpPr/>
          <p:nvPr/>
        </p:nvGrpSpPr>
        <p:grpSpPr>
          <a:xfrm>
            <a:off x="3273781" y="3475736"/>
            <a:ext cx="5641265"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3" name="Объект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4" name="Объект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01.08.2016</a:t>
            </a:r>
            <a:endParaRPr/>
          </a:p>
        </p:txBody>
      </p:sp>
      <p:sp>
        <p:nvSpPr>
          <p:cNvPr id="7" name="Номер слайда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a:t>Образец заголовка</a:t>
            </a:r>
            <a:endParaRPr/>
          </a:p>
        </p:txBody>
      </p:sp>
      <p:sp>
        <p:nvSpPr>
          <p:cNvPr id="3" name="Текст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a:t>Образец текста</a:t>
            </a:r>
          </a:p>
        </p:txBody>
      </p:sp>
      <p:sp>
        <p:nvSpPr>
          <p:cNvPr id="4" name="Объект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5" name="Текст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a:t>Образец текста</a:t>
            </a:r>
          </a:p>
        </p:txBody>
      </p:sp>
      <p:sp>
        <p:nvSpPr>
          <p:cNvPr id="6" name="Объект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8" name="Нижний колонтитул 7"/>
          <p:cNvSpPr>
            <a:spLocks noGrp="1"/>
          </p:cNvSpPr>
          <p:nvPr>
            <p:ph type="ftr" sz="quarter" idx="11"/>
          </p:nvPr>
        </p:nvSpPr>
        <p:spPr/>
        <p:txBody>
          <a:bodyPr rtlCol="0"/>
          <a:lstStyle/>
          <a:p>
            <a:pPr rtl="0"/>
            <a:endParaRPr/>
          </a:p>
        </p:txBody>
      </p:sp>
      <p:sp>
        <p:nvSpPr>
          <p:cNvPr id="7" name="Дата 6"/>
          <p:cNvSpPr>
            <a:spLocks noGrp="1"/>
          </p:cNvSpPr>
          <p:nvPr>
            <p:ph type="dt" sz="half" idx="10"/>
          </p:nvPr>
        </p:nvSpPr>
        <p:spPr/>
        <p:txBody>
          <a:bodyPr rtlCol="0"/>
          <a:lstStyle/>
          <a:p>
            <a:pPr rtl="0"/>
            <a:r>
              <a:rPr lang="en-US"/>
              <a:t>01.08.2016</a:t>
            </a:r>
            <a:endParaRPr/>
          </a:p>
        </p:txBody>
      </p:sp>
      <p:sp>
        <p:nvSpPr>
          <p:cNvPr id="9" name="Номер слайда 8"/>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a:p>
        </p:txBody>
      </p:sp>
      <p:sp>
        <p:nvSpPr>
          <p:cNvPr id="4" name="Нижний колонтитул 3"/>
          <p:cNvSpPr>
            <a:spLocks noGrp="1"/>
          </p:cNvSpPr>
          <p:nvPr>
            <p:ph type="ftr" sz="quarter" idx="11"/>
          </p:nvPr>
        </p:nvSpPr>
        <p:spPr/>
        <p:txBody>
          <a:bodyPr rtlCol="0"/>
          <a:lstStyle/>
          <a:p>
            <a:pPr rtl="0"/>
            <a:endParaRPr/>
          </a:p>
        </p:txBody>
      </p:sp>
      <p:sp>
        <p:nvSpPr>
          <p:cNvPr id="3" name="Дата 2"/>
          <p:cNvSpPr>
            <a:spLocks noGrp="1"/>
          </p:cNvSpPr>
          <p:nvPr>
            <p:ph type="dt" sz="half" idx="10"/>
          </p:nvPr>
        </p:nvSpPr>
        <p:spPr/>
        <p:txBody>
          <a:bodyPr rtlCol="0"/>
          <a:lstStyle/>
          <a:p>
            <a:pPr rtl="0"/>
            <a:r>
              <a:rPr lang="en-US"/>
              <a:t>01.08.2016</a:t>
            </a:r>
            <a:endParaRPr/>
          </a:p>
        </p:txBody>
      </p:sp>
      <p:sp>
        <p:nvSpPr>
          <p:cNvPr id="5" name="Номер слайда 4"/>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endParaRPr/>
          </a:p>
        </p:txBody>
      </p:sp>
      <p:sp>
        <p:nvSpPr>
          <p:cNvPr id="2" name="Дата 1"/>
          <p:cNvSpPr>
            <a:spLocks noGrp="1"/>
          </p:cNvSpPr>
          <p:nvPr>
            <p:ph type="dt" sz="half" idx="10"/>
          </p:nvPr>
        </p:nvSpPr>
        <p:spPr/>
        <p:txBody>
          <a:bodyPr rtlCol="0"/>
          <a:lstStyle/>
          <a:p>
            <a:pPr rtl="0"/>
            <a:r>
              <a:rPr lang="en-US"/>
              <a:t>01.08.2016</a:t>
            </a:r>
            <a:endParaRPr/>
          </a:p>
        </p:txBody>
      </p:sp>
      <p:sp>
        <p:nvSpPr>
          <p:cNvPr id="4" name="Номер слайда 3"/>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normAutofit/>
          </a:bodyPr>
          <a:lstStyle>
            <a:lvl1pPr algn="l" rtl="0">
              <a:defRPr sz="3200" b="0"/>
            </a:lvl1pPr>
          </a:lstStyle>
          <a:p>
            <a:pPr rtl="0"/>
            <a:r>
              <a:rPr lang="ru-RU"/>
              <a:t>Образец заголовка</a:t>
            </a:r>
            <a:endParaRPr/>
          </a:p>
        </p:txBody>
      </p:sp>
      <p:sp>
        <p:nvSpPr>
          <p:cNvPr id="3" name="Объект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a:p>
        </p:txBody>
      </p:sp>
      <p:sp>
        <p:nvSpPr>
          <p:cNvPr id="4" name="Текст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01.08.2016</a:t>
            </a:r>
            <a:endParaRPr/>
          </a:p>
        </p:txBody>
      </p:sp>
      <p:sp>
        <p:nvSpPr>
          <p:cNvPr id="7" name="Номер слайда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normAutofit/>
          </a:bodyPr>
          <a:lstStyle>
            <a:lvl1pPr algn="l" rtl="0">
              <a:defRPr sz="3200" b="0"/>
            </a:lvl1pPr>
          </a:lstStyle>
          <a:p>
            <a:pPr rtl="0"/>
            <a:r>
              <a:rPr lang="ru-RU"/>
              <a:t>Образец заголовка</a:t>
            </a:r>
            <a:endParaRPr/>
          </a:p>
        </p:txBody>
      </p:sp>
      <p:sp>
        <p:nvSpPr>
          <p:cNvPr id="8" name="Прямоугольник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a:t>Вставка рисунка</a:t>
            </a:r>
            <a:endParaRPr/>
          </a:p>
        </p:txBody>
      </p:sp>
      <p:sp>
        <p:nvSpPr>
          <p:cNvPr id="4" name="Текст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01.08.2016</a:t>
            </a:r>
            <a:endParaRPr/>
          </a:p>
        </p:txBody>
      </p:sp>
      <p:sp>
        <p:nvSpPr>
          <p:cNvPr id="7" name="Номер слайда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2400"/>
          </a:p>
        </p:txBody>
      </p:sp>
      <p:sp>
        <p:nvSpPr>
          <p:cNvPr id="8" name="Скругленный прямоугольник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Заголовок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t>Стиль образца заголовка</a:t>
            </a:r>
          </a:p>
        </p:txBody>
      </p:sp>
      <p:sp>
        <p:nvSpPr>
          <p:cNvPr id="3" name="Замещающий текст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5" name="Нижний колонтитул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a:p>
        </p:txBody>
      </p:sp>
      <p:sp>
        <p:nvSpPr>
          <p:cNvPr id="4" name="Дата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pPr rtl="0"/>
            <a:r>
              <a:rPr lang="en-US"/>
              <a:t>01.08.2016</a:t>
            </a:r>
            <a:endParaRPr/>
          </a:p>
        </p:txBody>
      </p:sp>
      <p:sp>
        <p:nvSpPr>
          <p:cNvPr id="6" name="Номер слайда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rtl="0"/>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pPr rtl="0"/>
            <a:r>
              <a:rPr lang="ru" dirty="0">
                <a:latin typeface="Calibri" panose="020F0502020204030204" pitchFamily="34" charset="0"/>
                <a:cs typeface="Calibri" panose="020F0502020204030204" pitchFamily="34" charset="0"/>
              </a:rPr>
              <a:t>ЛЕКЦИЯ </a:t>
            </a:r>
            <a:r>
              <a:rPr lang="ru"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4</a:t>
            </a:r>
            <a:endParaRPr lang="ru" dirty="0">
              <a:latin typeface="Calibri" panose="020F0502020204030204" pitchFamily="34" charset="0"/>
              <a:cs typeface="Calibri" panose="020F0502020204030204" pitchFamily="34" charset="0"/>
            </a:endParaRPr>
          </a:p>
        </p:txBody>
      </p:sp>
      <p:sp>
        <p:nvSpPr>
          <p:cNvPr id="3" name="Подзаголовок 2"/>
          <p:cNvSpPr>
            <a:spLocks noGrp="1"/>
          </p:cNvSpPr>
          <p:nvPr>
            <p:ph type="subTitle" idx="1"/>
          </p:nvPr>
        </p:nvSpPr>
        <p:spPr/>
        <p:txBody>
          <a:bodyPr rtlCol="0">
            <a:normAutofit/>
          </a:bodyPr>
          <a:lstStyle/>
          <a:p>
            <a:pPr rtl="0"/>
            <a:r>
              <a:rPr lang="kk-KZ" sz="3600" dirty="0">
                <a:effectLst/>
                <a:latin typeface="Calibri" panose="020F0502020204030204" pitchFamily="34" charset="0"/>
                <a:ea typeface="Times New Roman" panose="02020603050405020304" pitchFamily="18" charset="0"/>
                <a:cs typeface="Calibri" panose="020F0502020204030204" pitchFamily="34" charset="0"/>
              </a:rPr>
              <a:t>«Есептеу моделдері» </a:t>
            </a:r>
            <a:r>
              <a:rPr lang="kk-KZ" sz="3600" b="1" dirty="0">
                <a:effectLst/>
                <a:latin typeface="Calibri" panose="020F0502020204030204" pitchFamily="34" charset="0"/>
                <a:ea typeface="Times New Roman" panose="02020603050405020304" pitchFamily="18" charset="0"/>
                <a:cs typeface="Calibri" panose="020F0502020204030204" pitchFamily="34" charset="0"/>
              </a:rPr>
              <a:t>пәні </a:t>
            </a:r>
            <a:endParaRPr lang="ru"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a:latin typeface="Calibri" panose="020F0502020204030204" pitchFamily="34" charset="0"/>
                <a:cs typeface="Calibri" panose="020F0502020204030204" pitchFamily="34" charset="0"/>
              </a:rPr>
              <a:t>Лекция </a:t>
            </a:r>
            <a:r>
              <a:rPr lang="ru-RU"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4</a:t>
            </a:r>
            <a:r>
              <a:rPr lang="ru-RU" dirty="0" smtClean="0">
                <a:latin typeface="Calibri" panose="020F0502020204030204" pitchFamily="34" charset="0"/>
                <a:cs typeface="Calibri" panose="020F0502020204030204" pitchFamily="34" charset="0"/>
              </a:rPr>
              <a:t>.</a:t>
            </a:r>
            <a:endParaRPr lang="ru" dirty="0">
              <a:latin typeface="Calibri" panose="020F0502020204030204" pitchFamily="34" charset="0"/>
              <a:cs typeface="Calibri" panose="020F0502020204030204" pitchFamily="34" charset="0"/>
            </a:endParaRPr>
          </a:p>
        </p:txBody>
      </p:sp>
      <p:sp>
        <p:nvSpPr>
          <p:cNvPr id="14" name="Объект 13"/>
          <p:cNvSpPr>
            <a:spLocks noGrp="1"/>
          </p:cNvSpPr>
          <p:nvPr>
            <p:ph idx="1"/>
          </p:nvPr>
        </p:nvSpPr>
        <p:spPr/>
        <p:txBody>
          <a:bodyPr rtlCol="0">
            <a:normAutofit/>
          </a:bodyPr>
          <a:lstStyle/>
          <a:p>
            <a:r>
              <a:rPr lang="kk-KZ" spc="-5" dirty="0">
                <a:solidFill>
                  <a:schemeClr val="tx2"/>
                </a:solidFill>
                <a:latin typeface="Calibri" panose="020F0502020204030204" pitchFamily="34" charset="0"/>
                <a:ea typeface="Times New Roman" panose="02020603050405020304" pitchFamily="18" charset="0"/>
                <a:cs typeface="Calibri" panose="020F0502020204030204" pitchFamily="34" charset="0"/>
              </a:rPr>
              <a:t>Тьюринг әмбебап программасы. </a:t>
            </a:r>
            <a:endParaRPr lang="en-US" spc="-5" dirty="0" smtClean="0">
              <a:solidFill>
                <a:schemeClr val="tx2"/>
              </a:solidFill>
              <a:latin typeface="Calibri" panose="020F0502020204030204" pitchFamily="34" charset="0"/>
              <a:ea typeface="Times New Roman" panose="02020603050405020304" pitchFamily="18" charset="0"/>
              <a:cs typeface="Calibri" panose="020F0502020204030204" pitchFamily="34" charset="0"/>
            </a:endParaRPr>
          </a:p>
          <a:p>
            <a:r>
              <a:rPr lang="kk-KZ" spc="-5" dirty="0" smtClean="0">
                <a:solidFill>
                  <a:schemeClr val="tx2"/>
                </a:solidFill>
                <a:latin typeface="Calibri" panose="020F0502020204030204" pitchFamily="34" charset="0"/>
                <a:ea typeface="Times New Roman" panose="02020603050405020304" pitchFamily="18" charset="0"/>
                <a:cs typeface="Calibri" panose="020F0502020204030204" pitchFamily="34" charset="0"/>
              </a:rPr>
              <a:t>Жиындар </a:t>
            </a:r>
            <a:r>
              <a:rPr lang="kk-KZ" spc="-5" dirty="0">
                <a:solidFill>
                  <a:schemeClr val="tx2"/>
                </a:solidFill>
                <a:latin typeface="Calibri" panose="020F0502020204030204" pitchFamily="34" charset="0"/>
                <a:ea typeface="Times New Roman" panose="02020603050405020304" pitchFamily="18" charset="0"/>
                <a:cs typeface="Calibri" panose="020F0502020204030204" pitchFamily="34" charset="0"/>
              </a:rPr>
              <a:t>нумерациясы, алгоритмдік қасиеттері. </a:t>
            </a:r>
            <a:endParaRPr lang="kk-KZ" spc="-5" dirty="0">
              <a:solidFill>
                <a:schemeClr val="tx2"/>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218883" y="431800"/>
            <a:ext cx="9751060" cy="1052984"/>
          </a:xfrm>
        </p:spPr>
        <p:txBody>
          <a:bodyPr rtlCol="0"/>
          <a:lstStyle/>
          <a:p>
            <a:r>
              <a:rPr lang="ru-RU" b="1" dirty="0" err="1">
                <a:latin typeface="Calibri" panose="020F0502020204030204" pitchFamily="34" charset="0"/>
                <a:cs typeface="Calibri" panose="020F0502020204030204" pitchFamily="34" charset="0"/>
              </a:rPr>
              <a:t>Әмбебап</a:t>
            </a:r>
            <a:r>
              <a:rPr lang="ru-RU" b="1" dirty="0">
                <a:latin typeface="Calibri" panose="020F0502020204030204" pitchFamily="34" charset="0"/>
                <a:cs typeface="Calibri" panose="020F0502020204030204" pitchFamily="34" charset="0"/>
              </a:rPr>
              <a:t> Тьюринг </a:t>
            </a:r>
            <a:r>
              <a:rPr lang="ru-RU" b="1" dirty="0" err="1">
                <a:latin typeface="Calibri" panose="020F0502020204030204" pitchFamily="34" charset="0"/>
                <a:cs typeface="Calibri" panose="020F0502020204030204" pitchFamily="34" charset="0"/>
              </a:rPr>
              <a:t>программасы</a:t>
            </a:r>
            <a:r>
              <a:rPr lang="ru-RU" b="1" dirty="0">
                <a:latin typeface="Calibri" panose="020F0502020204030204" pitchFamily="34" charset="0"/>
                <a:cs typeface="Calibri" panose="020F0502020204030204" pitchFamily="34" charset="0"/>
              </a:rPr>
              <a:t> </a:t>
            </a:r>
            <a:endParaRPr lang="ru-RU" b="1" dirty="0">
              <a:latin typeface="Calibri" panose="020F0502020204030204" pitchFamily="34" charset="0"/>
              <a:cs typeface="Calibri" panose="020F0502020204030204" pitchFamily="34" charset="0"/>
            </a:endParaRPr>
          </a:p>
        </p:txBody>
      </p:sp>
      <p:sp>
        <p:nvSpPr>
          <p:cNvPr id="14" name="Объект 13"/>
          <p:cNvSpPr>
            <a:spLocks noGrp="1"/>
          </p:cNvSpPr>
          <p:nvPr>
            <p:ph idx="1"/>
          </p:nvPr>
        </p:nvSpPr>
        <p:spPr>
          <a:xfrm>
            <a:off x="1053852" y="1803400"/>
            <a:ext cx="9916091" cy="4267200"/>
          </a:xfrm>
        </p:spPr>
        <p:txBody>
          <a:bodyPr rtlCol="0">
            <a:normAutofit/>
          </a:bodyPr>
          <a:lstStyle/>
          <a:p>
            <a:pPr algn="just"/>
            <a:r>
              <a:rPr lang="ru-RU" sz="2000" dirty="0" err="1" smtClean="0">
                <a:latin typeface="Calibri" panose="020F0502020204030204" pitchFamily="34" charset="0"/>
                <a:cs typeface="Calibri" panose="020F0502020204030204" pitchFamily="34" charset="0"/>
              </a:rPr>
              <a:t>Кез</a:t>
            </a:r>
            <a:r>
              <a:rPr lang="ru-RU" sz="2000" dirty="0" smtClean="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келген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 = {a1, a2 ,..., an} </a:t>
            </a:r>
            <a:r>
              <a:rPr lang="ru-RU" sz="2000" dirty="0" err="1">
                <a:latin typeface="Calibri" panose="020F0502020204030204" pitchFamily="34" charset="0"/>
                <a:cs typeface="Calibri" panose="020F0502020204030204" pitchFamily="34" charset="0"/>
              </a:rPr>
              <a:t>берілген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алфавитімен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жұмыс</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жасайтын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бағдарламаның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жұмысын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боямалайтын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U </a:t>
            </a:r>
            <a:r>
              <a:rPr lang="ru-RU" sz="2000" dirty="0" err="1">
                <a:latin typeface="Calibri" panose="020F0502020204030204" pitchFamily="34" charset="0"/>
                <a:cs typeface="Calibri" panose="020F0502020204030204" pitchFamily="34" charset="0"/>
              </a:rPr>
              <a:t>универсалды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тьюринг</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программасын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қарастырайық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Бұл</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U </a:t>
            </a:r>
            <a:r>
              <a:rPr lang="ru-RU" sz="2000" dirty="0" err="1">
                <a:latin typeface="Calibri" panose="020F0502020204030204" pitchFamily="34" charset="0"/>
                <a:cs typeface="Calibri" panose="020F0502020204030204" pitchFamily="34" charset="0"/>
              </a:rPr>
              <a:t>программасы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кірісте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белгілі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бір</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түрде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кездейсоқ</a:t>
            </a:r>
            <a:r>
              <a:rPr lang="ru-RU" sz="2000" dirty="0">
                <a:latin typeface="Calibri" panose="020F0502020204030204" pitchFamily="34" charset="0"/>
                <a:cs typeface="Calibri" panose="020F0502020204030204" pitchFamily="34" charset="0"/>
              </a:rPr>
              <a:t> Т </a:t>
            </a:r>
            <a:r>
              <a:rPr lang="ru-RU" sz="2000" dirty="0" err="1">
                <a:latin typeface="Calibri" panose="020F0502020204030204" pitchFamily="34" charset="0"/>
                <a:cs typeface="Calibri" panose="020F0502020204030204" pitchFamily="34" charset="0"/>
              </a:rPr>
              <a:t>бағдарламасының</a:t>
            </a:r>
            <a:r>
              <a:rPr lang="ru-RU" sz="2000" dirty="0">
                <a:latin typeface="Calibri" panose="020F0502020204030204" pitchFamily="34" charset="0"/>
                <a:cs typeface="Calibri" panose="020F0502020204030204" pitchFamily="34" charset="0"/>
              </a:rPr>
              <a:t> коды бар </a:t>
            </a:r>
            <a:r>
              <a:rPr lang="ru-RU" sz="2000" dirty="0" err="1">
                <a:latin typeface="Calibri" panose="020F0502020204030204" pitchFamily="34" charset="0"/>
                <a:cs typeface="Calibri" panose="020F0502020204030204" pitchFamily="34" charset="0"/>
              </a:rPr>
              <a:t>және</a:t>
            </a:r>
            <a:r>
              <a:rPr lang="ru-RU" sz="2000" dirty="0">
                <a:latin typeface="Calibri" panose="020F0502020204030204" pitchFamily="34" charset="0"/>
                <a:cs typeface="Calibri" panose="020F0502020204030204" pitchFamily="34" charset="0"/>
              </a:rPr>
              <a:t> Х </a:t>
            </a:r>
            <a:r>
              <a:rPr lang="ru-RU" sz="2000" dirty="0" err="1">
                <a:latin typeface="Calibri" panose="020F0502020204030204" pitchFamily="34" charset="0"/>
                <a:cs typeface="Calibri" panose="020F0502020204030204" pitchFamily="34" charset="0"/>
              </a:rPr>
              <a:t>псевдосөзді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қабылдап</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лентада</a:t>
            </a:r>
            <a:r>
              <a:rPr lang="ru-RU" sz="2000" dirty="0">
                <a:latin typeface="Calibri" panose="020F0502020204030204" pitchFamily="34" charset="0"/>
                <a:cs typeface="Calibri" panose="020F0502020204030204" pitchFamily="34" charset="0"/>
              </a:rPr>
              <a:t> Т </a:t>
            </a:r>
            <a:r>
              <a:rPr lang="ru-RU" sz="2000" dirty="0" err="1">
                <a:latin typeface="Calibri" panose="020F0502020204030204" pitchFamily="34" charset="0"/>
                <a:cs typeface="Calibri" panose="020F0502020204030204" pitchFamily="34" charset="0"/>
              </a:rPr>
              <a:t>бағдарламасының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кодын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және</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T(X) </a:t>
            </a:r>
            <a:r>
              <a:rPr lang="ru-RU" sz="2000" dirty="0" err="1">
                <a:latin typeface="Calibri" panose="020F0502020204030204" pitchFamily="34" charset="0"/>
                <a:cs typeface="Calibri" panose="020F0502020204030204" pitchFamily="34" charset="0"/>
              </a:rPr>
              <a:t>псевдосөзін</a:t>
            </a:r>
            <a:r>
              <a:rPr lang="ru-RU" sz="2000" dirty="0">
                <a:latin typeface="Calibri" panose="020F0502020204030204" pitchFamily="34" charset="0"/>
                <a:cs typeface="Calibri" panose="020F0502020204030204" pitchFamily="34" charset="0"/>
              </a:rPr>
              <a:t> – Т </a:t>
            </a:r>
            <a:r>
              <a:rPr lang="ru-RU" sz="2000" dirty="0" err="1">
                <a:latin typeface="Calibri" panose="020F0502020204030204" pitchFamily="34" charset="0"/>
                <a:cs typeface="Calibri" panose="020F0502020204030204" pitchFamily="34" charset="0"/>
              </a:rPr>
              <a:t>бағдарламасының</a:t>
            </a:r>
            <a:r>
              <a:rPr lang="ru-RU" sz="2000" dirty="0">
                <a:latin typeface="Calibri" panose="020F0502020204030204" pitchFamily="34" charset="0"/>
                <a:cs typeface="Calibri" panose="020F0502020204030204" pitchFamily="34" charset="0"/>
              </a:rPr>
              <a:t> Х </a:t>
            </a:r>
            <a:r>
              <a:rPr lang="ru-RU" sz="2000" dirty="0" err="1">
                <a:latin typeface="Calibri" panose="020F0502020204030204" pitchFamily="34" charset="0"/>
                <a:cs typeface="Calibri" panose="020F0502020204030204" pitchFamily="34" charset="0"/>
              </a:rPr>
              <a:t>псевдосөзінде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жұмысының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нәтижесі</a:t>
            </a:r>
            <a:r>
              <a:rPr lang="ru-RU" sz="2000" dirty="0">
                <a:latin typeface="Calibri" panose="020F0502020204030204" pitchFamily="34" charset="0"/>
                <a:cs typeface="Calibri" panose="020F0502020204030204" pitchFamily="34" charset="0"/>
              </a:rPr>
              <a:t> – </a:t>
            </a:r>
            <a:r>
              <a:rPr lang="ru-RU" sz="2000" dirty="0" err="1">
                <a:latin typeface="Calibri" panose="020F0502020204030204" pitchFamily="34" charset="0"/>
                <a:cs typeface="Calibri" panose="020F0502020204030204" pitchFamily="34" charset="0"/>
              </a:rPr>
              <a:t>қалдыруға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тиіс</a:t>
            </a:r>
            <a:r>
              <a:rPr lang="ru-RU" sz="2000" dirty="0">
                <a:latin typeface="Calibri" panose="020F0502020204030204" pitchFamily="34" charset="0"/>
                <a:cs typeface="Calibri" panose="020F0502020204030204" pitchFamily="34" charset="0"/>
              </a:rPr>
              <a:t>.</a:t>
            </a:r>
          </a:p>
          <a:p>
            <a:pPr algn="just"/>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Әмбебап</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бағдарламаны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құрған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оқырман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өзін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компьютерді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ойлап</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таптым</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деп</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есептесе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болады</a:t>
            </a:r>
            <a:r>
              <a:rPr lang="ru-RU"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Ψ</a:t>
            </a:r>
            <a:r>
              <a:rPr lang="en-US" sz="2000" dirty="0">
                <a:latin typeface="Calibri" panose="020F0502020204030204" pitchFamily="34" charset="0"/>
                <a:cs typeface="Calibri" panose="020F0502020204030204" pitchFamily="34" charset="0"/>
              </a:rPr>
              <a:t>n – N </a:t>
            </a:r>
            <a:r>
              <a:rPr lang="ru-RU" sz="2000" dirty="0" err="1">
                <a:latin typeface="Calibri" panose="020F0502020204030204" pitchFamily="34" charset="0"/>
                <a:cs typeface="Calibri" panose="020F0502020204030204" pitchFamily="34" charset="0"/>
              </a:rPr>
              <a:t>ішінен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барлық</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 </a:t>
            </a:r>
            <a:r>
              <a:rPr lang="ru-RU" sz="2000" dirty="0" err="1">
                <a:latin typeface="Calibri" panose="020F0502020204030204" pitchFamily="34" charset="0"/>
                <a:cs typeface="Calibri" panose="020F0502020204030204" pitchFamily="34" charset="0"/>
              </a:rPr>
              <a:t>әрқайсысы</a:t>
            </a:r>
            <a:r>
              <a:rPr lang="ru-RU" sz="2000" dirty="0">
                <a:latin typeface="Calibri" panose="020F0502020204030204" pitchFamily="34" charset="0"/>
                <a:cs typeface="Calibri" panose="020F0502020204030204" pitchFamily="34" charset="0"/>
              </a:rPr>
              <a:t> 0 </a:t>
            </a:r>
            <a:r>
              <a:rPr lang="ru-RU" sz="2000" dirty="0" err="1">
                <a:latin typeface="Calibri" panose="020F0502020204030204" pitchFamily="34" charset="0"/>
                <a:cs typeface="Calibri" panose="020F0502020204030204" pitchFamily="34" charset="0"/>
              </a:rPr>
              <a:t>нүктесінде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анықталып</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бағдарламамен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есептелінетін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көп</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дегенде</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 </a:t>
            </a:r>
            <a:r>
              <a:rPr lang="ru-RU" sz="2000" dirty="0" err="1">
                <a:latin typeface="Calibri" panose="020F0502020204030204" pitchFamily="34" charset="0"/>
                <a:cs typeface="Calibri" panose="020F0502020204030204" pitchFamily="34" charset="0"/>
              </a:rPr>
              <a:t>тьюринг</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командаларынан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тұратын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функциялардың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жиыны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болсын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 (n) = max f (0) </a:t>
            </a:r>
            <a:r>
              <a:rPr lang="ru-RU" sz="2000" dirty="0" err="1">
                <a:latin typeface="Calibri" panose="020F0502020204030204" pitchFamily="34" charset="0"/>
                <a:cs typeface="Calibri" panose="020F0502020204030204" pitchFamily="34" charset="0"/>
              </a:rPr>
              <a:t>функциясын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қарастырайық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мұндағы</a:t>
            </a:r>
            <a:r>
              <a:rPr lang="ru-RU" sz="2000" dirty="0">
                <a:latin typeface="Calibri" panose="020F0502020204030204" pitchFamily="34" charset="0"/>
                <a:cs typeface="Calibri" panose="020F0502020204030204" pitchFamily="34" charset="0"/>
              </a:rPr>
              <a:t> максимум </a:t>
            </a:r>
            <a:r>
              <a:rPr lang="el-GR" sz="2000" dirty="0">
                <a:latin typeface="Calibri" panose="020F0502020204030204" pitchFamily="34" charset="0"/>
                <a:cs typeface="Calibri" panose="020F0502020204030204" pitchFamily="34" charset="0"/>
              </a:rPr>
              <a:t>Ψ</a:t>
            </a:r>
            <a:r>
              <a:rPr lang="en-US" sz="2000" dirty="0">
                <a:latin typeface="Calibri" panose="020F0502020204030204" pitchFamily="34" charset="0"/>
                <a:cs typeface="Calibri" panose="020F0502020204030204" pitchFamily="34" charset="0"/>
              </a:rPr>
              <a:t>n  </a:t>
            </a:r>
            <a:r>
              <a:rPr lang="ru-RU" sz="2000" dirty="0" err="1">
                <a:latin typeface="Calibri" panose="020F0502020204030204" pitchFamily="34" charset="0"/>
                <a:cs typeface="Calibri" panose="020F0502020204030204" pitchFamily="34" charset="0"/>
              </a:rPr>
              <a:t>жиынындағы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барлық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функциялардан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алынады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Әлбетте</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s(n) </a:t>
            </a:r>
            <a:r>
              <a:rPr lang="ru-RU" sz="2000" dirty="0" err="1">
                <a:latin typeface="Calibri" panose="020F0502020204030204" pitchFamily="34" charset="0"/>
                <a:cs typeface="Calibri" panose="020F0502020204030204" pitchFamily="34" charset="0"/>
              </a:rPr>
              <a:t>барлық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жерде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анықталады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және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монотонды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Одан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бөлек</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әділ</a:t>
            </a:r>
            <a:r>
              <a:rPr lang="ru-RU" sz="2000" dirty="0">
                <a:latin typeface="Calibri" panose="020F0502020204030204" pitchFamily="34" charset="0"/>
                <a:cs typeface="Calibri" panose="020F0502020204030204" pitchFamily="34" charset="0"/>
              </a:rPr>
              <a:t>.</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227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p:cNvSpPr>
            <a:spLocks noGrp="1"/>
          </p:cNvSpPr>
          <p:nvPr>
            <p:ph idx="1"/>
          </p:nvPr>
        </p:nvSpPr>
        <p:spPr>
          <a:xfrm>
            <a:off x="909836" y="620688"/>
            <a:ext cx="10060107" cy="5449912"/>
          </a:xfrm>
        </p:spPr>
        <p:txBody>
          <a:bodyPr rtlCol="0">
            <a:normAutofit/>
          </a:bodyPr>
          <a:lstStyle/>
          <a:p>
            <a:pPr algn="just"/>
            <a:r>
              <a:rPr lang="ru-RU" sz="2000" b="1" dirty="0">
                <a:latin typeface="Calibri" panose="020F0502020204030204" pitchFamily="34" charset="0"/>
                <a:cs typeface="Calibri" panose="020F0502020204030204" pitchFamily="34" charset="0"/>
              </a:rPr>
              <a:t>Теорема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Кез</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келген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барлық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жерде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анықталған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есептелетін</a:t>
            </a:r>
            <a:r>
              <a:rPr lang="ru-RU" sz="2000" dirty="0">
                <a:latin typeface="Calibri" panose="020F0502020204030204" pitchFamily="34" charset="0"/>
                <a:cs typeface="Calibri" panose="020F0502020204030204" pitchFamily="34" charset="0"/>
              </a:rPr>
              <a:t> функция: </a:t>
            </a:r>
            <a:r>
              <a:rPr lang="en-US" sz="2000" dirty="0">
                <a:latin typeface="Calibri" panose="020F0502020204030204" pitchFamily="34" charset="0"/>
                <a:cs typeface="Calibri" panose="020F0502020204030204" pitchFamily="34" charset="0"/>
              </a:rPr>
              <a:t>f : N → N </a:t>
            </a:r>
            <a:r>
              <a:rPr lang="ru-RU" sz="2000" dirty="0" err="1">
                <a:latin typeface="Calibri" panose="020F0502020204030204" pitchFamily="34" charset="0"/>
                <a:cs typeface="Calibri" panose="020F0502020204030204" pitchFamily="34" charset="0"/>
              </a:rPr>
              <a:t>үшін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кез</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келген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 ≥ k </a:t>
            </a:r>
            <a:r>
              <a:rPr lang="ru-RU" sz="2000" dirty="0" err="1">
                <a:latin typeface="Calibri" panose="020F0502020204030204" pitchFamily="34" charset="0"/>
                <a:cs typeface="Calibri" panose="020F0502020204030204" pitchFamily="34" charset="0"/>
              </a:rPr>
              <a:t>жағдайында</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f (m) &lt; s (m) </a:t>
            </a:r>
            <a:r>
              <a:rPr lang="ru-RU" sz="2000" dirty="0" err="1">
                <a:latin typeface="Calibri" panose="020F0502020204030204" pitchFamily="34" charset="0"/>
                <a:cs typeface="Calibri" panose="020F0502020204030204" pitchFamily="34" charset="0"/>
              </a:rPr>
              <a:t>теңсіздігі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орындалатын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k ∈ N </a:t>
            </a:r>
            <a:r>
              <a:rPr lang="ru-RU" sz="2000" dirty="0">
                <a:latin typeface="Calibri" panose="020F0502020204030204" pitchFamily="34" charset="0"/>
                <a:cs typeface="Calibri" panose="020F0502020204030204" pitchFamily="34" charset="0"/>
              </a:rPr>
              <a:t>бар </a:t>
            </a:r>
            <a:r>
              <a:rPr lang="ru-RU" sz="2000" dirty="0" err="1">
                <a:latin typeface="Calibri" panose="020F0502020204030204" pitchFamily="34" charset="0"/>
                <a:cs typeface="Calibri" panose="020F0502020204030204" pitchFamily="34" charset="0"/>
              </a:rPr>
              <a:t>болады</a:t>
            </a:r>
            <a:r>
              <a:rPr lang="ru-RU" sz="2000" dirty="0">
                <a:latin typeface="Calibri" panose="020F0502020204030204" pitchFamily="34" charset="0"/>
                <a:cs typeface="Calibri" panose="020F0502020204030204" pitchFamily="34" charset="0"/>
              </a:rPr>
              <a:t>.</a:t>
            </a:r>
          </a:p>
          <a:p>
            <a:pPr algn="just"/>
            <a:r>
              <a:rPr lang="ru-RU" sz="2000" dirty="0" err="1">
                <a:latin typeface="Calibri" panose="020F0502020204030204" pitchFamily="34" charset="0"/>
                <a:cs typeface="Calibri" panose="020F0502020204030204" pitchFamily="34" charset="0"/>
              </a:rPr>
              <a:t>Расында</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f (n) – </a:t>
            </a:r>
            <a:r>
              <a:rPr lang="ru-RU" sz="2000" dirty="0" err="1">
                <a:latin typeface="Calibri" panose="020F0502020204030204" pitchFamily="34" charset="0"/>
                <a:cs typeface="Calibri" panose="020F0502020204030204" pitchFamily="34" charset="0"/>
              </a:rPr>
              <a:t>кездейсоқ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барлық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жерде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анықталған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a:t>
            </a:r>
            <a:r>
              <a:rPr lang="ru-RU" sz="2000" dirty="0" err="1">
                <a:latin typeface="Calibri" panose="020F0502020204030204" pitchFamily="34" charset="0"/>
                <a:cs typeface="Calibri" panose="020F0502020204030204" pitchFamily="34" charset="0"/>
              </a:rPr>
              <a:t>дегі</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 </a:t>
            </a:r>
            <a:r>
              <a:rPr lang="ru-RU" sz="2000" dirty="0" err="1">
                <a:latin typeface="Calibri" panose="020F0502020204030204" pitchFamily="34" charset="0"/>
                <a:cs typeface="Calibri" panose="020F0502020204030204" pitchFamily="34" charset="0"/>
              </a:rPr>
              <a:t>функциясы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болсын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онда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сөзсіз</a:t>
            </a:r>
            <a:r>
              <a:rPr lang="ru-RU" sz="2000" dirty="0">
                <a:latin typeface="Calibri" panose="020F0502020204030204" pitchFamily="34" charset="0"/>
                <a:cs typeface="Calibri" panose="020F0502020204030204" pitchFamily="34" charset="0"/>
              </a:rPr>
              <a:t>, </a:t>
            </a:r>
          </a:p>
          <a:p>
            <a:pPr algn="just"/>
            <a:r>
              <a:rPr lang="en-US" sz="2000" dirty="0">
                <a:latin typeface="Calibri" panose="020F0502020204030204" pitchFamily="34" charset="0"/>
                <a:cs typeface="Calibri" panose="020F0502020204030204" pitchFamily="34" charset="0"/>
              </a:rPr>
              <a:t>F(n) = max(f (3n), f (3n + 1), f (3n + 2)) + 1 </a:t>
            </a:r>
          </a:p>
          <a:p>
            <a:pPr algn="just"/>
            <a:r>
              <a:rPr lang="ru-RU" sz="2000" dirty="0" err="1">
                <a:latin typeface="Calibri" panose="020F0502020204030204" pitchFamily="34" charset="0"/>
                <a:cs typeface="Calibri" panose="020F0502020204030204" pitchFamily="34" charset="0"/>
              </a:rPr>
              <a:t>Функциясы</a:t>
            </a:r>
            <a:r>
              <a:rPr lang="ru-RU" sz="2000" dirty="0">
                <a:latin typeface="Calibri" panose="020F0502020204030204" pitchFamily="34" charset="0"/>
                <a:cs typeface="Calibri" panose="020F0502020204030204" pitchFamily="34" charset="0"/>
              </a:rPr>
              <a:t> да </a:t>
            </a:r>
            <a:r>
              <a:rPr lang="ru-RU" sz="2000" dirty="0" err="1">
                <a:latin typeface="Calibri" panose="020F0502020204030204" pitchFamily="34" charset="0"/>
                <a:cs typeface="Calibri" panose="020F0502020204030204" pitchFamily="34" charset="0"/>
              </a:rPr>
              <a:t>барлық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жерде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анықталған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және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есептелетін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болады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Унарлы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кодта</a:t>
            </a:r>
            <a:r>
              <a:rPr lang="ru-RU" sz="2000" dirty="0">
                <a:latin typeface="Calibri" panose="020F0502020204030204" pitchFamily="34" charset="0"/>
                <a:cs typeface="Calibri" panose="020F0502020204030204" pitchFamily="34" charset="0"/>
              </a:rPr>
              <a:t> оны </a:t>
            </a:r>
            <a:r>
              <a:rPr lang="en-US" sz="2000" dirty="0">
                <a:latin typeface="Calibri" panose="020F0502020204030204" pitchFamily="34" charset="0"/>
                <a:cs typeface="Calibri" panose="020F0502020204030204" pitchFamily="34" charset="0"/>
              </a:rPr>
              <a:t>k </a:t>
            </a:r>
            <a:r>
              <a:rPr lang="ru-RU" sz="2000" dirty="0" err="1">
                <a:latin typeface="Calibri" panose="020F0502020204030204" pitchFamily="34" charset="0"/>
                <a:cs typeface="Calibri" panose="020F0502020204030204" pitchFamily="34" charset="0"/>
              </a:rPr>
              <a:t>командадан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тұратын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TF </a:t>
            </a:r>
            <a:r>
              <a:rPr lang="ru-RU" sz="2000" dirty="0" err="1">
                <a:latin typeface="Calibri" panose="020F0502020204030204" pitchFamily="34" charset="0"/>
                <a:cs typeface="Calibri" panose="020F0502020204030204" pitchFamily="34" charset="0"/>
              </a:rPr>
              <a:t>бағдарламасы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есептесін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Алдымен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лентаға</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 </a:t>
            </a:r>
            <a:r>
              <a:rPr lang="ru-RU" sz="2000" dirty="0" err="1">
                <a:latin typeface="Calibri" panose="020F0502020204030204" pitchFamily="34" charset="0"/>
                <a:cs typeface="Calibri" panose="020F0502020204030204" pitchFamily="34" charset="0"/>
              </a:rPr>
              <a:t>санын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жазатын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содан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кейін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TF </a:t>
            </a:r>
            <a:r>
              <a:rPr lang="ru-RU" sz="2000" dirty="0" err="1">
                <a:latin typeface="Calibri" panose="020F0502020204030204" pitchFamily="34" charset="0"/>
                <a:cs typeface="Calibri" panose="020F0502020204030204" pitchFamily="34" charset="0"/>
              </a:rPr>
              <a:t>секілді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жұмыс</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жасайтын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 = [[1,r]n, TF] </a:t>
            </a:r>
            <a:r>
              <a:rPr lang="ru-RU" sz="2000" dirty="0" err="1">
                <a:latin typeface="Calibri" panose="020F0502020204030204" pitchFamily="34" charset="0"/>
                <a:cs typeface="Calibri" panose="020F0502020204030204" pitchFamily="34" charset="0"/>
              </a:rPr>
              <a:t>бағдарламасын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қарастырайық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Оның</a:t>
            </a:r>
            <a:r>
              <a:rPr lang="ru-RU" sz="2000" dirty="0">
                <a:latin typeface="Calibri" panose="020F0502020204030204" pitchFamily="34" charset="0"/>
                <a:cs typeface="Calibri" panose="020F0502020204030204" pitchFamily="34" charset="0"/>
              </a:rPr>
              <a:t> 2</a:t>
            </a:r>
            <a:r>
              <a:rPr lang="en-US" sz="2000" dirty="0" err="1">
                <a:latin typeface="Calibri" panose="020F0502020204030204" pitchFamily="34" charset="0"/>
                <a:cs typeface="Calibri" panose="020F0502020204030204" pitchFamily="34" charset="0"/>
              </a:rPr>
              <a:t>n+k</a:t>
            </a:r>
            <a:r>
              <a:rPr lang="en-US"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командадан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тұратыны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және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кейбір</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F ′ ∈ </a:t>
            </a:r>
            <a:r>
              <a:rPr lang="el-GR" sz="2000" dirty="0">
                <a:latin typeface="Calibri" panose="020F0502020204030204" pitchFamily="34" charset="0"/>
                <a:cs typeface="Calibri" panose="020F0502020204030204" pitchFamily="34" charset="0"/>
              </a:rPr>
              <a:t>Ψ2</a:t>
            </a:r>
            <a:r>
              <a:rPr lang="en-US" sz="2000" dirty="0" err="1">
                <a:latin typeface="Calibri" panose="020F0502020204030204" pitchFamily="34" charset="0"/>
                <a:cs typeface="Calibri" panose="020F0502020204030204" pitchFamily="34" charset="0"/>
              </a:rPr>
              <a:t>n+k</a:t>
            </a:r>
            <a:r>
              <a:rPr lang="en-US"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функциясын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есептейтіні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анық</a:t>
            </a:r>
            <a:r>
              <a:rPr lang="ru-RU" sz="2000" dirty="0">
                <a:latin typeface="Calibri" panose="020F0502020204030204" pitchFamily="34" charset="0"/>
                <a:cs typeface="Calibri" panose="020F0502020204030204" pitchFamily="34" charset="0"/>
              </a:rPr>
              <a:t>.</a:t>
            </a:r>
          </a:p>
          <a:p>
            <a:pPr algn="just"/>
            <a:r>
              <a:rPr lang="en-US" sz="2000" dirty="0">
                <a:latin typeface="Calibri" panose="020F0502020204030204" pitchFamily="34" charset="0"/>
                <a:cs typeface="Calibri" panose="020F0502020204030204" pitchFamily="34" charset="0"/>
              </a:rPr>
              <a:t>F ′ </a:t>
            </a:r>
            <a:r>
              <a:rPr lang="ru-RU" sz="2000" dirty="0" err="1">
                <a:latin typeface="Calibri" panose="020F0502020204030204" pitchFamily="34" charset="0"/>
                <a:cs typeface="Calibri" panose="020F0502020204030204" pitchFamily="34" charset="0"/>
              </a:rPr>
              <a:t>және</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 </a:t>
            </a:r>
            <a:r>
              <a:rPr lang="ru-RU" sz="2000" dirty="0" err="1">
                <a:latin typeface="Calibri" panose="020F0502020204030204" pitchFamily="34" charset="0"/>
                <a:cs typeface="Calibri" panose="020F0502020204030204" pitchFamily="34" charset="0"/>
              </a:rPr>
              <a:t>Анықтамасы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бойынша</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F(n) = F′(0) ≤ s (2n + k). s </a:t>
            </a:r>
            <a:r>
              <a:rPr lang="ru-RU" sz="2000" dirty="0" err="1">
                <a:latin typeface="Calibri" panose="020F0502020204030204" pitchFamily="34" charset="0"/>
                <a:cs typeface="Calibri" panose="020F0502020204030204" pitchFamily="34" charset="0"/>
              </a:rPr>
              <a:t>функциясының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монотондылығын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қолдана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отырып</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барлық</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 ≥ k </a:t>
            </a:r>
            <a:r>
              <a:rPr lang="ru-RU" sz="2000" dirty="0" err="1">
                <a:latin typeface="Calibri" panose="020F0502020204030204" pitchFamily="34" charset="0"/>
                <a:cs typeface="Calibri" panose="020F0502020204030204" pitchFamily="34" charset="0"/>
              </a:rPr>
              <a:t>үшін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F (n) ≤ s (3n) </a:t>
            </a:r>
            <a:r>
              <a:rPr lang="ru-RU" sz="2000" dirty="0" err="1">
                <a:latin typeface="Calibri" panose="020F0502020204030204" pitchFamily="34" charset="0"/>
                <a:cs typeface="Calibri" panose="020F0502020204030204" pitchFamily="34" charset="0"/>
              </a:rPr>
              <a:t>теңсіздігін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аламыз</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Бұдан</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 ≥ 3k </a:t>
            </a:r>
            <a:r>
              <a:rPr lang="ru-RU" sz="2000" dirty="0" err="1">
                <a:latin typeface="Calibri" panose="020F0502020204030204" pitchFamily="34" charset="0"/>
                <a:cs typeface="Calibri" panose="020F0502020204030204" pitchFamily="34" charset="0"/>
              </a:rPr>
              <a:t>болғанда</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f (m) &lt; s (m) </a:t>
            </a:r>
            <a:r>
              <a:rPr lang="ru-RU" sz="2000" dirty="0" err="1">
                <a:latin typeface="Calibri" panose="020F0502020204030204" pitchFamily="34" charset="0"/>
                <a:cs typeface="Calibri" panose="020F0502020204030204" pitchFamily="34" charset="0"/>
              </a:rPr>
              <a:t>орындалады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Дәлелдейтініміз</a:t>
            </a:r>
            <a:r>
              <a:rPr lang="ru-RU" sz="2000" dirty="0">
                <a:latin typeface="Calibri" panose="020F0502020204030204" pitchFamily="34" charset="0"/>
                <a:cs typeface="Calibri" panose="020F0502020204030204" pitchFamily="34" charset="0"/>
              </a:rPr>
              <a:t> де осы </a:t>
            </a:r>
            <a:r>
              <a:rPr lang="ru-RU" sz="2000" dirty="0" err="1">
                <a:latin typeface="Calibri" panose="020F0502020204030204" pitchFamily="34" charset="0"/>
                <a:cs typeface="Calibri" panose="020F0502020204030204" pitchFamily="34" charset="0"/>
              </a:rPr>
              <a:t>еді</a:t>
            </a:r>
            <a:r>
              <a:rPr lang="ru-RU" sz="2000" dirty="0">
                <a:latin typeface="Calibri" panose="020F0502020204030204" pitchFamily="34" charset="0"/>
                <a:cs typeface="Calibri" panose="020F0502020204030204" pitchFamily="34" charset="0"/>
              </a:rPr>
              <a:t>.</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58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5820" y="548680"/>
            <a:ext cx="10204123" cy="5521920"/>
          </a:xfrm>
        </p:spPr>
        <p:txBody>
          <a:bodyPr>
            <a:normAutofit/>
          </a:bodyPr>
          <a:lstStyle/>
          <a:p>
            <a:r>
              <a:rPr lang="ru-RU" sz="2000" dirty="0" err="1">
                <a:latin typeface="Calibri" panose="020F0502020204030204" pitchFamily="34" charset="0"/>
                <a:cs typeface="Calibri" panose="020F0502020204030204" pitchFamily="34" charset="0"/>
              </a:rPr>
              <a:t>Салдар</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 (n) </a:t>
            </a:r>
            <a:r>
              <a:rPr lang="ru-RU" sz="2000" dirty="0" err="1">
                <a:latin typeface="Calibri" panose="020F0502020204030204" pitchFamily="34" charset="0"/>
                <a:cs typeface="Calibri" panose="020F0502020204030204" pitchFamily="34" charset="0"/>
              </a:rPr>
              <a:t>функциясы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есептелмейді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себебі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ол</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ол</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кез</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келген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есептелінетін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функциядан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жылдам</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өседі</a:t>
            </a:r>
            <a:r>
              <a:rPr lang="ru-RU" sz="2000" dirty="0">
                <a:latin typeface="Calibri" panose="020F0502020204030204" pitchFamily="34" charset="0"/>
                <a:cs typeface="Calibri" panose="020F0502020204030204" pitchFamily="34" charset="0"/>
              </a:rPr>
              <a:t>.</a:t>
            </a:r>
          </a:p>
          <a:p>
            <a:r>
              <a:rPr lang="ru-RU" sz="2000" dirty="0" err="1">
                <a:latin typeface="Calibri" panose="020F0502020204030204" pitchFamily="34" charset="0"/>
                <a:cs typeface="Calibri" panose="020F0502020204030204" pitchFamily="34" charset="0"/>
              </a:rPr>
              <a:t>Кез</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келген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белгілі</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 </a:t>
            </a:r>
            <a:r>
              <a:rPr lang="ru-RU" sz="2000" dirty="0">
                <a:latin typeface="Calibri" panose="020F0502020204030204" pitchFamily="34" charset="0"/>
                <a:cs typeface="Calibri" panose="020F0502020204030204" pitchFamily="34" charset="0"/>
              </a:rPr>
              <a:t>де </a:t>
            </a:r>
            <a:r>
              <a:rPr lang="en-US" sz="2000" dirty="0">
                <a:latin typeface="Calibri" panose="020F0502020204030204" pitchFamily="34" charset="0"/>
                <a:cs typeface="Calibri" panose="020F0502020204030204" pitchFamily="34" charset="0"/>
              </a:rPr>
              <a:t>s(n) </a:t>
            </a:r>
            <a:r>
              <a:rPr lang="ru-RU" sz="2000" dirty="0" err="1">
                <a:latin typeface="Calibri" panose="020F0502020204030204" pitchFamily="34" charset="0"/>
                <a:cs typeface="Calibri" panose="020F0502020204030204" pitchFamily="34" charset="0"/>
              </a:rPr>
              <a:t>мәнін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барлық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ұзындығы</a:t>
            </a:r>
            <a:r>
              <a:rPr lang="ru-RU"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n-</a:t>
            </a:r>
            <a:r>
              <a:rPr lang="ru-RU" sz="2000" dirty="0" err="1">
                <a:latin typeface="Calibri" panose="020F0502020204030204" pitchFamily="34" charset="0"/>
                <a:cs typeface="Calibri" panose="020F0502020204030204" pitchFamily="34" charset="0"/>
              </a:rPr>
              <a:t>нан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кіші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бағдарламаларды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таңдау</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арқылы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және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олардың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әрқайсысы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үшін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тоқтағанға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дейінгі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уақытта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есептеуге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болатынын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айта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кетелік</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немесе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оның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шешілметіндігінің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дәлелі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Бірақ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бағдарламаның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шешілмейтілдігі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жөніндегі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сұрақ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жалпы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алгоритмді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түрде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рұқсат</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етілмейді</a:t>
            </a:r>
            <a:r>
              <a:rPr lang="ru-RU" sz="2000" dirty="0">
                <a:latin typeface="Calibri" panose="020F0502020204030204" pitchFamily="34" charset="0"/>
                <a:cs typeface="Calibri" panose="020F0502020204030204" pitchFamily="34" charset="0"/>
              </a:rPr>
              <a:t>. Осы </a:t>
            </a:r>
            <a:r>
              <a:rPr lang="ru-RU" sz="2000" dirty="0" err="1">
                <a:latin typeface="Calibri" panose="020F0502020204030204" pitchFamily="34" charset="0"/>
                <a:cs typeface="Calibri" panose="020F0502020204030204" pitchFamily="34" charset="0"/>
              </a:rPr>
              <a:t>тұжырымның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басты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кезеңдерін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анықтап</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кетелік</a:t>
            </a:r>
            <a:r>
              <a:rPr lang="ru-RU" sz="2000" dirty="0">
                <a:latin typeface="Calibri" panose="020F0502020204030204" pitchFamily="34" charset="0"/>
                <a:cs typeface="Calibri" panose="020F0502020204030204" pitchFamily="34" charset="0"/>
              </a:rPr>
              <a:t>.</a:t>
            </a:r>
          </a:p>
          <a:p>
            <a:r>
              <a:rPr lang="ru-RU" sz="2000" dirty="0">
                <a:latin typeface="Calibri" panose="020F0502020204030204" pitchFamily="34" charset="0"/>
                <a:cs typeface="Calibri" panose="020F0502020204030204" pitchFamily="34" charset="0"/>
              </a:rPr>
              <a:t>	Т – А </a:t>
            </a:r>
            <a:r>
              <a:rPr lang="ru-RU" sz="2000" dirty="0" err="1">
                <a:latin typeface="Calibri" panose="020F0502020204030204" pitchFamily="34" charset="0"/>
                <a:cs typeface="Calibri" panose="020F0502020204030204" pitchFamily="34" charset="0"/>
              </a:rPr>
              <a:t>алфавитінде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жұмыс</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жасайтын</a:t>
            </a:r>
            <a:r>
              <a:rPr lang="ru-RU" sz="2000" dirty="0">
                <a:latin typeface="Calibri" panose="020F0502020204030204" pitchFamily="34" charset="0"/>
                <a:cs typeface="Calibri" panose="020F0502020204030204" pitchFamily="34" charset="0"/>
              </a:rPr>
              <a:t> Тьюринг </a:t>
            </a:r>
            <a:r>
              <a:rPr lang="ru-RU" sz="2000" dirty="0" err="1">
                <a:latin typeface="Calibri" panose="020F0502020204030204" pitchFamily="34" charset="0"/>
                <a:cs typeface="Calibri" panose="020F0502020204030204" pitchFamily="34" charset="0"/>
              </a:rPr>
              <a:t>бағдарламасы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болсын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және</a:t>
            </a:r>
            <a:r>
              <a:rPr lang="ru-RU"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kod</a:t>
            </a:r>
            <a:r>
              <a:rPr lang="en-US" sz="2000" dirty="0">
                <a:latin typeface="Calibri" panose="020F0502020204030204" pitchFamily="34" charset="0"/>
                <a:cs typeface="Calibri" panose="020F0502020204030204" pitchFamily="34" charset="0"/>
              </a:rPr>
              <a:t> (T) – </a:t>
            </a:r>
            <a:r>
              <a:rPr lang="ru-RU" sz="2000" dirty="0">
                <a:latin typeface="Calibri" panose="020F0502020204030204" pitchFamily="34" charset="0"/>
                <a:cs typeface="Calibri" panose="020F0502020204030204" pitchFamily="34" charset="0"/>
              </a:rPr>
              <a:t>Т </a:t>
            </a:r>
            <a:r>
              <a:rPr lang="ru-RU" sz="2000" dirty="0" err="1">
                <a:latin typeface="Calibri" panose="020F0502020204030204" pitchFamily="34" charset="0"/>
                <a:cs typeface="Calibri" panose="020F0502020204030204" pitchFamily="34" charset="0"/>
              </a:rPr>
              <a:t>бағдарламасын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кодтайтын</a:t>
            </a:r>
            <a:r>
              <a:rPr lang="ru-RU" sz="2000" dirty="0">
                <a:latin typeface="Calibri" panose="020F0502020204030204" pitchFamily="34" charset="0"/>
                <a:cs typeface="Calibri" panose="020F0502020204030204" pitchFamily="34" charset="0"/>
              </a:rPr>
              <a:t> А </a:t>
            </a:r>
            <a:r>
              <a:rPr lang="ru-RU" sz="2000" dirty="0" err="1">
                <a:latin typeface="Calibri" panose="020F0502020204030204" pitchFamily="34" charset="0"/>
                <a:cs typeface="Calibri" panose="020F0502020204030204" pitchFamily="34" charset="0"/>
              </a:rPr>
              <a:t>алфавитіндегі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сөз</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толық</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қарастырмаймыз</a:t>
            </a:r>
            <a:r>
              <a:rPr lang="ru-RU" sz="2000" dirty="0">
                <a:latin typeface="Calibri" panose="020F0502020204030204" pitchFamily="34" charset="0"/>
                <a:cs typeface="Calibri" panose="020F0502020204030204" pitchFamily="34" charset="0"/>
              </a:rPr>
              <a:t>)</a:t>
            </a:r>
          </a:p>
          <a:p>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Егер</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кірісіне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өз</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кодын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енгізгенде</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ол</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ақырлы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қадамдар</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санынан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кейн</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тоқтаса</a:t>
            </a:r>
            <a:r>
              <a:rPr lang="ru-RU" sz="2000" dirty="0">
                <a:latin typeface="Calibri" panose="020F0502020204030204" pitchFamily="34" charset="0"/>
                <a:cs typeface="Calibri" panose="020F0502020204030204" pitchFamily="34" charset="0"/>
              </a:rPr>
              <a:t>, Т </a:t>
            </a:r>
            <a:r>
              <a:rPr lang="ru-RU" sz="2000" dirty="0" err="1">
                <a:latin typeface="Calibri" panose="020F0502020204030204" pitchFamily="34" charset="0"/>
                <a:cs typeface="Calibri" panose="020F0502020204030204" pitchFamily="34" charset="0"/>
              </a:rPr>
              <a:t>бағдарламасы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өзді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қолданбалы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деп</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аталады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кері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жағдайда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бағдарлама</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өзді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қолданбалы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емес</a:t>
            </a:r>
            <a:r>
              <a:rPr lang="ru-RU" sz="2000" dirty="0">
                <a:latin typeface="Calibri" panose="020F0502020204030204" pitchFamily="34" charset="0"/>
                <a:cs typeface="Calibri" panose="020F0502020204030204" pitchFamily="34" charset="0"/>
              </a:rPr>
              <a:t>. М – </a:t>
            </a:r>
            <a:r>
              <a:rPr lang="ru-RU" sz="2000" dirty="0" err="1">
                <a:latin typeface="Calibri" panose="020F0502020204030204" pitchFamily="34" charset="0"/>
                <a:cs typeface="Calibri" panose="020F0502020204030204" pitchFamily="34" charset="0"/>
              </a:rPr>
              <a:t>өзді</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қолданбалы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бағдарламалардың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кодтарының</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жиыны</a:t>
            </a:r>
            <a:r>
              <a:rPr lang="ru-RU" sz="2000" dirty="0">
                <a:latin typeface="Calibri" panose="020F0502020204030204" pitchFamily="34" charset="0"/>
                <a:cs typeface="Calibri" panose="020F0502020204030204" pitchFamily="34" charset="0"/>
              </a:rPr>
              <a:t> </a:t>
            </a:r>
            <a:r>
              <a:rPr lang="ru-RU" sz="2000" dirty="0" err="1">
                <a:latin typeface="Calibri" panose="020F0502020204030204" pitchFamily="34" charset="0"/>
                <a:cs typeface="Calibri" panose="020F0502020204030204" pitchFamily="34" charset="0"/>
              </a:rPr>
              <a:t>болсын</a:t>
            </a:r>
            <a:r>
              <a:rPr lang="ru-RU" sz="2000" dirty="0">
                <a:latin typeface="Calibri" panose="020F0502020204030204" pitchFamily="34" charset="0"/>
                <a:cs typeface="Calibri" panose="020F0502020204030204" pitchFamily="34" charset="0"/>
              </a:rPr>
              <a:t>.</a:t>
            </a:r>
          </a:p>
          <a:p>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027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883" y="431800"/>
            <a:ext cx="9751060" cy="836960"/>
          </a:xfrm>
        </p:spPr>
        <p:txBody>
          <a:bodyPr>
            <a:noAutofit/>
          </a:bodyPr>
          <a:lstStyle/>
          <a:p>
            <a:r>
              <a:rPr lang="kk-KZ" b="1" dirty="0">
                <a:latin typeface="Calibri" panose="020F0502020204030204" pitchFamily="34" charset="0"/>
                <a:cs typeface="Calibri" panose="020F0502020204030204" pitchFamily="34" charset="0"/>
              </a:rPr>
              <a:t>Жиындар нумерациясы, алгоритмдік  </a:t>
            </a:r>
            <a:r>
              <a:rPr lang="kk-KZ" b="1" dirty="0" smtClean="0">
                <a:latin typeface="Calibri" panose="020F0502020204030204" pitchFamily="34" charset="0"/>
                <a:cs typeface="Calibri" panose="020F0502020204030204" pitchFamily="34" charset="0"/>
              </a:rPr>
              <a:t>қасиеттері</a:t>
            </a:r>
            <a:endParaRPr lang="ru-RU" dirty="0">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93812" y="1556792"/>
            <a:ext cx="11017224" cy="4513808"/>
          </a:xfrm>
        </p:spPr>
        <p:txBody>
          <a:bodyPr>
            <a:noAutofit/>
          </a:bodyPr>
          <a:lstStyle/>
          <a:p>
            <a:pPr>
              <a:lnSpc>
                <a:spcPct val="100000"/>
              </a:lnSpc>
              <a:spcBef>
                <a:spcPts val="0"/>
              </a:spcBef>
            </a:pPr>
            <a:r>
              <a:rPr lang="ru-RU" sz="2000" dirty="0"/>
              <a:t>1-ш</a:t>
            </a:r>
            <a:r>
              <a:rPr lang="en-US" sz="2000" dirty="0" err="1"/>
              <a:t>i</a:t>
            </a:r>
            <a:r>
              <a:rPr lang="en-US" sz="2000" dirty="0"/>
              <a:t> </a:t>
            </a:r>
            <a:r>
              <a:rPr lang="ru-RU" sz="2000" dirty="0" err="1"/>
              <a:t>анықтама</a:t>
            </a:r>
            <a:r>
              <a:rPr lang="ru-RU" sz="2000" dirty="0"/>
              <a:t>. </a:t>
            </a:r>
            <a:r>
              <a:rPr lang="ru-RU" sz="2000" dirty="0" err="1"/>
              <a:t>Егер</a:t>
            </a:r>
            <a:r>
              <a:rPr lang="ru-RU" sz="2000" dirty="0"/>
              <a:t> </a:t>
            </a:r>
            <a:r>
              <a:rPr lang="en-US" sz="2000" dirty="0"/>
              <a:t>Z0 </a:t>
            </a:r>
            <a:r>
              <a:rPr lang="ru-RU" sz="2000" dirty="0"/>
              <a:t>тер</a:t>
            </a:r>
            <a:r>
              <a:rPr lang="en-US" sz="2000" dirty="0" err="1"/>
              <a:t>i</a:t>
            </a:r>
            <a:r>
              <a:rPr lang="ru-RU" sz="2000" dirty="0"/>
              <a:t>с </a:t>
            </a:r>
            <a:r>
              <a:rPr lang="ru-RU" sz="2000" dirty="0" err="1"/>
              <a:t>емес</a:t>
            </a:r>
            <a:r>
              <a:rPr lang="ru-RU" sz="2000" dirty="0"/>
              <a:t> </a:t>
            </a:r>
            <a:r>
              <a:rPr lang="ru-RU" sz="2000" dirty="0" err="1"/>
              <a:t>бүт</a:t>
            </a:r>
            <a:r>
              <a:rPr lang="en-US" sz="2000" dirty="0" err="1"/>
              <a:t>i</a:t>
            </a:r>
            <a:r>
              <a:rPr lang="ru-RU" sz="2000" dirty="0"/>
              <a:t>н </a:t>
            </a:r>
            <a:r>
              <a:rPr lang="ru-RU" sz="2000" dirty="0" err="1"/>
              <a:t>сандардың</a:t>
            </a:r>
            <a:r>
              <a:rPr lang="ru-RU" sz="2000" dirty="0"/>
              <a:t> </a:t>
            </a:r>
            <a:r>
              <a:rPr lang="ru-RU" sz="2000" dirty="0" err="1"/>
              <a:t>жиыны</a:t>
            </a:r>
            <a:r>
              <a:rPr lang="ru-RU" sz="2000" dirty="0"/>
              <a:t> мен  </a:t>
            </a:r>
            <a:r>
              <a:rPr lang="ru-RU" sz="2000" dirty="0" err="1"/>
              <a:t>арасында</a:t>
            </a:r>
            <a:r>
              <a:rPr lang="ru-RU" sz="2000" dirty="0"/>
              <a:t>  </a:t>
            </a:r>
            <a:r>
              <a:rPr lang="ru-RU" sz="2000" dirty="0" err="1"/>
              <a:t>өзара</a:t>
            </a:r>
            <a:r>
              <a:rPr lang="ru-RU" sz="2000" dirty="0"/>
              <a:t> б</a:t>
            </a:r>
            <a:r>
              <a:rPr lang="en-US" sz="2000" dirty="0" err="1"/>
              <a:t>i</a:t>
            </a:r>
            <a:r>
              <a:rPr lang="ru-RU" sz="2000" dirty="0" err="1"/>
              <a:t>рмәнд</a:t>
            </a:r>
            <a:r>
              <a:rPr lang="en-US" sz="2000" dirty="0" err="1"/>
              <a:t>i</a:t>
            </a:r>
            <a:r>
              <a:rPr lang="en-US" sz="2000" dirty="0"/>
              <a:t> </a:t>
            </a:r>
            <a:r>
              <a:rPr lang="ru-RU" sz="2000" dirty="0" err="1"/>
              <a:t>бейне</a:t>
            </a:r>
            <a:r>
              <a:rPr lang="ru-RU" sz="2000" dirty="0"/>
              <a:t> </a:t>
            </a:r>
            <a:r>
              <a:rPr lang="ru-RU" sz="2000" dirty="0" err="1"/>
              <a:t>орнатуға</a:t>
            </a:r>
            <a:r>
              <a:rPr lang="ru-RU" sz="2000" dirty="0"/>
              <a:t> </a:t>
            </a:r>
            <a:r>
              <a:rPr lang="ru-RU" sz="2000" dirty="0" err="1"/>
              <a:t>болса</a:t>
            </a:r>
            <a:r>
              <a:rPr lang="ru-RU" sz="2000" dirty="0"/>
              <a:t> </a:t>
            </a:r>
            <a:r>
              <a:rPr lang="ru-RU" sz="2000" dirty="0" err="1"/>
              <a:t>және</a:t>
            </a:r>
            <a:r>
              <a:rPr lang="ru-RU" sz="2000" dirty="0"/>
              <a:t> </a:t>
            </a:r>
            <a:r>
              <a:rPr lang="ru-RU" sz="2000" dirty="0" err="1"/>
              <a:t>көп</a:t>
            </a:r>
            <a:r>
              <a:rPr lang="ru-RU" sz="2000" dirty="0"/>
              <a:t> </a:t>
            </a:r>
            <a:r>
              <a:rPr lang="ru-RU" sz="2000" dirty="0" err="1"/>
              <a:t>болса</a:t>
            </a:r>
            <a:r>
              <a:rPr lang="ru-RU" sz="2000" dirty="0"/>
              <a:t> </a:t>
            </a:r>
            <a:r>
              <a:rPr lang="en-US" sz="2000" dirty="0"/>
              <a:t>X </a:t>
            </a:r>
            <a:r>
              <a:rPr lang="ru-RU" sz="2000" dirty="0" err="1"/>
              <a:t>жиыны</a:t>
            </a:r>
            <a:r>
              <a:rPr lang="ru-RU" sz="2000" dirty="0"/>
              <a:t>  </a:t>
            </a:r>
            <a:r>
              <a:rPr lang="ru-RU" sz="2000" dirty="0" err="1"/>
              <a:t>саналатын</a:t>
            </a:r>
            <a:r>
              <a:rPr lang="ru-RU" sz="2000" dirty="0"/>
              <a:t> </a:t>
            </a:r>
            <a:r>
              <a:rPr lang="ru-RU" sz="2000" dirty="0" err="1"/>
              <a:t>атайды</a:t>
            </a:r>
            <a:r>
              <a:rPr lang="ru-RU" sz="2000" dirty="0"/>
              <a:t>.</a:t>
            </a:r>
          </a:p>
          <a:p>
            <a:pPr>
              <a:lnSpc>
                <a:spcPct val="100000"/>
              </a:lnSpc>
              <a:spcBef>
                <a:spcPts val="0"/>
              </a:spcBef>
            </a:pPr>
            <a:r>
              <a:rPr lang="ru-RU" sz="2000" dirty="0"/>
              <a:t>2-ш</a:t>
            </a:r>
            <a:r>
              <a:rPr lang="en-US" sz="2000" dirty="0" err="1"/>
              <a:t>i</a:t>
            </a:r>
            <a:r>
              <a:rPr lang="en-US" sz="2000" dirty="0"/>
              <a:t> </a:t>
            </a:r>
            <a:r>
              <a:rPr lang="ru-RU" sz="2000" dirty="0" err="1"/>
              <a:t>анықтама</a:t>
            </a:r>
            <a:r>
              <a:rPr lang="ru-RU" sz="2000" dirty="0"/>
              <a:t>. </a:t>
            </a:r>
            <a:r>
              <a:rPr lang="ru-RU" sz="2000" dirty="0" err="1"/>
              <a:t>Егер</a:t>
            </a:r>
            <a:r>
              <a:rPr lang="ru-RU" sz="2000" dirty="0"/>
              <a:t> </a:t>
            </a:r>
            <a:r>
              <a:rPr lang="ru-RU" sz="2000" dirty="0" err="1"/>
              <a:t>жиын</a:t>
            </a:r>
            <a:r>
              <a:rPr lang="ru-RU" sz="2000" dirty="0"/>
              <a:t> </a:t>
            </a:r>
            <a:r>
              <a:rPr lang="ru-RU" sz="2000" dirty="0" err="1"/>
              <a:t>саналатын</a:t>
            </a:r>
            <a:r>
              <a:rPr lang="ru-RU" sz="2000" dirty="0"/>
              <a:t> </a:t>
            </a:r>
            <a:r>
              <a:rPr lang="ru-RU" sz="2000" dirty="0" err="1"/>
              <a:t>және</a:t>
            </a:r>
            <a:r>
              <a:rPr lang="ru-RU" sz="2000" dirty="0"/>
              <a:t>  </a:t>
            </a:r>
            <a:r>
              <a:rPr lang="ru-RU" sz="2000" dirty="0" err="1"/>
              <a:t>ақырлы</a:t>
            </a:r>
            <a:r>
              <a:rPr lang="ru-RU" sz="2000" dirty="0"/>
              <a:t> </a:t>
            </a:r>
            <a:r>
              <a:rPr lang="ru-RU" sz="2000" dirty="0" err="1"/>
              <a:t>болса</a:t>
            </a:r>
            <a:r>
              <a:rPr lang="ru-RU" sz="2000" dirty="0"/>
              <a:t>, </a:t>
            </a:r>
            <a:r>
              <a:rPr lang="ru-RU" sz="2000" dirty="0" err="1"/>
              <a:t>онда</a:t>
            </a:r>
            <a:r>
              <a:rPr lang="ru-RU" sz="2000" dirty="0"/>
              <a:t> </a:t>
            </a:r>
            <a:r>
              <a:rPr lang="ru-RU" sz="2000" dirty="0" err="1"/>
              <a:t>санаудан</a:t>
            </a:r>
            <a:r>
              <a:rPr lang="ru-RU" sz="2000" dirty="0"/>
              <a:t> </a:t>
            </a:r>
            <a:r>
              <a:rPr lang="ru-RU" sz="2000" dirty="0" err="1"/>
              <a:t>аспайтын</a:t>
            </a:r>
            <a:r>
              <a:rPr lang="ru-RU" sz="2000" dirty="0"/>
              <a:t> </a:t>
            </a:r>
            <a:r>
              <a:rPr lang="ru-RU" sz="2000" dirty="0" err="1"/>
              <a:t>деп</a:t>
            </a:r>
            <a:r>
              <a:rPr lang="ru-RU" sz="2000" dirty="0"/>
              <a:t> </a:t>
            </a:r>
            <a:r>
              <a:rPr lang="ru-RU" sz="2000" dirty="0" err="1"/>
              <a:t>атайды</a:t>
            </a:r>
            <a:r>
              <a:rPr lang="ru-RU" sz="2000" dirty="0"/>
              <a:t>.</a:t>
            </a:r>
          </a:p>
          <a:p>
            <a:pPr>
              <a:lnSpc>
                <a:spcPct val="100000"/>
              </a:lnSpc>
              <a:spcBef>
                <a:spcPts val="0"/>
              </a:spcBef>
            </a:pPr>
            <a:r>
              <a:rPr lang="ru-RU" sz="2000" dirty="0"/>
              <a:t>3-ш</a:t>
            </a:r>
            <a:r>
              <a:rPr lang="en-US" sz="2000" dirty="0" err="1"/>
              <a:t>i</a:t>
            </a:r>
            <a:r>
              <a:rPr lang="en-US" sz="2000" dirty="0"/>
              <a:t> </a:t>
            </a:r>
            <a:r>
              <a:rPr lang="ru-RU" sz="2000" dirty="0" err="1"/>
              <a:t>анықтама</a:t>
            </a:r>
            <a:r>
              <a:rPr lang="ru-RU" sz="2000" dirty="0"/>
              <a:t>. </a:t>
            </a:r>
            <a:r>
              <a:rPr lang="en-US" sz="2000" dirty="0"/>
              <a:t>X </a:t>
            </a:r>
            <a:r>
              <a:rPr lang="ru-RU" sz="2000" dirty="0" err="1"/>
              <a:t>жиынының</a:t>
            </a:r>
            <a:r>
              <a:rPr lang="ru-RU" sz="2000" dirty="0"/>
              <a:t> </a:t>
            </a:r>
            <a:r>
              <a:rPr lang="ru-RU" sz="2000" dirty="0" err="1"/>
              <a:t>санамалауы</a:t>
            </a:r>
            <a:r>
              <a:rPr lang="ru-RU" sz="2000" dirty="0"/>
              <a:t>  </a:t>
            </a:r>
            <a:r>
              <a:rPr lang="ru-RU" sz="2000" dirty="0" err="1"/>
              <a:t>немесе</a:t>
            </a:r>
            <a:r>
              <a:rPr lang="ru-RU" sz="2000" dirty="0"/>
              <a:t> </a:t>
            </a:r>
            <a:r>
              <a:rPr lang="ru-RU" sz="2000" dirty="0" err="1"/>
              <a:t>нөмірлеуі</a:t>
            </a:r>
            <a:r>
              <a:rPr lang="ru-RU" sz="2000" dirty="0"/>
              <a:t> (нумерация) </a:t>
            </a:r>
            <a:r>
              <a:rPr lang="ru-RU" sz="2000" dirty="0" err="1"/>
              <a:t>деп</a:t>
            </a:r>
            <a:r>
              <a:rPr lang="ru-RU" sz="2000" dirty="0"/>
              <a:t>  </a:t>
            </a:r>
            <a:r>
              <a:rPr lang="en-US" sz="2000" dirty="0"/>
              <a:t>Z0 </a:t>
            </a:r>
            <a:r>
              <a:rPr lang="ru-RU" sz="2000" dirty="0" err="1"/>
              <a:t>жиынын</a:t>
            </a:r>
            <a:r>
              <a:rPr lang="ru-RU" sz="2000" dirty="0"/>
              <a:t> </a:t>
            </a:r>
            <a:r>
              <a:rPr lang="en-US" sz="2000" dirty="0"/>
              <a:t>X </a:t>
            </a:r>
            <a:r>
              <a:rPr lang="ru-RU" sz="2000" dirty="0" err="1"/>
              <a:t>жиынына</a:t>
            </a:r>
            <a:r>
              <a:rPr lang="ru-RU" sz="2000" dirty="0"/>
              <a:t>   </a:t>
            </a:r>
            <a:r>
              <a:rPr lang="ru-RU" sz="2000" dirty="0" err="1"/>
              <a:t>бейнелеуді</a:t>
            </a:r>
            <a:r>
              <a:rPr lang="ru-RU" sz="2000" dirty="0"/>
              <a:t> </a:t>
            </a:r>
            <a:r>
              <a:rPr lang="ru-RU" sz="2000" dirty="0" err="1"/>
              <a:t>айтады</a:t>
            </a:r>
            <a:r>
              <a:rPr lang="ru-RU" sz="2000" dirty="0"/>
              <a:t>.</a:t>
            </a:r>
          </a:p>
          <a:p>
            <a:pPr>
              <a:lnSpc>
                <a:spcPct val="100000"/>
              </a:lnSpc>
              <a:spcBef>
                <a:spcPts val="0"/>
              </a:spcBef>
            </a:pPr>
            <a:r>
              <a:rPr lang="ru-RU" sz="2000" dirty="0" err="1"/>
              <a:t>Егер</a:t>
            </a:r>
            <a:r>
              <a:rPr lang="ru-RU" sz="2000" dirty="0"/>
              <a:t>, </a:t>
            </a:r>
            <a:r>
              <a:rPr lang="en-US" sz="2000" dirty="0"/>
              <a:t>f </a:t>
            </a:r>
            <a:r>
              <a:rPr lang="ru-RU" sz="2000" dirty="0" err="1"/>
              <a:t>бейнелеуі</a:t>
            </a:r>
            <a:r>
              <a:rPr lang="ru-RU" sz="2000" dirty="0"/>
              <a:t>  </a:t>
            </a:r>
            <a:r>
              <a:rPr lang="ru-RU" sz="2000" dirty="0" err="1"/>
              <a:t>бірмәнді</a:t>
            </a:r>
            <a:r>
              <a:rPr lang="ru-RU" sz="2000" dirty="0"/>
              <a:t> </a:t>
            </a:r>
            <a:r>
              <a:rPr lang="ru-RU" sz="2000" dirty="0" err="1"/>
              <a:t>болса</a:t>
            </a:r>
            <a:r>
              <a:rPr lang="ru-RU" sz="2000" dirty="0"/>
              <a:t>, </a:t>
            </a:r>
            <a:r>
              <a:rPr lang="ru-RU" sz="2000" dirty="0" err="1"/>
              <a:t>онда</a:t>
            </a:r>
            <a:r>
              <a:rPr lang="ru-RU" sz="2000" dirty="0"/>
              <a:t>  </a:t>
            </a:r>
            <a:r>
              <a:rPr lang="en-US" sz="2000" dirty="0"/>
              <a:t>f </a:t>
            </a:r>
            <a:r>
              <a:rPr lang="ru-RU" sz="2000" dirty="0" err="1"/>
              <a:t>бейнелеуін</a:t>
            </a:r>
            <a:r>
              <a:rPr lang="ru-RU" sz="2000" dirty="0"/>
              <a:t>   </a:t>
            </a:r>
            <a:r>
              <a:rPr lang="ru-RU" sz="2000" dirty="0" err="1"/>
              <a:t>санамалау</a:t>
            </a:r>
            <a:r>
              <a:rPr lang="ru-RU" sz="2000" dirty="0"/>
              <a:t> </a:t>
            </a:r>
            <a:r>
              <a:rPr lang="ru-RU" sz="2000" dirty="0" err="1"/>
              <a:t>немесе</a:t>
            </a:r>
            <a:r>
              <a:rPr lang="ru-RU" sz="2000" dirty="0"/>
              <a:t> </a:t>
            </a:r>
            <a:r>
              <a:rPr lang="ru-RU" sz="2000" dirty="0" err="1"/>
              <a:t>қайталаусыз</a:t>
            </a:r>
            <a:r>
              <a:rPr lang="ru-RU" sz="2000" dirty="0"/>
              <a:t> </a:t>
            </a:r>
            <a:r>
              <a:rPr lang="ru-RU" sz="2000" dirty="0" err="1"/>
              <a:t>нөмірлеу</a:t>
            </a:r>
            <a:r>
              <a:rPr lang="ru-RU" sz="2000" dirty="0"/>
              <a:t> </a:t>
            </a:r>
            <a:r>
              <a:rPr lang="ru-RU" sz="2000" dirty="0" err="1"/>
              <a:t>деп</a:t>
            </a:r>
            <a:r>
              <a:rPr lang="ru-RU" sz="2000" dirty="0"/>
              <a:t> </a:t>
            </a:r>
            <a:r>
              <a:rPr lang="ru-RU" sz="2000" dirty="0" err="1"/>
              <a:t>айтады</a:t>
            </a:r>
            <a:r>
              <a:rPr lang="ru-RU" sz="2000" dirty="0"/>
              <a:t>.  </a:t>
            </a:r>
          </a:p>
          <a:p>
            <a:pPr>
              <a:lnSpc>
                <a:spcPct val="100000"/>
              </a:lnSpc>
              <a:spcBef>
                <a:spcPts val="0"/>
              </a:spcBef>
            </a:pPr>
            <a:r>
              <a:rPr lang="ru-RU" sz="2000" dirty="0"/>
              <a:t>Теорема. М </a:t>
            </a:r>
            <a:r>
              <a:rPr lang="ru-RU" sz="2000" dirty="0" err="1"/>
              <a:t>жиыны</a:t>
            </a:r>
            <a:r>
              <a:rPr lang="ru-RU" sz="2000" dirty="0"/>
              <a:t> </a:t>
            </a:r>
            <a:r>
              <a:rPr lang="ru-RU" sz="2000" dirty="0" err="1"/>
              <a:t>алгоритмді</a:t>
            </a:r>
            <a:r>
              <a:rPr lang="ru-RU" sz="2000" dirty="0"/>
              <a:t> </a:t>
            </a:r>
            <a:r>
              <a:rPr lang="ru-RU" sz="2000" dirty="0" err="1"/>
              <a:t>шешімсіз</a:t>
            </a:r>
            <a:r>
              <a:rPr lang="ru-RU" sz="2000" dirty="0"/>
              <a:t>.</a:t>
            </a:r>
          </a:p>
          <a:p>
            <a:pPr>
              <a:lnSpc>
                <a:spcPct val="100000"/>
              </a:lnSpc>
              <a:spcBef>
                <a:spcPts val="0"/>
              </a:spcBef>
            </a:pPr>
            <a:r>
              <a:rPr lang="ru-RU" sz="2000" dirty="0" err="1"/>
              <a:t>Дәлелденуі</a:t>
            </a:r>
            <a:r>
              <a:rPr lang="ru-RU" sz="2000" dirty="0"/>
              <a:t>. М – </a:t>
            </a:r>
            <a:r>
              <a:rPr lang="ru-RU" sz="2000" dirty="0" err="1"/>
              <a:t>алгоритмді</a:t>
            </a:r>
            <a:r>
              <a:rPr lang="ru-RU" sz="2000" dirty="0"/>
              <a:t> </a:t>
            </a:r>
            <a:r>
              <a:rPr lang="ru-RU" sz="2000" dirty="0" err="1"/>
              <a:t>шешімді</a:t>
            </a:r>
            <a:r>
              <a:rPr lang="ru-RU" sz="2000" dirty="0"/>
              <a:t> </a:t>
            </a:r>
            <a:r>
              <a:rPr lang="ru-RU" sz="2000" dirty="0" err="1"/>
              <a:t>болсын</a:t>
            </a:r>
            <a:r>
              <a:rPr lang="ru-RU" sz="2000" dirty="0"/>
              <a:t>. </a:t>
            </a:r>
            <a:r>
              <a:rPr lang="ru-RU" sz="2000" dirty="0" err="1"/>
              <a:t>Онда</a:t>
            </a:r>
            <a:r>
              <a:rPr lang="ru-RU" sz="2000" dirty="0"/>
              <a:t> </a:t>
            </a:r>
            <a:r>
              <a:rPr lang="en-US" sz="2000" dirty="0"/>
              <a:t>T1 </a:t>
            </a:r>
            <a:r>
              <a:rPr lang="ru-RU" sz="2000" dirty="0"/>
              <a:t>тек М </a:t>
            </a:r>
            <a:r>
              <a:rPr lang="ru-RU" sz="2000" dirty="0" err="1"/>
              <a:t>жиынындағы</a:t>
            </a:r>
            <a:r>
              <a:rPr lang="ru-RU" sz="2000" dirty="0"/>
              <a:t> </a:t>
            </a:r>
            <a:r>
              <a:rPr lang="ru-RU" sz="2000" dirty="0" err="1"/>
              <a:t>сөздерге</a:t>
            </a:r>
            <a:r>
              <a:rPr lang="ru-RU" sz="2000" dirty="0"/>
              <a:t> </a:t>
            </a:r>
            <a:r>
              <a:rPr lang="ru-RU" sz="2000" dirty="0" err="1"/>
              <a:t>тоқтайтын</a:t>
            </a:r>
            <a:r>
              <a:rPr lang="ru-RU" sz="2000" dirty="0"/>
              <a:t>, ал </a:t>
            </a:r>
            <a:r>
              <a:rPr lang="en-US" sz="2000" dirty="0"/>
              <a:t>T2 – </a:t>
            </a:r>
            <a:r>
              <a:rPr lang="ru-RU" sz="2000" dirty="0"/>
              <a:t>тек </a:t>
            </a:r>
            <a:r>
              <a:rPr lang="en-US" sz="2000" dirty="0"/>
              <a:t>A* \ M </a:t>
            </a:r>
            <a:r>
              <a:rPr lang="ru-RU" sz="2000" dirty="0" err="1"/>
              <a:t>жиынындағы</a:t>
            </a:r>
            <a:r>
              <a:rPr lang="ru-RU" sz="2000" dirty="0"/>
              <a:t> </a:t>
            </a:r>
            <a:r>
              <a:rPr lang="ru-RU" sz="2000" dirty="0" err="1"/>
              <a:t>сөздерге</a:t>
            </a:r>
            <a:r>
              <a:rPr lang="ru-RU" sz="2000" dirty="0"/>
              <a:t> </a:t>
            </a:r>
            <a:r>
              <a:rPr lang="ru-RU" sz="2000" dirty="0" err="1"/>
              <a:t>тоқтайтын</a:t>
            </a:r>
            <a:r>
              <a:rPr lang="ru-RU" sz="2000" dirty="0"/>
              <a:t> </a:t>
            </a:r>
            <a:r>
              <a:rPr lang="en-US" sz="2000" dirty="0"/>
              <a:t>T1 </a:t>
            </a:r>
            <a:r>
              <a:rPr lang="ru-RU" sz="2000" dirty="0" err="1"/>
              <a:t>және</a:t>
            </a:r>
            <a:r>
              <a:rPr lang="ru-RU" sz="2000" dirty="0"/>
              <a:t> </a:t>
            </a:r>
            <a:r>
              <a:rPr lang="en-US" sz="2000" dirty="0"/>
              <a:t>T2 </a:t>
            </a:r>
            <a:r>
              <a:rPr lang="ru-RU" sz="2000" dirty="0" err="1"/>
              <a:t>бағдарламалары</a:t>
            </a:r>
            <a:r>
              <a:rPr lang="ru-RU" sz="2000" dirty="0"/>
              <a:t> бар </a:t>
            </a:r>
            <a:r>
              <a:rPr lang="ru-RU" sz="2000" dirty="0" err="1"/>
              <a:t>болады</a:t>
            </a:r>
            <a:r>
              <a:rPr lang="ru-RU" sz="2000" dirty="0"/>
              <a:t>.</a:t>
            </a:r>
          </a:p>
          <a:p>
            <a:pPr>
              <a:lnSpc>
                <a:spcPct val="100000"/>
              </a:lnSpc>
              <a:spcBef>
                <a:spcPts val="0"/>
              </a:spcBef>
            </a:pPr>
            <a:r>
              <a:rPr lang="ru-RU" sz="2000" dirty="0"/>
              <a:t>	</a:t>
            </a:r>
            <a:r>
              <a:rPr lang="ru-RU" sz="2000" dirty="0" err="1"/>
              <a:t>Онда</a:t>
            </a:r>
            <a:r>
              <a:rPr lang="ru-RU" sz="2000" dirty="0"/>
              <a:t>, </a:t>
            </a:r>
            <a:r>
              <a:rPr lang="ru-RU" sz="2000" dirty="0" err="1"/>
              <a:t>егер</a:t>
            </a:r>
            <a:r>
              <a:rPr lang="ru-RU" sz="2000" dirty="0"/>
              <a:t> </a:t>
            </a:r>
            <a:r>
              <a:rPr lang="en-US" sz="2000" dirty="0"/>
              <a:t>T2 </a:t>
            </a:r>
            <a:r>
              <a:rPr lang="ru-RU" sz="2000" dirty="0" err="1"/>
              <a:t>өз</a:t>
            </a:r>
            <a:r>
              <a:rPr lang="ru-RU" sz="2000" dirty="0"/>
              <a:t> </a:t>
            </a:r>
            <a:r>
              <a:rPr lang="ru-RU" sz="2000" dirty="0" err="1"/>
              <a:t>кодында</a:t>
            </a:r>
            <a:r>
              <a:rPr lang="ru-RU" sz="2000" dirty="0"/>
              <a:t> </a:t>
            </a:r>
            <a:r>
              <a:rPr lang="ru-RU" sz="2000" dirty="0" err="1"/>
              <a:t>тоқтаса</a:t>
            </a:r>
            <a:r>
              <a:rPr lang="ru-RU" sz="2000" dirty="0"/>
              <a:t>, </a:t>
            </a:r>
            <a:r>
              <a:rPr lang="en-US" sz="2000" dirty="0" err="1"/>
              <a:t>kod</a:t>
            </a:r>
            <a:r>
              <a:rPr lang="en-US" sz="2000" dirty="0"/>
              <a:t> (T2) ∈ ∈ M. </a:t>
            </a:r>
            <a:r>
              <a:rPr lang="ru-RU" sz="2000" dirty="0" err="1"/>
              <a:t>Алайда</a:t>
            </a:r>
            <a:r>
              <a:rPr lang="ru-RU" sz="2000" dirty="0"/>
              <a:t> </a:t>
            </a:r>
            <a:r>
              <a:rPr lang="en-US" sz="2000" dirty="0"/>
              <a:t>T2 </a:t>
            </a:r>
            <a:r>
              <a:rPr lang="ru-RU" sz="2000" dirty="0" err="1"/>
              <a:t>анықтамасы</a:t>
            </a:r>
            <a:r>
              <a:rPr lang="ru-RU" sz="2000" dirty="0"/>
              <a:t> </a:t>
            </a:r>
            <a:r>
              <a:rPr lang="ru-RU" sz="2000" dirty="0" err="1"/>
              <a:t>бойынша</a:t>
            </a:r>
            <a:r>
              <a:rPr lang="ru-RU" sz="2000" dirty="0"/>
              <a:t> </a:t>
            </a:r>
            <a:r>
              <a:rPr lang="en-US" sz="2000" dirty="0" err="1"/>
              <a:t>kod</a:t>
            </a:r>
            <a:r>
              <a:rPr lang="en-US" sz="2000" dirty="0"/>
              <a:t> (T2) ∉ M. </a:t>
            </a:r>
            <a:r>
              <a:rPr lang="ru-RU" sz="2000" dirty="0" err="1"/>
              <a:t>Егер</a:t>
            </a:r>
            <a:r>
              <a:rPr lang="ru-RU" sz="2000" dirty="0"/>
              <a:t> де </a:t>
            </a:r>
            <a:r>
              <a:rPr lang="en-US" sz="2000" dirty="0"/>
              <a:t>T2 </a:t>
            </a:r>
            <a:r>
              <a:rPr lang="ru-RU" sz="2000" dirty="0" err="1"/>
              <a:t>өз</a:t>
            </a:r>
            <a:r>
              <a:rPr lang="ru-RU" sz="2000" dirty="0"/>
              <a:t> </a:t>
            </a:r>
            <a:r>
              <a:rPr lang="ru-RU" sz="2000" dirty="0" err="1"/>
              <a:t>кодында</a:t>
            </a:r>
            <a:r>
              <a:rPr lang="ru-RU" sz="2000" dirty="0"/>
              <a:t> </a:t>
            </a:r>
            <a:r>
              <a:rPr lang="ru-RU" sz="2000" dirty="0" err="1"/>
              <a:t>тоқтамаса</a:t>
            </a:r>
            <a:r>
              <a:rPr lang="ru-RU" sz="2000" dirty="0"/>
              <a:t> , </a:t>
            </a:r>
            <a:r>
              <a:rPr lang="ru-RU" sz="2000" dirty="0" err="1"/>
              <a:t>онда</a:t>
            </a:r>
            <a:r>
              <a:rPr lang="ru-RU" sz="2000" dirty="0"/>
              <a:t> М </a:t>
            </a:r>
            <a:r>
              <a:rPr lang="ru-RU" sz="2000" dirty="0" err="1"/>
              <a:t>анықтамасы</a:t>
            </a:r>
            <a:r>
              <a:rPr lang="ru-RU" sz="2000" dirty="0"/>
              <a:t> </a:t>
            </a:r>
            <a:r>
              <a:rPr lang="ru-RU" sz="2000" dirty="0" err="1"/>
              <a:t>бойынша</a:t>
            </a:r>
            <a:r>
              <a:rPr lang="ru-RU" sz="2000" dirty="0"/>
              <a:t> </a:t>
            </a:r>
            <a:r>
              <a:rPr lang="en-US" sz="2000" dirty="0" err="1"/>
              <a:t>kod</a:t>
            </a:r>
            <a:r>
              <a:rPr lang="en-US" sz="2000" dirty="0"/>
              <a:t>(T2) ∉ M, </a:t>
            </a:r>
            <a:r>
              <a:rPr lang="ru-RU" sz="2000" dirty="0"/>
              <a:t>ал </a:t>
            </a:r>
            <a:r>
              <a:rPr lang="en-US" sz="2000" dirty="0"/>
              <a:t>T2 </a:t>
            </a:r>
            <a:r>
              <a:rPr lang="ru-RU" sz="2000" dirty="0" err="1"/>
              <a:t>анықтамасы</a:t>
            </a:r>
            <a:r>
              <a:rPr lang="ru-RU" sz="2000" dirty="0"/>
              <a:t> </a:t>
            </a:r>
            <a:r>
              <a:rPr lang="ru-RU" sz="2000" dirty="0" err="1"/>
              <a:t>бойынша</a:t>
            </a:r>
            <a:r>
              <a:rPr lang="ru-RU" sz="2000" dirty="0"/>
              <a:t> </a:t>
            </a:r>
            <a:r>
              <a:rPr lang="en-US" sz="2000" dirty="0" err="1"/>
              <a:t>kod</a:t>
            </a:r>
            <a:r>
              <a:rPr lang="en-US" sz="2000" dirty="0"/>
              <a:t>(T2) ∈ M. </a:t>
            </a:r>
            <a:r>
              <a:rPr lang="ru-RU" sz="2000" dirty="0" err="1"/>
              <a:t>Сонымен</a:t>
            </a:r>
            <a:r>
              <a:rPr lang="ru-RU" sz="2000" dirty="0"/>
              <a:t> </a:t>
            </a:r>
            <a:r>
              <a:rPr lang="ru-RU" sz="2000" dirty="0" err="1"/>
              <a:t>қалайда</a:t>
            </a:r>
            <a:r>
              <a:rPr lang="ru-RU" sz="2000" dirty="0"/>
              <a:t> </a:t>
            </a:r>
            <a:r>
              <a:rPr lang="ru-RU" sz="2000" dirty="0" err="1"/>
              <a:t>қарама-қайшылыққа</a:t>
            </a:r>
            <a:r>
              <a:rPr lang="ru-RU" sz="2000" dirty="0"/>
              <a:t> </a:t>
            </a:r>
            <a:r>
              <a:rPr lang="ru-RU" sz="2000" dirty="0" err="1"/>
              <a:t>жолығамыз</a:t>
            </a:r>
            <a:r>
              <a:rPr lang="ru-RU" sz="2000" dirty="0"/>
              <a:t>.</a:t>
            </a:r>
          </a:p>
          <a:p>
            <a:pPr>
              <a:lnSpc>
                <a:spcPct val="100000"/>
              </a:lnSpc>
              <a:spcBef>
                <a:spcPts val="0"/>
              </a:spcBef>
            </a:pPr>
            <a:endParaRPr lang="ru-RU" sz="2000" dirty="0"/>
          </a:p>
        </p:txBody>
      </p:sp>
    </p:spTree>
    <p:extLst>
      <p:ext uri="{BB962C8B-B14F-4D97-AF65-F5344CB8AC3E}">
        <p14:creationId xmlns:p14="http://schemas.microsoft.com/office/powerpoint/2010/main" val="33845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3852" y="620688"/>
            <a:ext cx="9916091" cy="5449912"/>
          </a:xfrm>
        </p:spPr>
        <p:txBody>
          <a:bodyPr>
            <a:normAutofit/>
          </a:bodyPr>
          <a:lstStyle/>
          <a:p>
            <a:pPr algn="just"/>
            <a:r>
              <a:rPr lang="kk-KZ" sz="2000" b="1" dirty="0">
                <a:latin typeface="Calibri" panose="020F0502020204030204" pitchFamily="34" charset="0"/>
                <a:cs typeface="Calibri" panose="020F0502020204030204" pitchFamily="34" charset="0"/>
              </a:rPr>
              <a:t>Алгоритмдер (немесе автоматтар) класындағы уақыттық немесе кеңістіктік тапсырма қиындығы </a:t>
            </a:r>
            <a:r>
              <a:rPr lang="kk-KZ" sz="2000" dirty="0">
                <a:latin typeface="Calibri" panose="020F0502020204030204" pitchFamily="34" charset="0"/>
                <a:cs typeface="Calibri" panose="020F0502020204030204" pitchFamily="34" charset="0"/>
              </a:rPr>
              <a:t>дегеніміз қарастырылған тапсырманы шешуге арналған алгоритмге (автоматқа) берілген класста жадының көлемі мен уақыты. </a:t>
            </a:r>
            <a:endParaRPr lang="ru-RU" sz="2000" dirty="0">
              <a:latin typeface="Calibri" panose="020F0502020204030204" pitchFamily="34" charset="0"/>
              <a:cs typeface="Calibri" panose="020F0502020204030204" pitchFamily="34" charset="0"/>
            </a:endParaRPr>
          </a:p>
          <a:p>
            <a:pPr algn="just"/>
            <a:r>
              <a:rPr lang="kk-KZ" sz="2000" dirty="0">
                <a:latin typeface="Calibri" panose="020F0502020204030204" pitchFamily="34" charset="0"/>
                <a:cs typeface="Calibri" panose="020F0502020204030204" pitchFamily="34" charset="0"/>
              </a:rPr>
              <a:t>Күрделі сипаттамалық есептерді табу туралы сұрақ барынша қиын.  Қиындықтар қарастырылып отырған есептердің логикалық және кез-келген әмбебеп алгоритмдердегі қиындықтарымен байланысты. </a:t>
            </a:r>
            <a:endParaRPr lang="ru-RU" sz="2000" dirty="0">
              <a:latin typeface="Calibri" panose="020F0502020204030204" pitchFamily="34" charset="0"/>
              <a:cs typeface="Calibri" panose="020F0502020204030204" pitchFamily="34" charset="0"/>
            </a:endParaRPr>
          </a:p>
          <a:p>
            <a:pPr algn="just"/>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664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7828" y="692696"/>
            <a:ext cx="10657184" cy="5377904"/>
          </a:xfrm>
        </p:spPr>
        <p:txBody>
          <a:bodyPr>
            <a:normAutofit/>
          </a:bodyPr>
          <a:lstStyle/>
          <a:p>
            <a:r>
              <a:rPr lang="kk-KZ" sz="2000" i="1" dirty="0">
                <a:latin typeface="Calibri" panose="020F0502020204030204" pitchFamily="34" charset="0"/>
                <a:cs typeface="Calibri" panose="020F0502020204030204" pitchFamily="34" charset="0"/>
              </a:rPr>
              <a:t>R тапсырмасының уақыттық күрделілігі деп f </a:t>
            </a:r>
            <a:r>
              <a:rPr lang="kk-KZ" sz="2000" dirty="0">
                <a:latin typeface="Calibri" panose="020F0502020204030204" pitchFamily="34" charset="0"/>
                <a:cs typeface="Calibri" panose="020F0502020204030204" pitchFamily="34" charset="0"/>
              </a:rPr>
              <a:t>(</a:t>
            </a:r>
            <a:r>
              <a:rPr lang="kk-KZ" sz="2000" i="1" dirty="0">
                <a:latin typeface="Calibri" panose="020F0502020204030204" pitchFamily="34" charset="0"/>
                <a:cs typeface="Calibri" panose="020F0502020204030204" pitchFamily="34" charset="0"/>
              </a:rPr>
              <a:t>n</a:t>
            </a:r>
            <a:r>
              <a:rPr lang="kk-KZ" sz="2000" dirty="0">
                <a:latin typeface="Calibri" panose="020F0502020204030204" pitchFamily="34" charset="0"/>
                <a:cs typeface="Calibri" panose="020F0502020204030204" pitchFamily="34" charset="0"/>
              </a:rPr>
              <a:t>) = min </a:t>
            </a:r>
            <a:r>
              <a:rPr lang="kk-KZ" sz="2000" i="1" dirty="0">
                <a:latin typeface="Calibri" panose="020F0502020204030204" pitchFamily="34" charset="0"/>
                <a:cs typeface="Calibri" panose="020F0502020204030204" pitchFamily="34" charset="0"/>
              </a:rPr>
              <a:t>t </a:t>
            </a:r>
            <a:r>
              <a:rPr lang="kk-KZ" sz="2000" dirty="0">
                <a:latin typeface="Calibri" panose="020F0502020204030204" pitchFamily="34" charset="0"/>
                <a:cs typeface="Calibri" panose="020F0502020204030204" pitchFamily="34" charset="0"/>
              </a:rPr>
              <a:t>(</a:t>
            </a:r>
            <a:r>
              <a:rPr lang="kk-KZ" sz="2000" i="1" dirty="0">
                <a:latin typeface="Calibri" panose="020F0502020204030204" pitchFamily="34" charset="0"/>
                <a:cs typeface="Calibri" panose="020F0502020204030204" pitchFamily="34" charset="0"/>
              </a:rPr>
              <a:t>T</a:t>
            </a:r>
            <a:r>
              <a:rPr lang="kk-KZ" sz="2000" dirty="0">
                <a:latin typeface="Calibri" panose="020F0502020204030204" pitchFamily="34" charset="0"/>
                <a:cs typeface="Calibri" panose="020F0502020204030204" pitchFamily="34" charset="0"/>
              </a:rPr>
              <a:t>, </a:t>
            </a:r>
            <a:r>
              <a:rPr lang="kk-KZ" sz="2000" i="1" dirty="0">
                <a:latin typeface="Calibri" panose="020F0502020204030204" pitchFamily="34" charset="0"/>
                <a:cs typeface="Calibri" panose="020F0502020204030204" pitchFamily="34" charset="0"/>
              </a:rPr>
              <a:t>n</a:t>
            </a:r>
            <a:r>
              <a:rPr lang="kk-KZ" sz="2000" dirty="0">
                <a:latin typeface="Calibri" panose="020F0502020204030204" pitchFamily="34" charset="0"/>
                <a:cs typeface="Calibri" panose="020F0502020204030204" pitchFamily="34" charset="0"/>
              </a:rPr>
              <a:t>) функциясын атауға болады, мұндағы минимум </a:t>
            </a:r>
            <a:r>
              <a:rPr lang="kk-KZ" sz="2000" i="1" dirty="0">
                <a:latin typeface="Calibri" panose="020F0502020204030204" pitchFamily="34" charset="0"/>
                <a:cs typeface="Calibri" panose="020F0502020204030204" pitchFamily="34" charset="0"/>
              </a:rPr>
              <a:t>R</a:t>
            </a:r>
            <a:r>
              <a:rPr lang="kk-KZ" sz="2000" dirty="0">
                <a:latin typeface="Calibri" panose="020F0502020204030204" pitchFamily="34" charset="0"/>
                <a:cs typeface="Calibri" panose="020F0502020204030204" pitchFamily="34" charset="0"/>
              </a:rPr>
              <a:t> тапсырмасын шешетін барлық Т бағдарламалар арқылы есептеледі. Бірақ мұндай функцияның болуы шарт емес. Мұндай функциялардың болуы есептеуіш алгоритмдерінің класстарына шектеулер қойғанда ғана мүмкін болады. Тәжірибеде нақты алгоритмдердің жұмыс уақыты үшін жоғарғы және төменгі бағалау функцияларын табумен шектеледі. </a:t>
            </a:r>
            <a:endParaRPr lang="ru-RU" sz="2000" dirty="0">
              <a:latin typeface="Calibri" panose="020F0502020204030204" pitchFamily="34" charset="0"/>
              <a:cs typeface="Calibri" panose="020F0502020204030204" pitchFamily="34" charset="0"/>
            </a:endParaRPr>
          </a:p>
          <a:p>
            <a:r>
              <a:rPr lang="kk-KZ" sz="2000" dirty="0">
                <a:latin typeface="Calibri" panose="020F0502020204030204" pitchFamily="34" charset="0"/>
                <a:cs typeface="Calibri" panose="020F0502020204030204" pitchFamily="34" charset="0"/>
              </a:rPr>
              <a:t>Төменгі тривиалды емес бағалауларды алу қиын математикалық есептен тұратынын байқаймыз. Мысалы, тьюрингтік бағдарламалар арқылы сөздердің симметриясын түсінудің уақыттық қиындығы төменгі жағында  </a:t>
            </a:r>
            <a:r>
              <a:rPr lang="kk-KZ" sz="2000" i="1" dirty="0">
                <a:latin typeface="Calibri" panose="020F0502020204030204" pitchFamily="34" charset="0"/>
                <a:cs typeface="Calibri" panose="020F0502020204030204" pitchFamily="34" charset="0"/>
              </a:rPr>
              <a:t>cn</a:t>
            </a:r>
            <a:r>
              <a:rPr lang="kk-KZ" sz="2000" baseline="30000" dirty="0">
                <a:latin typeface="Calibri" panose="020F0502020204030204" pitchFamily="34" charset="0"/>
                <a:cs typeface="Calibri" panose="020F0502020204030204" pitchFamily="34" charset="0"/>
              </a:rPr>
              <a:t>2</a:t>
            </a:r>
            <a:r>
              <a:rPr lang="kk-KZ" sz="2000" dirty="0">
                <a:latin typeface="Calibri" panose="020F0502020204030204" pitchFamily="34" charset="0"/>
                <a:cs typeface="Calibri" panose="020F0502020204030204" pitchFamily="34" charset="0"/>
              </a:rPr>
              <a:t> функциясымен бағаланады, мұндағы </a:t>
            </a:r>
            <a:r>
              <a:rPr lang="kk-KZ" sz="2000" i="1" dirty="0">
                <a:latin typeface="Calibri" panose="020F0502020204030204" pitchFamily="34" charset="0"/>
                <a:cs typeface="Calibri" panose="020F0502020204030204" pitchFamily="34" charset="0"/>
              </a:rPr>
              <a:t>n </a:t>
            </a:r>
            <a:r>
              <a:rPr lang="kk-KZ" sz="2000" dirty="0">
                <a:latin typeface="Calibri" panose="020F0502020204030204" pitchFamily="34" charset="0"/>
                <a:cs typeface="Calibri" panose="020F0502020204030204" pitchFamily="34" charset="0"/>
              </a:rPr>
              <a:t>– сөздің ұзындығы, ал </a:t>
            </a:r>
            <a:r>
              <a:rPr lang="kk-KZ" sz="2000" i="1" dirty="0">
                <a:latin typeface="Calibri" panose="020F0502020204030204" pitchFamily="34" charset="0"/>
                <a:cs typeface="Calibri" panose="020F0502020204030204" pitchFamily="34" charset="0"/>
              </a:rPr>
              <a:t>c </a:t>
            </a:r>
            <a:r>
              <a:rPr lang="kk-KZ" sz="2000" dirty="0">
                <a:latin typeface="Calibri" panose="020F0502020204030204" pitchFamily="34" charset="0"/>
                <a:cs typeface="Calibri" panose="020F0502020204030204" pitchFamily="34" charset="0"/>
              </a:rPr>
              <a:t>– тұрақты. </a:t>
            </a:r>
            <a:endParaRPr lang="ru-RU" sz="2000" dirty="0">
              <a:latin typeface="Calibri" panose="020F0502020204030204" pitchFamily="34" charset="0"/>
              <a:cs typeface="Calibri" panose="020F0502020204030204" pitchFamily="34" charset="0"/>
            </a:endParaRPr>
          </a:p>
          <a:p>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226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9836" y="404664"/>
            <a:ext cx="9751060" cy="1168400"/>
          </a:xfrm>
        </p:spPr>
        <p:txBody>
          <a:bodyPr/>
          <a:lstStyle/>
          <a:p>
            <a:r>
              <a:rPr lang="ru-RU" b="1" dirty="0">
                <a:latin typeface="Calibri" panose="020F0502020204030204" pitchFamily="34" charset="0"/>
                <a:cs typeface="Calibri" panose="020F0502020204030204" pitchFamily="34" charset="0"/>
              </a:rPr>
              <a:t>ҚОРЫТЫНДЫ</a:t>
            </a:r>
            <a:endParaRPr lang="ru-RU" dirty="0">
              <a:latin typeface="Calibri" panose="020F0502020204030204" pitchFamily="34" charset="0"/>
              <a:cs typeface="Calibri" panose="020F0502020204030204" pitchFamily="34"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1844" y="2564904"/>
            <a:ext cx="1047842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1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нига 16 х 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xmlns="" name="Office_9533599_TF02801059" id="{4B3E191D-B3C9-4DCD-B491-B38D7FE3D852}" vid="{95EF1F8E-C174-455E-A76C-C3640C6B91A7}"/>
    </a:ext>
  </a:extLst>
</a:theme>
</file>

<file path=ppt/theme/theme2.xml><?xml version="1.0" encoding="utf-8"?>
<a:theme xmlns:a="http://schemas.openxmlformats.org/drawingml/2006/main" name="Тема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Учебная презентация Книга (широкоэкранный формат)</Template>
  <TotalTime>41</TotalTime>
  <Words>646</Words>
  <Application>Microsoft Office PowerPoint</Application>
  <PresentationFormat>Произвольный</PresentationFormat>
  <Paragraphs>30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Книга 16 х 9</vt:lpstr>
      <vt:lpstr>ЛЕКЦИЯ №4</vt:lpstr>
      <vt:lpstr>Лекция №4.</vt:lpstr>
      <vt:lpstr>Әмбебап Тьюринг программасы </vt:lpstr>
      <vt:lpstr>Презентация PowerPoint</vt:lpstr>
      <vt:lpstr>Презентация PowerPoint</vt:lpstr>
      <vt:lpstr>Жиындар нумерациясы, алгоритмдік  қасиеттері</vt:lpstr>
      <vt:lpstr>Презентация PowerPoint</vt:lpstr>
      <vt:lpstr>Презентация PowerPoint</vt:lpstr>
      <vt:lpstr>ҚОРЫТЫНДЫ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dc:title>
  <dc:creator>Пірмаханбет Жақсылық Маханбетұлы</dc:creator>
  <cp:lastModifiedBy>Batyrzhan Zh</cp:lastModifiedBy>
  <cp:revision>5</cp:revision>
  <dcterms:created xsi:type="dcterms:W3CDTF">2022-11-05T06:31:34Z</dcterms:created>
  <dcterms:modified xsi:type="dcterms:W3CDTF">2022-11-05T10:12:06Z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