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4"/>
  </p:notesMasterIdLst>
  <p:sldIdLst>
    <p:sldId id="278" r:id="rId3"/>
    <p:sldId id="256" r:id="rId4"/>
    <p:sldId id="259" r:id="rId5"/>
    <p:sldId id="260" r:id="rId6"/>
    <p:sldId id="257" r:id="rId7"/>
    <p:sldId id="261" r:id="rId8"/>
    <p:sldId id="262" r:id="rId9"/>
    <p:sldId id="263" r:id="rId10"/>
    <p:sldId id="264" r:id="rId11"/>
    <p:sldId id="265"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autoAdjust="0"/>
    <p:restoredTop sz="78648" autoAdjust="0"/>
  </p:normalViewPr>
  <p:slideViewPr>
    <p:cSldViewPr snapToGrid="0">
      <p:cViewPr varScale="1">
        <p:scale>
          <a:sx n="79" d="100"/>
          <a:sy n="79" d="100"/>
        </p:scale>
        <p:origin x="2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BBAE2-08E6-4ABD-9E1A-5B4B949C1EB7}" type="datetimeFigureOut">
              <a:rPr lang="x-none" smtClean="0"/>
              <a:t>02.03.2022</a:t>
            </a:fld>
            <a:endParaRPr lang="x-none"/>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8DC58-1519-4342-8323-F22B1E0BAFA7}" type="slidenum">
              <a:rPr lang="x-none" smtClean="0"/>
              <a:t>‹#›</a:t>
            </a:fld>
            <a:endParaRPr lang="x-none"/>
          </a:p>
        </p:txBody>
      </p:sp>
    </p:spTree>
    <p:extLst>
      <p:ext uri="{BB962C8B-B14F-4D97-AF65-F5344CB8AC3E}">
        <p14:creationId xmlns:p14="http://schemas.microsoft.com/office/powerpoint/2010/main" val="32874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eeware.org/commun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FA8DC58-1519-4342-8323-F22B1E0BAFA7}" type="slidenum">
              <a:rPr lang="x-none" smtClean="0"/>
              <a:t>2</a:t>
            </a:fld>
            <a:endParaRPr lang="x-none"/>
          </a:p>
        </p:txBody>
      </p:sp>
    </p:spTree>
    <p:extLst>
      <p:ext uri="{BB962C8B-B14F-4D97-AF65-F5344CB8AC3E}">
        <p14:creationId xmlns:p14="http://schemas.microsoft.com/office/powerpoint/2010/main" val="3814198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83E3F"/>
                </a:solidFill>
                <a:effectLst/>
                <a:latin typeface="Unna"/>
              </a:rPr>
              <a:t>Should you create your mobile app in Python?</a:t>
            </a:r>
          </a:p>
          <a:p>
            <a:pPr algn="l"/>
            <a:r>
              <a:rPr lang="en-US" b="0" i="0" dirty="0">
                <a:solidFill>
                  <a:srgbClr val="1D1D1F"/>
                </a:solidFill>
                <a:effectLst/>
                <a:latin typeface="Chrono"/>
              </a:rPr>
              <a:t>Although we believe that Python, as of 2021, is a perfectly capable language for mobile development, there are ways in which it is somewhat lacking for mobile development. Python is not native to neither iOS or Android, so the deployment process can be slow and difficult. This may also lead to some inconsistencies between different app versions. </a:t>
            </a:r>
          </a:p>
          <a:p>
            <a:pPr algn="l"/>
            <a:r>
              <a:rPr lang="en-US" b="0" i="0" dirty="0">
                <a:solidFill>
                  <a:srgbClr val="1D1D1F"/>
                </a:solidFill>
                <a:effectLst/>
                <a:latin typeface="Chrono"/>
              </a:rPr>
              <a:t>Fortunately, those cons can be easily mitigated by working with experienced Python and mobile application experts. If you're looking for mobile development experts to build your app with Python, our specialists are ready to help you.</a:t>
            </a: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11</a:t>
            </a:fld>
            <a:endParaRPr lang="x-none"/>
          </a:p>
        </p:txBody>
      </p:sp>
    </p:spTree>
    <p:extLst>
      <p:ext uri="{BB962C8B-B14F-4D97-AF65-F5344CB8AC3E}">
        <p14:creationId xmlns:p14="http://schemas.microsoft.com/office/powerpoint/2010/main" val="144664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gn="l"/>
            <a:r>
              <a:rPr lang="en-US" b="1" i="0" dirty="0">
                <a:solidFill>
                  <a:srgbClr val="506473"/>
                </a:solidFill>
                <a:effectLst/>
                <a:latin typeface="Inter"/>
              </a:rPr>
              <a:t>Python mobile development </a:t>
            </a:r>
            <a:r>
              <a:rPr lang="en-US" b="0" i="0" dirty="0">
                <a:solidFill>
                  <a:srgbClr val="506473"/>
                </a:solidFill>
                <a:effectLst/>
                <a:latin typeface="Inter"/>
              </a:rPr>
              <a:t>was not popular previously. But things have changed with the appearance of different Python GUI frameworks. And currently, this programming language is widely used in mobile apps development.</a:t>
            </a:r>
          </a:p>
          <a:p>
            <a:pPr algn="l"/>
            <a:r>
              <a:rPr lang="en-US" b="0" i="0" dirty="0">
                <a:solidFill>
                  <a:srgbClr val="506473"/>
                </a:solidFill>
                <a:effectLst/>
                <a:latin typeface="Inter"/>
              </a:rPr>
              <a:t> </a:t>
            </a:r>
          </a:p>
          <a:p>
            <a:pPr algn="l"/>
            <a:r>
              <a:rPr lang="en-US" b="0" i="0" dirty="0">
                <a:solidFill>
                  <a:srgbClr val="506473"/>
                </a:solidFill>
                <a:effectLst/>
                <a:latin typeface="Inter"/>
              </a:rPr>
              <a:t>Python is rather versatile. It can be used for building various apps: starting with web-browsers and ending with simple games.</a:t>
            </a:r>
          </a:p>
          <a:p>
            <a:pPr algn="l"/>
            <a:r>
              <a:rPr lang="en-US" b="0" i="0" dirty="0">
                <a:solidFill>
                  <a:srgbClr val="506473"/>
                </a:solidFill>
                <a:effectLst/>
                <a:latin typeface="Inter"/>
              </a:rPr>
              <a:t> </a:t>
            </a:r>
          </a:p>
          <a:p>
            <a:pPr algn="l"/>
            <a:r>
              <a:rPr lang="en-US" b="0" i="0" dirty="0">
                <a:solidFill>
                  <a:srgbClr val="506473"/>
                </a:solidFill>
                <a:effectLst/>
                <a:latin typeface="Inter"/>
              </a:rPr>
              <a:t>One more powerful advantage is being cross-platform. So, it’s possible to develop both Android and iOS apps in Python.</a:t>
            </a: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3</a:t>
            </a:fld>
            <a:endParaRPr lang="x-none"/>
          </a:p>
        </p:txBody>
      </p:sp>
    </p:spTree>
    <p:extLst>
      <p:ext uri="{BB962C8B-B14F-4D97-AF65-F5344CB8AC3E}">
        <p14:creationId xmlns:p14="http://schemas.microsoft.com/office/powerpoint/2010/main" val="393984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1" dirty="0"/>
              <a:t>iOS application development </a:t>
            </a:r>
            <a:r>
              <a:rPr lang="en-US" dirty="0"/>
              <a:t>is the process of making mobile applications for Apple hardware, including iPhone, iPad and iPod Touch. The software is written in the Swift programming language or Objective-C and then deployed to the App Store for users to download.</a:t>
            </a:r>
          </a:p>
          <a:p>
            <a:endParaRPr lang="en-US" dirty="0"/>
          </a:p>
          <a:p>
            <a:r>
              <a:rPr lang="en-US" dirty="0"/>
              <a:t>If you’re a mobile app developer, you may have had reservations about iOS development. For example, each developer needs a Mac computer—and Macs are generally more expensive than their Windows-based counterparts. </a:t>
            </a:r>
          </a:p>
        </p:txBody>
      </p:sp>
      <p:sp>
        <p:nvSpPr>
          <p:cNvPr id="4" name="Номер слайда 3"/>
          <p:cNvSpPr>
            <a:spLocks noGrp="1"/>
          </p:cNvSpPr>
          <p:nvPr>
            <p:ph type="sldNum" sz="quarter" idx="5"/>
          </p:nvPr>
        </p:nvSpPr>
        <p:spPr/>
        <p:txBody>
          <a:bodyPr/>
          <a:lstStyle/>
          <a:p>
            <a:fld id="{4FA8DC58-1519-4342-8323-F22B1E0BAFA7}" type="slidenum">
              <a:rPr lang="x-none" smtClean="0"/>
              <a:t>4</a:t>
            </a:fld>
            <a:endParaRPr lang="x-none"/>
          </a:p>
        </p:txBody>
      </p:sp>
    </p:spTree>
    <p:extLst>
      <p:ext uri="{BB962C8B-B14F-4D97-AF65-F5344CB8AC3E}">
        <p14:creationId xmlns:p14="http://schemas.microsoft.com/office/powerpoint/2010/main" val="249499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1" i="0" dirty="0">
                <a:solidFill>
                  <a:srgbClr val="7A7A7A"/>
                </a:solidFill>
                <a:effectLst/>
                <a:latin typeface="Lato" panose="020B0604020202020204" pitchFamily="34" charset="0"/>
              </a:rPr>
              <a:t>Python </a:t>
            </a:r>
            <a:r>
              <a:rPr lang="en-US" b="0" i="0" dirty="0">
                <a:solidFill>
                  <a:srgbClr val="7A7A7A"/>
                </a:solidFill>
                <a:effectLst/>
                <a:latin typeface="Lato" panose="020B0604020202020204" pitchFamily="34" charset="0"/>
              </a:rPr>
              <a:t>is a rather universal programming language that is appropriate for solving a wide range of tasks. And everybody knows that it is used in such spheres as web development, data science, and different processes automation. </a:t>
            </a:r>
            <a:br>
              <a:rPr lang="en-US" b="0" i="0" dirty="0">
                <a:solidFill>
                  <a:srgbClr val="7A7A7A"/>
                </a:solidFill>
                <a:effectLst/>
                <a:latin typeface="Lato" panose="020B0604020202020204" pitchFamily="34" charset="0"/>
              </a:rPr>
            </a:br>
            <a:br>
              <a:rPr lang="en-US" b="0" i="0" dirty="0">
                <a:solidFill>
                  <a:srgbClr val="7A7A7A"/>
                </a:solidFill>
                <a:effectLst/>
                <a:latin typeface="Lato" panose="020B0604020202020204" pitchFamily="34" charset="0"/>
              </a:rPr>
            </a:br>
            <a:r>
              <a:rPr lang="en-US" b="0" i="0" dirty="0">
                <a:solidFill>
                  <a:srgbClr val="7A7A7A"/>
                </a:solidFill>
                <a:effectLst/>
                <a:latin typeface="Lato" panose="020B0604020202020204" pitchFamily="34" charset="0"/>
              </a:rPr>
              <a:t>The increase in the number of smartphone users and the high demand of mobile apps have led to the use of Python for mobile app development. In fact, this programming language has grown to become a top choice of the mobile app development market. Python is known for its simplicity, clean syntax, and smooth operation. </a:t>
            </a:r>
            <a:br>
              <a:rPr lang="en-US" b="0" i="0" dirty="0">
                <a:solidFill>
                  <a:srgbClr val="7A7A7A"/>
                </a:solidFill>
                <a:effectLst/>
                <a:latin typeface="Lato" panose="020B0604020202020204" pitchFamily="34" charset="0"/>
              </a:rPr>
            </a:br>
            <a:br>
              <a:rPr lang="en-US" b="0" i="0" dirty="0">
                <a:solidFill>
                  <a:srgbClr val="7A7A7A"/>
                </a:solidFill>
                <a:effectLst/>
                <a:latin typeface="Lato" panose="020B0604020202020204" pitchFamily="34" charset="0"/>
              </a:rPr>
            </a:br>
            <a:r>
              <a:rPr lang="en-US" b="0" i="0" dirty="0">
                <a:solidFill>
                  <a:srgbClr val="7A7A7A"/>
                </a:solidFill>
                <a:effectLst/>
                <a:latin typeface="Lato" panose="020B0604020202020204" pitchFamily="34" charset="0"/>
              </a:rPr>
              <a:t>Python is one of the finest and most easily readable programming languages when compared to various programming languages in existence. Most programmers prefer working with this programming language, which can be used to develop apps for Macs, Windows, Amiga, OS/2, and Linux.</a:t>
            </a:r>
            <a:br>
              <a:rPr lang="en-US" b="0" i="0" dirty="0">
                <a:solidFill>
                  <a:srgbClr val="7A7A7A"/>
                </a:solidFill>
                <a:effectLst/>
                <a:latin typeface="Lato" panose="020B0604020202020204" pitchFamily="34" charset="0"/>
              </a:rPr>
            </a:br>
            <a:endParaRPr lang="ru-RU" dirty="0"/>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5</a:t>
            </a:fld>
            <a:endParaRPr lang="x-none"/>
          </a:p>
        </p:txBody>
      </p:sp>
    </p:spTree>
    <p:extLst>
      <p:ext uri="{BB962C8B-B14F-4D97-AF65-F5344CB8AC3E}">
        <p14:creationId xmlns:p14="http://schemas.microsoft.com/office/powerpoint/2010/main" val="151464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gn="l"/>
            <a:r>
              <a:rPr lang="en-US" b="0" i="0" dirty="0">
                <a:solidFill>
                  <a:srgbClr val="1B1D24"/>
                </a:solidFill>
                <a:effectLst/>
                <a:latin typeface="Inter"/>
              </a:rPr>
              <a:t>If you are going to build an app by yourself, the main resource you need is time. How long will it take to develop anything in Python? Of course, it depends on the difficulty of the idea and the level of your programming skills. </a:t>
            </a:r>
          </a:p>
          <a:p>
            <a:pPr algn="l"/>
            <a:r>
              <a:rPr lang="en-US" b="0" i="0" dirty="0">
                <a:solidFill>
                  <a:srgbClr val="1B1D24"/>
                </a:solidFill>
                <a:effectLst/>
                <a:latin typeface="Inter"/>
              </a:rPr>
              <a:t>If you are going to manage the project but not to be engaged in development then you need to know how much time different stages take:</a:t>
            </a:r>
          </a:p>
          <a:p>
            <a:pPr algn="l"/>
            <a:endParaRPr lang="en-US" b="0" i="0" dirty="0">
              <a:solidFill>
                <a:srgbClr val="1B1D24"/>
              </a:solidFill>
              <a:effectLst/>
              <a:latin typeface="Inter"/>
            </a:endParaRPr>
          </a:p>
          <a:p>
            <a:pPr algn="l"/>
            <a:r>
              <a:rPr lang="en-US" b="0" i="0" dirty="0">
                <a:solidFill>
                  <a:srgbClr val="1B1D24"/>
                </a:solidFill>
                <a:effectLst/>
                <a:latin typeface="Inter"/>
              </a:rPr>
              <a:t>1. Creating a brief for the developers — 7-14 days.</a:t>
            </a:r>
          </a:p>
          <a:p>
            <a:pPr algn="l"/>
            <a:r>
              <a:rPr lang="en-US" b="0" i="0" dirty="0">
                <a:solidFill>
                  <a:srgbClr val="1B1D24"/>
                </a:solidFill>
                <a:effectLst/>
                <a:latin typeface="Inter"/>
              </a:rPr>
              <a:t>2. Looking for the appropriate programmers and discussing the idea with them — approximately a month.</a:t>
            </a:r>
          </a:p>
          <a:p>
            <a:pPr algn="l"/>
            <a:r>
              <a:rPr lang="en-US" b="0" i="0" dirty="0">
                <a:solidFill>
                  <a:srgbClr val="1B1D24"/>
                </a:solidFill>
                <a:effectLst/>
                <a:latin typeface="Inter"/>
              </a:rPr>
              <a:t>3. Design development — 1,5-3 months.</a:t>
            </a:r>
          </a:p>
          <a:p>
            <a:pPr algn="l"/>
            <a:r>
              <a:rPr lang="en-US" b="0" i="0" dirty="0">
                <a:solidFill>
                  <a:srgbClr val="1B1D24"/>
                </a:solidFill>
                <a:effectLst/>
                <a:latin typeface="Inter"/>
              </a:rPr>
              <a:t>4. Development of the app — 3 months.</a:t>
            </a:r>
          </a:p>
          <a:p>
            <a:pPr algn="l"/>
            <a:r>
              <a:rPr lang="en-US" b="0" i="0" dirty="0">
                <a:solidFill>
                  <a:srgbClr val="1B1D24"/>
                </a:solidFill>
                <a:effectLst/>
                <a:latin typeface="Inter"/>
              </a:rPr>
              <a:t>5. Release on App store — up to 14 days.</a:t>
            </a:r>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6</a:t>
            </a:fld>
            <a:endParaRPr lang="x-none"/>
          </a:p>
        </p:txBody>
      </p:sp>
    </p:spTree>
    <p:extLst>
      <p:ext uri="{BB962C8B-B14F-4D97-AF65-F5344CB8AC3E}">
        <p14:creationId xmlns:p14="http://schemas.microsoft.com/office/powerpoint/2010/main" val="69672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gn="l"/>
            <a:r>
              <a:rPr lang="en-US" b="1" i="0" dirty="0">
                <a:solidFill>
                  <a:srgbClr val="1D1D1F"/>
                </a:solidFill>
                <a:effectLst/>
                <a:latin typeface="Chrono"/>
              </a:rPr>
              <a:t>Python also has libraries and frameworks </a:t>
            </a:r>
            <a:r>
              <a:rPr lang="en-US" b="0" i="0" dirty="0">
                <a:solidFill>
                  <a:srgbClr val="1D1D1F"/>
                </a:solidFill>
                <a:effectLst/>
                <a:latin typeface="Chrono"/>
              </a:rPr>
              <a:t>that let you create one codebase for various platforms (i.e. Android, iOS). This is called cross-platform development.</a:t>
            </a:r>
          </a:p>
          <a:p>
            <a:pPr algn="l"/>
            <a:r>
              <a:rPr lang="en-US" b="0" i="0" dirty="0">
                <a:solidFill>
                  <a:srgbClr val="1D1D1F"/>
                </a:solidFill>
                <a:effectLst/>
                <a:latin typeface="Chrono"/>
              </a:rPr>
              <a:t>When it comes to Python mobile apps, cross-platform development is a big advantage. Traditionally, to create an app for both iOS and Android, the developers had to work simultaneously on two completely different app versions based on different programming languages. Today, Python frameworks such as </a:t>
            </a:r>
            <a:r>
              <a:rPr lang="en-US" b="0" i="0" dirty="0" err="1">
                <a:solidFill>
                  <a:srgbClr val="1D1D1F"/>
                </a:solidFill>
                <a:effectLst/>
                <a:latin typeface="Chrono"/>
              </a:rPr>
              <a:t>Kivy</a:t>
            </a:r>
            <a:r>
              <a:rPr lang="en-US" b="0" i="0" dirty="0">
                <a:solidFill>
                  <a:srgbClr val="1D1D1F"/>
                </a:solidFill>
                <a:effectLst/>
                <a:latin typeface="Chrono"/>
              </a:rPr>
              <a:t> and </a:t>
            </a:r>
            <a:r>
              <a:rPr lang="en-US" b="0" i="0" dirty="0" err="1">
                <a:solidFill>
                  <a:srgbClr val="1D1D1F"/>
                </a:solidFill>
                <a:effectLst/>
                <a:latin typeface="Chrono"/>
              </a:rPr>
              <a:t>BeeWare</a:t>
            </a:r>
            <a:r>
              <a:rPr lang="en-US" b="0" i="0" dirty="0">
                <a:solidFill>
                  <a:srgbClr val="1D1D1F"/>
                </a:solidFill>
                <a:effectLst/>
                <a:latin typeface="Chrono"/>
              </a:rPr>
              <a:t> enable developers to easily transform one piece of code into versions working with iOS, Android, or any other platform of your choosing, without having to create separate apps one by one.</a:t>
            </a:r>
          </a:p>
          <a:p>
            <a:endParaRPr lang="en-US" dirty="0"/>
          </a:p>
        </p:txBody>
      </p:sp>
      <p:sp>
        <p:nvSpPr>
          <p:cNvPr id="4" name="Номер слайда 3"/>
          <p:cNvSpPr>
            <a:spLocks noGrp="1"/>
          </p:cNvSpPr>
          <p:nvPr>
            <p:ph type="sldNum" sz="quarter" idx="5"/>
          </p:nvPr>
        </p:nvSpPr>
        <p:spPr/>
        <p:txBody>
          <a:bodyPr/>
          <a:lstStyle/>
          <a:p>
            <a:fld id="{4FA8DC58-1519-4342-8323-F22B1E0BAFA7}" type="slidenum">
              <a:rPr lang="x-none" smtClean="0"/>
              <a:t>7</a:t>
            </a:fld>
            <a:endParaRPr lang="x-none"/>
          </a:p>
        </p:txBody>
      </p:sp>
    </p:spTree>
    <p:extLst>
      <p:ext uri="{BB962C8B-B14F-4D97-AF65-F5344CB8AC3E}">
        <p14:creationId xmlns:p14="http://schemas.microsoft.com/office/powerpoint/2010/main" val="343388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gn="l"/>
            <a:r>
              <a:rPr lang="en-US" b="1" i="0" dirty="0" err="1">
                <a:solidFill>
                  <a:srgbClr val="1D1D1F"/>
                </a:solidFill>
                <a:effectLst/>
                <a:latin typeface="Chrono"/>
              </a:rPr>
              <a:t>Kivy</a:t>
            </a:r>
            <a:r>
              <a:rPr lang="en-US" b="1" i="0" dirty="0">
                <a:solidFill>
                  <a:srgbClr val="1D1D1F"/>
                </a:solidFill>
                <a:effectLst/>
                <a:latin typeface="Chrono"/>
              </a:rPr>
              <a:t> </a:t>
            </a:r>
            <a:r>
              <a:rPr lang="en-US" b="0" i="0" dirty="0">
                <a:solidFill>
                  <a:srgbClr val="1D1D1F"/>
                </a:solidFill>
                <a:effectLst/>
                <a:latin typeface="Chrono"/>
              </a:rPr>
              <a:t>is a cross-platform Python framework created to assist in rapid app development. It supports various user interfaces, including multi-touch screens and various platforms, including iOS, Android, and Windows.</a:t>
            </a:r>
          </a:p>
          <a:p>
            <a:pPr algn="l"/>
            <a:r>
              <a:rPr lang="en-US" b="0" i="0" dirty="0" err="1">
                <a:solidFill>
                  <a:srgbClr val="1D1D1F"/>
                </a:solidFill>
                <a:effectLst/>
                <a:latin typeface="Chrono"/>
              </a:rPr>
              <a:t>Kivy</a:t>
            </a:r>
            <a:r>
              <a:rPr lang="en-US" b="0" i="0" dirty="0">
                <a:solidFill>
                  <a:srgbClr val="1D1D1F"/>
                </a:solidFill>
                <a:effectLst/>
                <a:latin typeface="Chrono"/>
              </a:rPr>
              <a:t> has its own custom UI toolkit, which will look consistent and work exactly the same between Android, iOS, Linux, and Raspberry Pi, but it won't use any native features of any of those platforms. This can be a downside or an upside, depending on what kind of app you’re planning to develop. On the one hand, users tend to favor native look in most apps, but UI design that stands out can be a powerful design choice that lets users work in your app on various platforms seamlessly.</a:t>
            </a:r>
          </a:p>
          <a:p>
            <a:pPr algn="l"/>
            <a:r>
              <a:rPr lang="en-US" b="1" i="0" dirty="0" err="1">
                <a:solidFill>
                  <a:srgbClr val="383E3F"/>
                </a:solidFill>
                <a:effectLst/>
                <a:latin typeface="Unna"/>
              </a:rPr>
              <a:t>Kivy’s</a:t>
            </a:r>
            <a:r>
              <a:rPr lang="en-US" b="1" i="0" dirty="0">
                <a:solidFill>
                  <a:srgbClr val="383E3F"/>
                </a:solidFill>
                <a:effectLst/>
                <a:latin typeface="Unna"/>
              </a:rPr>
              <a:t> most important features:</a:t>
            </a:r>
          </a:p>
          <a:p>
            <a:pPr algn="l">
              <a:buFont typeface="Arial" panose="020B0604020202020204" pitchFamily="34" charset="0"/>
              <a:buChar char="•"/>
            </a:pPr>
            <a:r>
              <a:rPr lang="en-US" b="0" i="0" dirty="0">
                <a:solidFill>
                  <a:srgbClr val="1D1D1F"/>
                </a:solidFill>
                <a:effectLst/>
                <a:latin typeface="Chrono"/>
              </a:rPr>
              <a:t>One code for all platforms</a:t>
            </a:r>
          </a:p>
          <a:p>
            <a:pPr algn="l">
              <a:buFont typeface="Arial" panose="020B0604020202020204" pitchFamily="34" charset="0"/>
              <a:buChar char="•"/>
            </a:pPr>
            <a:r>
              <a:rPr lang="en-US" b="0" i="0" dirty="0">
                <a:solidFill>
                  <a:srgbClr val="1D1D1F"/>
                </a:solidFill>
                <a:effectLst/>
                <a:latin typeface="Chrono"/>
              </a:rPr>
              <a:t>Robust graphics engine built over OpenGL ES 2</a:t>
            </a:r>
          </a:p>
          <a:p>
            <a:pPr algn="l">
              <a:buFont typeface="Arial" panose="020B0604020202020204" pitchFamily="34" charset="0"/>
              <a:buChar char="•"/>
            </a:pPr>
            <a:r>
              <a:rPr lang="en-US" b="0" i="0" dirty="0">
                <a:solidFill>
                  <a:srgbClr val="1D1D1F"/>
                </a:solidFill>
                <a:effectLst/>
                <a:latin typeface="Chrono"/>
              </a:rPr>
              <a:t>Published on MIT license: it’s free to use for business</a:t>
            </a:r>
          </a:p>
          <a:p>
            <a:pPr algn="l">
              <a:buFont typeface="Arial" panose="020B0604020202020204" pitchFamily="34" charset="0"/>
              <a:buChar char="•"/>
            </a:pPr>
            <a:r>
              <a:rPr lang="en-US" b="0" i="0" dirty="0">
                <a:solidFill>
                  <a:srgbClr val="1D1D1F"/>
                </a:solidFill>
                <a:effectLst/>
                <a:latin typeface="Chrono"/>
              </a:rPr>
              <a:t>Custom UI toolkit</a:t>
            </a:r>
          </a:p>
          <a:p>
            <a:pPr algn="l">
              <a:buFont typeface="Arial" panose="020B0604020202020204" pitchFamily="34" charset="0"/>
              <a:buChar char="•"/>
            </a:pPr>
            <a:r>
              <a:rPr lang="en-US" b="0" i="0" dirty="0">
                <a:solidFill>
                  <a:srgbClr val="1D1D1F"/>
                </a:solidFill>
                <a:effectLst/>
                <a:latin typeface="Chrono"/>
              </a:rPr>
              <a:t>One codebase for all platforms</a:t>
            </a:r>
          </a:p>
          <a:p>
            <a:pPr algn="l">
              <a:buFont typeface="Arial" panose="020B0604020202020204" pitchFamily="34" charset="0"/>
              <a:buChar char="•"/>
            </a:pPr>
            <a:r>
              <a:rPr lang="en-US" b="0" i="0" dirty="0">
                <a:solidFill>
                  <a:srgbClr val="1D1D1F"/>
                </a:solidFill>
                <a:effectLst/>
                <a:latin typeface="Chrono"/>
              </a:rPr>
              <a:t>Published on BSD license and free to use for business</a:t>
            </a:r>
          </a:p>
          <a:p>
            <a:pPr algn="l">
              <a:buFont typeface="Arial" panose="020B0604020202020204" pitchFamily="34" charset="0"/>
              <a:buChar char="•"/>
            </a:pPr>
            <a:r>
              <a:rPr lang="en-US" b="0" i="0" dirty="0">
                <a:solidFill>
                  <a:srgbClr val="1D1D1F"/>
                </a:solidFill>
                <a:effectLst/>
                <a:latin typeface="Chrono"/>
              </a:rPr>
              <a:t>Apps with native look and feel</a:t>
            </a:r>
          </a:p>
          <a:p>
            <a:pPr algn="l">
              <a:buFont typeface="Arial" panose="020B0604020202020204" pitchFamily="34" charset="0"/>
              <a:buChar char="•"/>
            </a:pPr>
            <a:r>
              <a:rPr lang="en-US" b="0" i="0" dirty="0">
                <a:solidFill>
                  <a:srgbClr val="1D1D1F"/>
                </a:solidFill>
                <a:effectLst/>
                <a:latin typeface="Chrono"/>
              </a:rPr>
              <a:t>Huge community of invested developers</a:t>
            </a:r>
          </a:p>
          <a:p>
            <a:pPr algn="l">
              <a:buFont typeface="Arial" panose="020B0604020202020204" pitchFamily="34" charset="0"/>
              <a:buChar char="•"/>
            </a:pPr>
            <a:r>
              <a:rPr lang="en-US" b="0" i="0" dirty="0">
                <a:solidFill>
                  <a:srgbClr val="1D1D1F"/>
                </a:solidFill>
                <a:effectLst/>
                <a:latin typeface="Chrono"/>
              </a:rPr>
              <a:t>Not just one tool, but a collection of projects</a:t>
            </a:r>
          </a:p>
          <a:p>
            <a:pPr algn="l">
              <a:buFont typeface="Arial" panose="020B0604020202020204" pitchFamily="34" charset="0"/>
              <a:buChar char="•"/>
            </a:pPr>
            <a:r>
              <a:rPr lang="en-US" b="0" i="0" dirty="0">
                <a:solidFill>
                  <a:srgbClr val="1D1D1F"/>
                </a:solidFill>
                <a:effectLst/>
                <a:latin typeface="Chrono"/>
              </a:rPr>
              <a:t>Fast, simple, and precise </a:t>
            </a: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8</a:t>
            </a:fld>
            <a:endParaRPr lang="x-none"/>
          </a:p>
        </p:txBody>
      </p:sp>
    </p:spTree>
    <p:extLst>
      <p:ext uri="{BB962C8B-B14F-4D97-AF65-F5344CB8AC3E}">
        <p14:creationId xmlns:p14="http://schemas.microsoft.com/office/powerpoint/2010/main" val="2051345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gn="l"/>
            <a:r>
              <a:rPr lang="en-US" b="0" i="0" dirty="0">
                <a:solidFill>
                  <a:srgbClr val="1D1D1F"/>
                </a:solidFill>
                <a:effectLst/>
                <a:latin typeface="Chrono"/>
              </a:rPr>
              <a:t>Another popular, slightly newer framework that lets you create one Python code and release it to multiple platforms (including iOS, Android, and Windows) is </a:t>
            </a:r>
            <a:r>
              <a:rPr lang="en-US" b="1" i="0" dirty="0" err="1">
                <a:solidFill>
                  <a:srgbClr val="1D1D1F"/>
                </a:solidFill>
                <a:effectLst/>
                <a:latin typeface="Chrono"/>
              </a:rPr>
              <a:t>BeeWare</a:t>
            </a:r>
            <a:r>
              <a:rPr lang="en-US" b="1" i="0" dirty="0">
                <a:solidFill>
                  <a:srgbClr val="1D1D1F"/>
                </a:solidFill>
                <a:effectLst/>
                <a:latin typeface="Chrono"/>
              </a:rPr>
              <a:t>.</a:t>
            </a:r>
            <a:r>
              <a:rPr lang="en-US" b="0" i="0" dirty="0">
                <a:solidFill>
                  <a:srgbClr val="1D1D1F"/>
                </a:solidFill>
                <a:effectLst/>
                <a:latin typeface="Chrono"/>
              </a:rPr>
              <a:t> The big difference here being </a:t>
            </a:r>
            <a:r>
              <a:rPr lang="en-US" b="0" i="0" dirty="0" err="1">
                <a:solidFill>
                  <a:srgbClr val="1D1D1F"/>
                </a:solidFill>
                <a:effectLst/>
                <a:latin typeface="Chrono"/>
              </a:rPr>
              <a:t>BeeWare</a:t>
            </a:r>
            <a:r>
              <a:rPr lang="en-US" b="0" i="0" dirty="0">
                <a:solidFill>
                  <a:srgbClr val="1D1D1F"/>
                </a:solidFill>
                <a:effectLst/>
                <a:latin typeface="Chrono"/>
              </a:rPr>
              <a:t> supports a fully native user experience for each platform. End users don't care what language was used to build the app they're using, but they may care about native appearance and behavior.</a:t>
            </a:r>
          </a:p>
          <a:p>
            <a:pPr algn="l"/>
            <a:r>
              <a:rPr lang="en-US" b="0" i="0" dirty="0">
                <a:solidFill>
                  <a:srgbClr val="1D1D1F"/>
                </a:solidFill>
                <a:effectLst/>
                <a:latin typeface="Chrono"/>
              </a:rPr>
              <a:t>With </a:t>
            </a:r>
            <a:r>
              <a:rPr lang="en-US" b="0" i="0" dirty="0" err="1">
                <a:solidFill>
                  <a:srgbClr val="1D1D1F"/>
                </a:solidFill>
                <a:effectLst/>
                <a:latin typeface="Chrono"/>
              </a:rPr>
              <a:t>BeeWare</a:t>
            </a:r>
            <a:r>
              <a:rPr lang="en-US" b="0" i="0" dirty="0">
                <a:solidFill>
                  <a:srgbClr val="1D1D1F"/>
                </a:solidFill>
                <a:effectLst/>
                <a:latin typeface="Chrono"/>
              </a:rPr>
              <a:t>, all the fonts and buttons in your app are the ones the user is most used to. Even the feel and behavior of your Python mobile app is distinctly Android or iOS. </a:t>
            </a:r>
            <a:r>
              <a:rPr lang="en-US" b="0" i="0" dirty="0" err="1">
                <a:solidFill>
                  <a:srgbClr val="1D1D1F"/>
                </a:solidFill>
                <a:effectLst/>
                <a:latin typeface="Chrono"/>
              </a:rPr>
              <a:t>BeeWare</a:t>
            </a:r>
            <a:r>
              <a:rPr lang="en-US" b="0" i="0" dirty="0">
                <a:solidFill>
                  <a:srgbClr val="1D1D1F"/>
                </a:solidFill>
                <a:effectLst/>
                <a:latin typeface="Chrono"/>
              </a:rPr>
              <a:t> is BSD licensed and available for all to use and modify. The team of developers behind </a:t>
            </a:r>
            <a:r>
              <a:rPr lang="en-US" b="0" i="0" dirty="0" err="1">
                <a:solidFill>
                  <a:srgbClr val="1D1D1F"/>
                </a:solidFill>
                <a:effectLst/>
                <a:latin typeface="Chrono"/>
              </a:rPr>
              <a:t>BeeWare</a:t>
            </a:r>
            <a:r>
              <a:rPr lang="en-US" b="0" i="0" dirty="0">
                <a:solidFill>
                  <a:srgbClr val="1D1D1F"/>
                </a:solidFill>
                <a:effectLst/>
                <a:latin typeface="Chrono"/>
              </a:rPr>
              <a:t> development actively and successfully encourages the growth of a diverse and welcoming</a:t>
            </a:r>
            <a:r>
              <a:rPr lang="en-US" b="0" i="0" u="none" strike="noStrike" dirty="0">
                <a:solidFill>
                  <a:srgbClr val="277CDF"/>
                </a:solidFill>
                <a:effectLst/>
                <a:latin typeface="Chrono"/>
                <a:hlinkClick r:id="rId3"/>
              </a:rPr>
              <a:t> </a:t>
            </a:r>
            <a:r>
              <a:rPr lang="en-US" b="0" i="0" u="sng" strike="noStrike" dirty="0">
                <a:solidFill>
                  <a:srgbClr val="1155CC"/>
                </a:solidFill>
                <a:effectLst/>
                <a:latin typeface="Chrono"/>
                <a:hlinkClick r:id="rId3"/>
              </a:rPr>
              <a:t>community</a:t>
            </a:r>
            <a:r>
              <a:rPr lang="en-US" b="0" i="0" dirty="0">
                <a:solidFill>
                  <a:srgbClr val="1D1D1F"/>
                </a:solidFill>
                <a:effectLst/>
                <a:latin typeface="Chrono"/>
              </a:rPr>
              <a:t>.</a:t>
            </a:r>
          </a:p>
          <a:p>
            <a:pPr algn="l"/>
            <a:r>
              <a:rPr lang="en-US" b="1" i="0" dirty="0">
                <a:solidFill>
                  <a:srgbClr val="383E3F"/>
                </a:solidFill>
                <a:effectLst/>
                <a:latin typeface="Unna"/>
              </a:rPr>
              <a:t>How </a:t>
            </a:r>
            <a:r>
              <a:rPr lang="en-US" b="1" i="0" dirty="0" err="1">
                <a:solidFill>
                  <a:srgbClr val="383E3F"/>
                </a:solidFill>
                <a:effectLst/>
                <a:latin typeface="Unna"/>
              </a:rPr>
              <a:t>BeeWare</a:t>
            </a:r>
            <a:r>
              <a:rPr lang="en-US" b="1" i="0" dirty="0">
                <a:solidFill>
                  <a:srgbClr val="383E3F"/>
                </a:solidFill>
                <a:effectLst/>
                <a:latin typeface="Unna"/>
              </a:rPr>
              <a:t> stands out?</a:t>
            </a:r>
          </a:p>
          <a:p>
            <a:pPr marL="742950" lvl="1" indent="-285750" algn="l">
              <a:buFont typeface="Arial" panose="020B0604020202020204" pitchFamily="34" charset="0"/>
              <a:buChar char="•"/>
            </a:pPr>
            <a:r>
              <a:rPr lang="en-US" b="0" i="0" dirty="0">
                <a:solidFill>
                  <a:srgbClr val="1D1D1F"/>
                </a:solidFill>
                <a:effectLst/>
                <a:latin typeface="Chrono"/>
              </a:rPr>
              <a:t>One codebase for all platforms</a:t>
            </a:r>
          </a:p>
          <a:p>
            <a:pPr marL="742950" lvl="1" indent="-285750" algn="l">
              <a:buFont typeface="Arial" panose="020B0604020202020204" pitchFamily="34" charset="0"/>
              <a:buChar char="•"/>
            </a:pPr>
            <a:r>
              <a:rPr lang="en-US" b="0" i="0" dirty="0">
                <a:solidFill>
                  <a:srgbClr val="1D1D1F"/>
                </a:solidFill>
                <a:effectLst/>
                <a:latin typeface="Chrono"/>
              </a:rPr>
              <a:t>Published on BSD license and free to use for business</a:t>
            </a:r>
          </a:p>
          <a:p>
            <a:pPr marL="742950" lvl="1" indent="-285750" algn="l">
              <a:buFont typeface="Arial" panose="020B0604020202020204" pitchFamily="34" charset="0"/>
              <a:buChar char="•"/>
            </a:pPr>
            <a:r>
              <a:rPr lang="en-US" b="0" i="0" dirty="0">
                <a:solidFill>
                  <a:srgbClr val="1D1D1F"/>
                </a:solidFill>
                <a:effectLst/>
                <a:latin typeface="Chrono"/>
              </a:rPr>
              <a:t>Apps with native look and feel</a:t>
            </a:r>
          </a:p>
          <a:p>
            <a:pPr marL="742950" lvl="1" indent="-285750" algn="l">
              <a:buFont typeface="Arial" panose="020B0604020202020204" pitchFamily="34" charset="0"/>
              <a:buChar char="•"/>
            </a:pPr>
            <a:r>
              <a:rPr lang="en-US" b="0" i="0" dirty="0">
                <a:solidFill>
                  <a:srgbClr val="1D1D1F"/>
                </a:solidFill>
                <a:effectLst/>
                <a:latin typeface="Chrono"/>
              </a:rPr>
              <a:t>Huge community of invested developers</a:t>
            </a:r>
          </a:p>
          <a:p>
            <a:pPr marL="742950" lvl="1" indent="-285750" algn="l">
              <a:buFont typeface="Arial" panose="020B0604020202020204" pitchFamily="34" charset="0"/>
              <a:buChar char="•"/>
            </a:pPr>
            <a:r>
              <a:rPr lang="en-US" b="0" i="0" dirty="0">
                <a:solidFill>
                  <a:srgbClr val="1D1D1F"/>
                </a:solidFill>
                <a:effectLst/>
                <a:latin typeface="Chrono"/>
              </a:rPr>
              <a:t>Not just one tool, but a collection of projects</a:t>
            </a: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9</a:t>
            </a:fld>
            <a:endParaRPr lang="x-none"/>
          </a:p>
        </p:txBody>
      </p:sp>
    </p:spTree>
    <p:extLst>
      <p:ext uri="{BB962C8B-B14F-4D97-AF65-F5344CB8AC3E}">
        <p14:creationId xmlns:p14="http://schemas.microsoft.com/office/powerpoint/2010/main" val="1851128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algn="l"/>
            <a:r>
              <a:rPr lang="en-US" b="0" i="0" dirty="0">
                <a:solidFill>
                  <a:srgbClr val="1D1D1F"/>
                </a:solidFill>
                <a:effectLst/>
                <a:latin typeface="Chrono"/>
              </a:rPr>
              <a:t>Firstly, </a:t>
            </a:r>
            <a:r>
              <a:rPr lang="en-US" b="0" i="0" dirty="0" err="1">
                <a:solidFill>
                  <a:srgbClr val="1D1D1F"/>
                </a:solidFill>
                <a:effectLst/>
                <a:latin typeface="Chrono"/>
              </a:rPr>
              <a:t>Kivy</a:t>
            </a:r>
            <a:r>
              <a:rPr lang="en-US" b="0" i="0" dirty="0">
                <a:solidFill>
                  <a:srgbClr val="1D1D1F"/>
                </a:solidFill>
                <a:effectLst/>
                <a:latin typeface="Chrono"/>
              </a:rPr>
              <a:t> has a custom UI, </a:t>
            </a:r>
            <a:r>
              <a:rPr lang="en-US" b="0" i="0" dirty="0" err="1">
                <a:solidFill>
                  <a:srgbClr val="1D1D1F"/>
                </a:solidFill>
                <a:effectLst/>
                <a:latin typeface="Chrono"/>
              </a:rPr>
              <a:t>BeeWare</a:t>
            </a:r>
            <a:r>
              <a:rPr lang="en-US" b="0" i="0" dirty="0">
                <a:solidFill>
                  <a:srgbClr val="1D1D1F"/>
                </a:solidFill>
                <a:effectLst/>
                <a:latin typeface="Chrono"/>
              </a:rPr>
              <a:t> supports native UI. None of these approaches is unequivocally better, it always depends on the type of app you want to make. </a:t>
            </a:r>
            <a:r>
              <a:rPr lang="en-US" b="0" i="0" dirty="0" err="1">
                <a:solidFill>
                  <a:srgbClr val="1D1D1F"/>
                </a:solidFill>
                <a:effectLst/>
                <a:latin typeface="Chrono"/>
              </a:rPr>
              <a:t>Kivy</a:t>
            </a:r>
            <a:r>
              <a:rPr lang="en-US" b="0" i="0" dirty="0">
                <a:solidFill>
                  <a:srgbClr val="1D1D1F"/>
                </a:solidFill>
                <a:effectLst/>
                <a:latin typeface="Chrono"/>
              </a:rPr>
              <a:t> is an excellent choice if you expect users to operate your app on different devices and you need its look and controls to be consistent. On the other hand, </a:t>
            </a:r>
            <a:r>
              <a:rPr lang="en-US" b="0" i="0" dirty="0" err="1">
                <a:solidFill>
                  <a:srgbClr val="1D1D1F"/>
                </a:solidFill>
                <a:effectLst/>
                <a:latin typeface="Chrono"/>
              </a:rPr>
              <a:t>BeeWare</a:t>
            </a:r>
            <a:r>
              <a:rPr lang="en-US" b="0" i="0" dirty="0">
                <a:solidFill>
                  <a:srgbClr val="1D1D1F"/>
                </a:solidFill>
                <a:effectLst/>
                <a:latin typeface="Chrono"/>
              </a:rPr>
              <a:t> works from a codebase to produce different code versions for different platforms. This in exchange allows it to fully support native UI, so your app will use things like platform-specific buttons and behave in the way that is expected on the platform.</a:t>
            </a:r>
          </a:p>
          <a:p>
            <a:pPr algn="l"/>
            <a:endParaRPr lang="en-US" b="0" i="0" dirty="0">
              <a:solidFill>
                <a:srgbClr val="1D1D1F"/>
              </a:solidFill>
              <a:effectLst/>
              <a:latin typeface="Chrono"/>
            </a:endParaRPr>
          </a:p>
          <a:p>
            <a:pPr algn="l"/>
            <a:r>
              <a:rPr lang="en-US" b="0" i="0" dirty="0">
                <a:solidFill>
                  <a:srgbClr val="1D1D1F"/>
                </a:solidFill>
                <a:effectLst/>
                <a:latin typeface="Chrono"/>
              </a:rPr>
              <a:t>Secondly, </a:t>
            </a:r>
            <a:r>
              <a:rPr lang="en-US" b="0" i="0" dirty="0" err="1">
                <a:solidFill>
                  <a:srgbClr val="1D1D1F"/>
                </a:solidFill>
                <a:effectLst/>
                <a:latin typeface="Chrono"/>
              </a:rPr>
              <a:t>BeeWare</a:t>
            </a:r>
            <a:r>
              <a:rPr lang="en-US" b="0" i="0" dirty="0">
                <a:solidFill>
                  <a:srgbClr val="1D1D1F"/>
                </a:solidFill>
                <a:effectLst/>
                <a:latin typeface="Chrono"/>
              </a:rPr>
              <a:t> is still in its development phase, while </a:t>
            </a:r>
            <a:r>
              <a:rPr lang="en-US" b="0" i="0" dirty="0" err="1">
                <a:solidFill>
                  <a:srgbClr val="1D1D1F"/>
                </a:solidFill>
                <a:effectLst/>
                <a:latin typeface="Chrono"/>
              </a:rPr>
              <a:t>Kivy</a:t>
            </a:r>
            <a:r>
              <a:rPr lang="en-US" b="0" i="0" dirty="0">
                <a:solidFill>
                  <a:srgbClr val="1D1D1F"/>
                </a:solidFill>
                <a:effectLst/>
                <a:latin typeface="Chrono"/>
              </a:rPr>
              <a:t> is much more established. But that doesn't necessarily mean that </a:t>
            </a:r>
            <a:r>
              <a:rPr lang="en-US" b="0" i="0" dirty="0" err="1">
                <a:solidFill>
                  <a:srgbClr val="1D1D1F"/>
                </a:solidFill>
                <a:effectLst/>
                <a:latin typeface="Chrono"/>
              </a:rPr>
              <a:t>BeeWare</a:t>
            </a:r>
            <a:r>
              <a:rPr lang="en-US" b="0" i="0" dirty="0">
                <a:solidFill>
                  <a:srgbClr val="1D1D1F"/>
                </a:solidFill>
                <a:effectLst/>
                <a:latin typeface="Chrono"/>
              </a:rPr>
              <a:t> has worse support – there's a thriving community of developers working actively to improve it.</a:t>
            </a:r>
          </a:p>
          <a:p>
            <a:pPr algn="l"/>
            <a:endParaRPr lang="en-US" b="0" i="0" dirty="0">
              <a:solidFill>
                <a:srgbClr val="1D1D1F"/>
              </a:solidFill>
              <a:effectLst/>
              <a:latin typeface="Chrono"/>
            </a:endParaRPr>
          </a:p>
          <a:p>
            <a:pPr algn="l"/>
            <a:r>
              <a:rPr lang="en-US" b="0" i="0" dirty="0">
                <a:solidFill>
                  <a:srgbClr val="1D1D1F"/>
                </a:solidFill>
                <a:effectLst/>
                <a:latin typeface="Chrono"/>
              </a:rPr>
              <a:t>Finally, the third biggest difference between the two frameworks lies in their complexity. </a:t>
            </a:r>
            <a:r>
              <a:rPr lang="en-US" b="0" i="0" dirty="0" err="1">
                <a:solidFill>
                  <a:srgbClr val="1D1D1F"/>
                </a:solidFill>
                <a:effectLst/>
                <a:latin typeface="Chrono"/>
              </a:rPr>
              <a:t>Kivy</a:t>
            </a:r>
            <a:r>
              <a:rPr lang="en-US" b="0" i="0" dirty="0">
                <a:solidFill>
                  <a:srgbClr val="1D1D1F"/>
                </a:solidFill>
                <a:effectLst/>
                <a:latin typeface="Chrono"/>
              </a:rPr>
              <a:t> is fast, straightforward, and precise, allowing developers to create great simple apps for various platforms from one code. </a:t>
            </a:r>
            <a:r>
              <a:rPr lang="en-US" b="0" i="0" dirty="0" err="1">
                <a:solidFill>
                  <a:srgbClr val="1D1D1F"/>
                </a:solidFill>
                <a:effectLst/>
                <a:latin typeface="Chrono"/>
              </a:rPr>
              <a:t>BeeWare</a:t>
            </a:r>
            <a:r>
              <a:rPr lang="en-US" b="0" i="0" dirty="0">
                <a:solidFill>
                  <a:srgbClr val="1D1D1F"/>
                </a:solidFill>
                <a:effectLst/>
                <a:latin typeface="Chrono"/>
              </a:rPr>
              <a:t>, being the complex toolset that it is, may be better suited for more sophisticated projects.</a:t>
            </a:r>
          </a:p>
          <a:p>
            <a:endParaRPr lang="en-US" dirty="0"/>
          </a:p>
        </p:txBody>
      </p:sp>
      <p:sp>
        <p:nvSpPr>
          <p:cNvPr id="4" name="Номер слайда 3"/>
          <p:cNvSpPr>
            <a:spLocks noGrp="1"/>
          </p:cNvSpPr>
          <p:nvPr>
            <p:ph type="sldNum" sz="quarter" idx="5"/>
          </p:nvPr>
        </p:nvSpPr>
        <p:spPr/>
        <p:txBody>
          <a:bodyPr/>
          <a:lstStyle/>
          <a:p>
            <a:fld id="{4FA8DC58-1519-4342-8323-F22B1E0BAFA7}" type="slidenum">
              <a:rPr lang="x-none" smtClean="0"/>
              <a:t>10</a:t>
            </a:fld>
            <a:endParaRPr lang="x-none"/>
          </a:p>
        </p:txBody>
      </p:sp>
    </p:spTree>
    <p:extLst>
      <p:ext uri="{BB962C8B-B14F-4D97-AF65-F5344CB8AC3E}">
        <p14:creationId xmlns:p14="http://schemas.microsoft.com/office/powerpoint/2010/main" val="79226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257352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3878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264265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61313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57097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39848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384541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780989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727974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847029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17445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4996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140282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071020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75977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25536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11134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x-none" smtClean="0"/>
              <a:t>02.03.2022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5183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x-none" smtClean="0"/>
              <a:t>02.03.2022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8667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x-none" smtClean="0"/>
              <a:t>02.03.2022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20422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62743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32033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x-none" smtClean="0"/>
              <a:t>02.03.2022</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x-none" smtClean="0"/>
              <a:t>‹#›</a:t>
            </a:fld>
            <a:endParaRPr lang="x-none"/>
          </a:p>
        </p:txBody>
      </p:sp>
    </p:spTree>
    <p:extLst>
      <p:ext uri="{BB962C8B-B14F-4D97-AF65-F5344CB8AC3E}">
        <p14:creationId xmlns:p14="http://schemas.microsoft.com/office/powerpoint/2010/main" val="29771209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ru-KZ" smtClean="0"/>
              <a:t>‹#›</a:t>
            </a:fld>
            <a:endParaRPr lang="ru-KZ"/>
          </a:p>
        </p:txBody>
      </p:sp>
    </p:spTree>
    <p:extLst>
      <p:ext uri="{BB962C8B-B14F-4D97-AF65-F5344CB8AC3E}">
        <p14:creationId xmlns:p14="http://schemas.microsoft.com/office/powerpoint/2010/main" val="14062697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1693791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D59A90D6-AB40-419B-895D-7B14D96B52A0}"/>
              </a:ext>
            </a:extLst>
          </p:cNvPr>
          <p:cNvSpPr/>
          <p:nvPr/>
        </p:nvSpPr>
        <p:spPr>
          <a:xfrm>
            <a:off x="2452106" y="5344852"/>
            <a:ext cx="4584032" cy="707886"/>
          </a:xfrm>
          <a:prstGeom prst="rect">
            <a:avLst/>
          </a:prstGeom>
        </p:spPr>
        <p:txBody>
          <a:bodyPr wrap="square">
            <a:spAutoFit/>
          </a:bodyPr>
          <a:lstStyle/>
          <a:p>
            <a:pPr algn="ctr"/>
            <a:r>
              <a:rPr lang="en-US" sz="4000" dirty="0" err="1">
                <a:solidFill>
                  <a:schemeClr val="bg1"/>
                </a:solidFill>
                <a:latin typeface="Cambria" panose="02040503050406030204" pitchFamily="18" charset="0"/>
                <a:ea typeface="Cambria" panose="02040503050406030204" pitchFamily="18" charset="0"/>
                <a:cs typeface="Arial" panose="020B0604020202020204" pitchFamily="34" charset="0"/>
              </a:rPr>
              <a:t>Kivy</a:t>
            </a:r>
            <a:r>
              <a:rPr lang="en-US" sz="4000" dirty="0">
                <a:solidFill>
                  <a:schemeClr val="bg1"/>
                </a:solidFill>
                <a:latin typeface="Cambria" panose="02040503050406030204" pitchFamily="18" charset="0"/>
                <a:ea typeface="Cambria" panose="02040503050406030204" pitchFamily="18" charset="0"/>
                <a:cs typeface="Arial" panose="020B0604020202020204" pitchFamily="34" charset="0"/>
              </a:rPr>
              <a:t> vs </a:t>
            </a:r>
            <a:r>
              <a:rPr lang="en-US" sz="4000" dirty="0" err="1">
                <a:solidFill>
                  <a:schemeClr val="bg1"/>
                </a:solidFill>
                <a:latin typeface="Cambria" panose="02040503050406030204" pitchFamily="18" charset="0"/>
                <a:ea typeface="Cambria" panose="02040503050406030204" pitchFamily="18" charset="0"/>
                <a:cs typeface="Arial" panose="020B0604020202020204" pitchFamily="34" charset="0"/>
              </a:rPr>
              <a:t>BeeWare</a:t>
            </a:r>
            <a:endParaRPr lang="x-none" sz="4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7" name="Рисунок 6">
            <a:extLst>
              <a:ext uri="{FF2B5EF4-FFF2-40B4-BE49-F238E27FC236}">
                <a16:creationId xmlns:a16="http://schemas.microsoft.com/office/drawing/2014/main" id="{E06434AE-9A74-4E27-9F0F-6B03B76BC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730" y="1666720"/>
            <a:ext cx="3428571" cy="3428571"/>
          </a:xfrm>
          <a:prstGeom prst="rect">
            <a:avLst/>
          </a:prstGeom>
        </p:spPr>
      </p:pic>
      <p:pic>
        <p:nvPicPr>
          <p:cNvPr id="9" name="Рисунок 8">
            <a:extLst>
              <a:ext uri="{FF2B5EF4-FFF2-40B4-BE49-F238E27FC236}">
                <a16:creationId xmlns:a16="http://schemas.microsoft.com/office/drawing/2014/main" id="{352BB565-78FC-4F42-B974-B5B2810BD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99" y="1690925"/>
            <a:ext cx="3250794" cy="3250794"/>
          </a:xfrm>
          <a:prstGeom prst="rect">
            <a:avLst/>
          </a:prstGeom>
        </p:spPr>
      </p:pic>
    </p:spTree>
    <p:extLst>
      <p:ext uri="{BB962C8B-B14F-4D97-AF65-F5344CB8AC3E}">
        <p14:creationId xmlns:p14="http://schemas.microsoft.com/office/powerpoint/2010/main" val="286828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2B40DE3C-1A18-41F5-8B90-8566BC2E2227}"/>
              </a:ext>
            </a:extLst>
          </p:cNvPr>
          <p:cNvSpPr/>
          <p:nvPr/>
        </p:nvSpPr>
        <p:spPr>
          <a:xfrm>
            <a:off x="1858436" y="6085360"/>
            <a:ext cx="5427128" cy="400110"/>
          </a:xfrm>
          <a:prstGeom prst="rect">
            <a:avLst/>
          </a:prstGeom>
        </p:spPr>
        <p:txBody>
          <a:bodyPr wrap="square">
            <a:spAutoFit/>
          </a:bodyPr>
          <a:lstStyle/>
          <a:p>
            <a:pPr algn="ctr"/>
            <a:r>
              <a:rPr lang="en-US" sz="2000" dirty="0">
                <a:solidFill>
                  <a:schemeClr val="bg1"/>
                </a:solidFill>
                <a:latin typeface="Cambria" panose="02040503050406030204" pitchFamily="18" charset="0"/>
                <a:ea typeface="Cambria" panose="02040503050406030204" pitchFamily="18" charset="0"/>
                <a:cs typeface="Arial" panose="020B0604020202020204" pitchFamily="34" charset="0"/>
              </a:rPr>
              <a:t>Should you create your mobile app in Python?</a:t>
            </a:r>
          </a:p>
        </p:txBody>
      </p:sp>
      <p:pic>
        <p:nvPicPr>
          <p:cNvPr id="7" name="Рисунок 6" descr="Изображение выглядит как текст, электроника, парковка&#10;&#10;Автоматически созданное описание">
            <a:extLst>
              <a:ext uri="{FF2B5EF4-FFF2-40B4-BE49-F238E27FC236}">
                <a16:creationId xmlns:a16="http://schemas.microsoft.com/office/drawing/2014/main" id="{B11DEA5F-CD59-48B4-A0E7-3AD01160D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1870710"/>
            <a:ext cx="6057900" cy="3848100"/>
          </a:xfrm>
          <a:prstGeom prst="rect">
            <a:avLst/>
          </a:prstGeom>
        </p:spPr>
      </p:pic>
      <p:pic>
        <p:nvPicPr>
          <p:cNvPr id="9" name="Рисунок 8">
            <a:extLst>
              <a:ext uri="{FF2B5EF4-FFF2-40B4-BE49-F238E27FC236}">
                <a16:creationId xmlns:a16="http://schemas.microsoft.com/office/drawing/2014/main" id="{24B994A3-0CD9-4765-9843-FA22C9EDF8DB}"/>
              </a:ext>
            </a:extLst>
          </p:cNvPr>
          <p:cNvPicPr>
            <a:picLocks noChangeAspect="1"/>
          </p:cNvPicPr>
          <p:nvPr/>
        </p:nvPicPr>
        <p:blipFill rotWithShape="1">
          <a:blip r:embed="rId4">
            <a:extLst>
              <a:ext uri="{28A0092B-C50C-407E-A947-70E740481C1C}">
                <a14:useLocalDpi xmlns:a14="http://schemas.microsoft.com/office/drawing/2010/main" val="0"/>
              </a:ext>
            </a:extLst>
          </a:blip>
          <a:srcRect l="25690" r="23075"/>
          <a:stretch/>
        </p:blipFill>
        <p:spPr>
          <a:xfrm>
            <a:off x="823744" y="1471509"/>
            <a:ext cx="1722001" cy="1680530"/>
          </a:xfrm>
          <a:prstGeom prst="rect">
            <a:avLst/>
          </a:prstGeom>
        </p:spPr>
      </p:pic>
      <p:pic>
        <p:nvPicPr>
          <p:cNvPr id="10" name="Рисунок 9">
            <a:extLst>
              <a:ext uri="{FF2B5EF4-FFF2-40B4-BE49-F238E27FC236}">
                <a16:creationId xmlns:a16="http://schemas.microsoft.com/office/drawing/2014/main" id="{12042364-7B99-461B-9378-84B6E3911CDE}"/>
              </a:ext>
            </a:extLst>
          </p:cNvPr>
          <p:cNvPicPr>
            <a:picLocks noChangeAspect="1"/>
          </p:cNvPicPr>
          <p:nvPr/>
        </p:nvPicPr>
        <p:blipFill rotWithShape="1">
          <a:blip r:embed="rId4">
            <a:extLst>
              <a:ext uri="{28A0092B-C50C-407E-A947-70E740481C1C}">
                <a14:useLocalDpi xmlns:a14="http://schemas.microsoft.com/office/drawing/2010/main" val="0"/>
              </a:ext>
            </a:extLst>
          </a:blip>
          <a:srcRect l="25690" r="23075"/>
          <a:stretch/>
        </p:blipFill>
        <p:spPr>
          <a:xfrm>
            <a:off x="7196418" y="772640"/>
            <a:ext cx="1577116" cy="1539134"/>
          </a:xfrm>
          <a:prstGeom prst="rect">
            <a:avLst/>
          </a:prstGeom>
        </p:spPr>
      </p:pic>
      <p:pic>
        <p:nvPicPr>
          <p:cNvPr id="11" name="Рисунок 10">
            <a:extLst>
              <a:ext uri="{FF2B5EF4-FFF2-40B4-BE49-F238E27FC236}">
                <a16:creationId xmlns:a16="http://schemas.microsoft.com/office/drawing/2014/main" id="{30D12E36-1D39-417F-B0DD-87CEA574DADC}"/>
              </a:ext>
            </a:extLst>
          </p:cNvPr>
          <p:cNvPicPr>
            <a:picLocks noChangeAspect="1"/>
          </p:cNvPicPr>
          <p:nvPr/>
        </p:nvPicPr>
        <p:blipFill rotWithShape="1">
          <a:blip r:embed="rId4">
            <a:extLst>
              <a:ext uri="{28A0092B-C50C-407E-A947-70E740481C1C}">
                <a14:useLocalDpi xmlns:a14="http://schemas.microsoft.com/office/drawing/2010/main" val="0"/>
              </a:ext>
            </a:extLst>
          </a:blip>
          <a:srcRect l="25690" r="23075"/>
          <a:stretch/>
        </p:blipFill>
        <p:spPr>
          <a:xfrm>
            <a:off x="1246931" y="5896744"/>
            <a:ext cx="437813" cy="427269"/>
          </a:xfrm>
          <a:prstGeom prst="rect">
            <a:avLst/>
          </a:prstGeom>
        </p:spPr>
      </p:pic>
      <p:pic>
        <p:nvPicPr>
          <p:cNvPr id="12" name="Рисунок 11">
            <a:extLst>
              <a:ext uri="{FF2B5EF4-FFF2-40B4-BE49-F238E27FC236}">
                <a16:creationId xmlns:a16="http://schemas.microsoft.com/office/drawing/2014/main" id="{F3609853-8CF3-42E0-952E-21E9AD8673C5}"/>
              </a:ext>
            </a:extLst>
          </p:cNvPr>
          <p:cNvPicPr>
            <a:picLocks noChangeAspect="1"/>
          </p:cNvPicPr>
          <p:nvPr/>
        </p:nvPicPr>
        <p:blipFill rotWithShape="1">
          <a:blip r:embed="rId4">
            <a:extLst>
              <a:ext uri="{28A0092B-C50C-407E-A947-70E740481C1C}">
                <a14:useLocalDpi xmlns:a14="http://schemas.microsoft.com/office/drawing/2010/main" val="0"/>
              </a:ext>
            </a:extLst>
          </a:blip>
          <a:srcRect l="25690" r="23075"/>
          <a:stretch/>
        </p:blipFill>
        <p:spPr>
          <a:xfrm>
            <a:off x="6247510" y="4238843"/>
            <a:ext cx="1272085" cy="1241449"/>
          </a:xfrm>
          <a:prstGeom prst="rect">
            <a:avLst/>
          </a:prstGeom>
        </p:spPr>
      </p:pic>
      <p:pic>
        <p:nvPicPr>
          <p:cNvPr id="13" name="Рисунок 12">
            <a:extLst>
              <a:ext uri="{FF2B5EF4-FFF2-40B4-BE49-F238E27FC236}">
                <a16:creationId xmlns:a16="http://schemas.microsoft.com/office/drawing/2014/main" id="{40126033-9050-47A9-9292-927FEC9D4CC9}"/>
              </a:ext>
            </a:extLst>
          </p:cNvPr>
          <p:cNvPicPr>
            <a:picLocks noChangeAspect="1"/>
          </p:cNvPicPr>
          <p:nvPr/>
        </p:nvPicPr>
        <p:blipFill rotWithShape="1">
          <a:blip r:embed="rId4">
            <a:extLst>
              <a:ext uri="{28A0092B-C50C-407E-A947-70E740481C1C}">
                <a14:useLocalDpi xmlns:a14="http://schemas.microsoft.com/office/drawing/2010/main" val="0"/>
              </a:ext>
            </a:extLst>
          </a:blip>
          <a:srcRect l="25690" r="23075"/>
          <a:stretch/>
        </p:blipFill>
        <p:spPr>
          <a:xfrm>
            <a:off x="8223943" y="3429000"/>
            <a:ext cx="724688" cy="707235"/>
          </a:xfrm>
          <a:prstGeom prst="rect">
            <a:avLst/>
          </a:prstGeom>
        </p:spPr>
      </p:pic>
      <p:pic>
        <p:nvPicPr>
          <p:cNvPr id="14" name="Рисунок 13">
            <a:extLst>
              <a:ext uri="{FF2B5EF4-FFF2-40B4-BE49-F238E27FC236}">
                <a16:creationId xmlns:a16="http://schemas.microsoft.com/office/drawing/2014/main" id="{2D9B9A08-D2E8-4200-9C90-DFF23870A907}"/>
              </a:ext>
            </a:extLst>
          </p:cNvPr>
          <p:cNvPicPr>
            <a:picLocks noChangeAspect="1"/>
          </p:cNvPicPr>
          <p:nvPr/>
        </p:nvPicPr>
        <p:blipFill rotWithShape="1">
          <a:blip r:embed="rId4">
            <a:extLst>
              <a:ext uri="{28A0092B-C50C-407E-A947-70E740481C1C}">
                <a14:useLocalDpi xmlns:a14="http://schemas.microsoft.com/office/drawing/2010/main" val="0"/>
              </a:ext>
            </a:extLst>
          </a:blip>
          <a:srcRect l="25690" r="23075"/>
          <a:stretch/>
        </p:blipFill>
        <p:spPr>
          <a:xfrm>
            <a:off x="3614951" y="840110"/>
            <a:ext cx="558319" cy="544873"/>
          </a:xfrm>
          <a:prstGeom prst="rect">
            <a:avLst/>
          </a:prstGeom>
        </p:spPr>
      </p:pic>
      <p:pic>
        <p:nvPicPr>
          <p:cNvPr id="15" name="Рисунок 14">
            <a:extLst>
              <a:ext uri="{FF2B5EF4-FFF2-40B4-BE49-F238E27FC236}">
                <a16:creationId xmlns:a16="http://schemas.microsoft.com/office/drawing/2014/main" id="{C7C957E8-D614-4E2A-9260-F26DB8DCA3C8}"/>
              </a:ext>
            </a:extLst>
          </p:cNvPr>
          <p:cNvPicPr>
            <a:picLocks noChangeAspect="1"/>
          </p:cNvPicPr>
          <p:nvPr/>
        </p:nvPicPr>
        <p:blipFill rotWithShape="1">
          <a:blip r:embed="rId4">
            <a:extLst>
              <a:ext uri="{28A0092B-C50C-407E-A947-70E740481C1C}">
                <a14:useLocalDpi xmlns:a14="http://schemas.microsoft.com/office/drawing/2010/main" val="0"/>
              </a:ext>
            </a:extLst>
          </a:blip>
          <a:srcRect l="25690" r="23075"/>
          <a:stretch/>
        </p:blipFill>
        <p:spPr>
          <a:xfrm>
            <a:off x="147632" y="3674019"/>
            <a:ext cx="990298" cy="966448"/>
          </a:xfrm>
          <a:prstGeom prst="rect">
            <a:avLst/>
          </a:prstGeom>
        </p:spPr>
      </p:pic>
      <p:pic>
        <p:nvPicPr>
          <p:cNvPr id="16" name="Рисунок 15">
            <a:extLst>
              <a:ext uri="{FF2B5EF4-FFF2-40B4-BE49-F238E27FC236}">
                <a16:creationId xmlns:a16="http://schemas.microsoft.com/office/drawing/2014/main" id="{8F4C536D-85FA-4DB5-A8D5-234384F2DA3F}"/>
              </a:ext>
            </a:extLst>
          </p:cNvPr>
          <p:cNvPicPr>
            <a:picLocks noChangeAspect="1"/>
          </p:cNvPicPr>
          <p:nvPr/>
        </p:nvPicPr>
        <p:blipFill rotWithShape="1">
          <a:blip r:embed="rId4">
            <a:extLst>
              <a:ext uri="{28A0092B-C50C-407E-A947-70E740481C1C}">
                <a14:useLocalDpi xmlns:a14="http://schemas.microsoft.com/office/drawing/2010/main" val="0"/>
              </a:ext>
            </a:extLst>
          </a:blip>
          <a:srcRect l="25690" r="23075"/>
          <a:stretch/>
        </p:blipFill>
        <p:spPr>
          <a:xfrm>
            <a:off x="1732869" y="4238843"/>
            <a:ext cx="1504945" cy="1468701"/>
          </a:xfrm>
          <a:prstGeom prst="rect">
            <a:avLst/>
          </a:prstGeom>
        </p:spPr>
      </p:pic>
      <p:pic>
        <p:nvPicPr>
          <p:cNvPr id="17" name="Рисунок 16">
            <a:extLst>
              <a:ext uri="{FF2B5EF4-FFF2-40B4-BE49-F238E27FC236}">
                <a16:creationId xmlns:a16="http://schemas.microsoft.com/office/drawing/2014/main" id="{E1CF4607-6A0C-4A82-A6E2-853153EB0677}"/>
              </a:ext>
            </a:extLst>
          </p:cNvPr>
          <p:cNvPicPr>
            <a:picLocks noChangeAspect="1"/>
          </p:cNvPicPr>
          <p:nvPr/>
        </p:nvPicPr>
        <p:blipFill rotWithShape="1">
          <a:blip r:embed="rId4">
            <a:extLst>
              <a:ext uri="{28A0092B-C50C-407E-A947-70E740481C1C}">
                <a14:useLocalDpi xmlns:a14="http://schemas.microsoft.com/office/drawing/2010/main" val="0"/>
              </a:ext>
            </a:extLst>
          </a:blip>
          <a:srcRect l="25690" r="23075"/>
          <a:stretch/>
        </p:blipFill>
        <p:spPr>
          <a:xfrm>
            <a:off x="8146867" y="5748861"/>
            <a:ext cx="439420" cy="428837"/>
          </a:xfrm>
          <a:prstGeom prst="rect">
            <a:avLst/>
          </a:prstGeom>
        </p:spPr>
      </p:pic>
    </p:spTree>
    <p:extLst>
      <p:ext uri="{BB962C8B-B14F-4D97-AF65-F5344CB8AC3E}">
        <p14:creationId xmlns:p14="http://schemas.microsoft.com/office/powerpoint/2010/main" val="269146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2489200"/>
            <a:ext cx="9144000" cy="1879600"/>
          </a:xfrm>
        </p:spPr>
        <p:txBody>
          <a:bodyPr>
            <a:normAutofit/>
          </a:bodyPr>
          <a:lstStyle/>
          <a:p>
            <a:pPr algn="ctr"/>
            <a:r>
              <a:rPr lang="en-US" sz="4800" b="1" dirty="0">
                <a:solidFill>
                  <a:schemeClr val="bg1"/>
                </a:solidFill>
                <a:latin typeface="Cambria" panose="02040503050406030204" pitchFamily="18" charset="0"/>
                <a:ea typeface="Cambria" panose="02040503050406030204" pitchFamily="18" charset="0"/>
                <a:cs typeface="Arial" panose="020B0604020202020204" pitchFamily="34" charset="0"/>
              </a:rPr>
              <a:t>IOS app development using Python</a:t>
            </a:r>
            <a:endParaRPr lang="x-none" sz="4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9270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B68BBAD6-46E7-475F-BC86-1816F2FA612D}"/>
              </a:ext>
            </a:extLst>
          </p:cNvPr>
          <p:cNvSpPr/>
          <p:nvPr/>
        </p:nvSpPr>
        <p:spPr>
          <a:xfrm>
            <a:off x="1641293" y="6075787"/>
            <a:ext cx="5861413" cy="400110"/>
          </a:xfrm>
          <a:prstGeom prst="rect">
            <a:avLst/>
          </a:prstGeom>
        </p:spPr>
        <p:txBody>
          <a:bodyPr wrap="none">
            <a:spAutoFit/>
          </a:bodyPr>
          <a:lstStyle/>
          <a:p>
            <a:r>
              <a:rPr lang="en-US" sz="2000" dirty="0">
                <a:solidFill>
                  <a:schemeClr val="bg1"/>
                </a:solidFill>
                <a:latin typeface="Cambria" panose="02040503050406030204" pitchFamily="18" charset="0"/>
                <a:ea typeface="Cambria" panose="02040503050406030204" pitchFamily="18" charset="0"/>
                <a:cs typeface="Arial" panose="020B0604020202020204" pitchFamily="34" charset="0"/>
              </a:rPr>
              <a:t>What types of mobile products are good for Python?</a:t>
            </a:r>
            <a:endParaRPr lang="x-none" sz="2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7" name="Рисунок 6">
            <a:extLst>
              <a:ext uri="{FF2B5EF4-FFF2-40B4-BE49-F238E27FC236}">
                <a16:creationId xmlns:a16="http://schemas.microsoft.com/office/drawing/2014/main" id="{98672D13-5E2C-4D39-8B4D-F1DD19E8D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50" y="1212523"/>
            <a:ext cx="7432699" cy="4432954"/>
          </a:xfrm>
          <a:prstGeom prst="rect">
            <a:avLst/>
          </a:prstGeom>
        </p:spPr>
      </p:pic>
    </p:spTree>
    <p:extLst>
      <p:ext uri="{BB962C8B-B14F-4D97-AF65-F5344CB8AC3E}">
        <p14:creationId xmlns:p14="http://schemas.microsoft.com/office/powerpoint/2010/main" val="146191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C30C3AB-DD18-445A-A1D7-66227EF3DB9F}"/>
              </a:ext>
            </a:extLst>
          </p:cNvPr>
          <p:cNvSpPr/>
          <p:nvPr/>
        </p:nvSpPr>
        <p:spPr>
          <a:xfrm>
            <a:off x="3197264" y="6142029"/>
            <a:ext cx="3330271" cy="400110"/>
          </a:xfrm>
          <a:prstGeom prst="rect">
            <a:avLst/>
          </a:prstGeom>
        </p:spPr>
        <p:txBody>
          <a:bodyPr wrap="none">
            <a:spAutoFit/>
          </a:bodyPr>
          <a:lstStyle/>
          <a:p>
            <a:r>
              <a:rPr lang="en-US" sz="2000" dirty="0">
                <a:solidFill>
                  <a:schemeClr val="bg1"/>
                </a:solidFill>
                <a:latin typeface="Cambria" panose="02040503050406030204" pitchFamily="18" charset="0"/>
                <a:ea typeface="Cambria" panose="02040503050406030204" pitchFamily="18" charset="0"/>
                <a:cs typeface="Arial" panose="020B0604020202020204" pitchFamily="34" charset="0"/>
              </a:rPr>
              <a:t>IOS application development</a:t>
            </a:r>
            <a:endParaRPr lang="x-none" sz="2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7" name="Рисунок 6">
            <a:extLst>
              <a:ext uri="{FF2B5EF4-FFF2-40B4-BE49-F238E27FC236}">
                <a16:creationId xmlns:a16="http://schemas.microsoft.com/office/drawing/2014/main" id="{4A859266-642E-43DD-B86D-17E292F15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196" y="1416751"/>
            <a:ext cx="7087916" cy="4725278"/>
          </a:xfrm>
          <a:prstGeom prst="rect">
            <a:avLst/>
          </a:prstGeom>
        </p:spPr>
      </p:pic>
      <p:pic>
        <p:nvPicPr>
          <p:cNvPr id="11" name="Рисунок 10">
            <a:extLst>
              <a:ext uri="{FF2B5EF4-FFF2-40B4-BE49-F238E27FC236}">
                <a16:creationId xmlns:a16="http://schemas.microsoft.com/office/drawing/2014/main" id="{84986F0A-617F-44E7-863D-C1B99412F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07" y="1078197"/>
            <a:ext cx="3413793" cy="1800243"/>
          </a:xfrm>
          <a:prstGeom prst="rect">
            <a:avLst/>
          </a:prstGeom>
        </p:spPr>
      </p:pic>
    </p:spTree>
    <p:extLst>
      <p:ext uri="{BB962C8B-B14F-4D97-AF65-F5344CB8AC3E}">
        <p14:creationId xmlns:p14="http://schemas.microsoft.com/office/powerpoint/2010/main" val="1574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FC8A418-9B48-4C43-8A6D-71737207DBD5}"/>
              </a:ext>
            </a:extLst>
          </p:cNvPr>
          <p:cNvSpPr/>
          <p:nvPr/>
        </p:nvSpPr>
        <p:spPr>
          <a:xfrm>
            <a:off x="0" y="6095624"/>
            <a:ext cx="9144001" cy="400110"/>
          </a:xfrm>
          <a:prstGeom prst="rect">
            <a:avLst/>
          </a:prstGeom>
        </p:spPr>
        <p:txBody>
          <a:bodyPr wrap="square">
            <a:spAutoFit/>
          </a:bodyPr>
          <a:lstStyle/>
          <a:p>
            <a:pPr algn="ctr"/>
            <a:r>
              <a:rPr lang="en-US" sz="2000" dirty="0">
                <a:solidFill>
                  <a:schemeClr val="bg1"/>
                </a:solidFill>
                <a:latin typeface="Cambria" panose="02040503050406030204" pitchFamily="18" charset="0"/>
                <a:ea typeface="Cambria" panose="02040503050406030204" pitchFamily="18" charset="0"/>
                <a:cs typeface="Arial" panose="020B0604020202020204" pitchFamily="34" charset="0"/>
              </a:rPr>
              <a:t>Mobile App Development Using Python</a:t>
            </a:r>
            <a:endParaRPr lang="x-none" sz="2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10" name="Рисунок 9">
            <a:extLst>
              <a:ext uri="{FF2B5EF4-FFF2-40B4-BE49-F238E27FC236}">
                <a16:creationId xmlns:a16="http://schemas.microsoft.com/office/drawing/2014/main" id="{8313161B-8054-41A3-8409-77C14B2F3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69" y="973757"/>
            <a:ext cx="6128530" cy="4910485"/>
          </a:xfrm>
          <a:prstGeom prst="rect">
            <a:avLst/>
          </a:prstGeom>
        </p:spPr>
      </p:pic>
      <p:pic>
        <p:nvPicPr>
          <p:cNvPr id="21" name="Рисунок 20">
            <a:extLst>
              <a:ext uri="{FF2B5EF4-FFF2-40B4-BE49-F238E27FC236}">
                <a16:creationId xmlns:a16="http://schemas.microsoft.com/office/drawing/2014/main" id="{4D6AA4AF-DB61-4146-8372-2F3AD1DF36FF}"/>
              </a:ext>
            </a:extLst>
          </p:cNvPr>
          <p:cNvPicPr>
            <a:picLocks noChangeAspect="1"/>
          </p:cNvPicPr>
          <p:nvPr/>
        </p:nvPicPr>
        <p:blipFill rotWithShape="1">
          <a:blip r:embed="rId4">
            <a:extLst>
              <a:ext uri="{28A0092B-C50C-407E-A947-70E740481C1C}">
                <a14:useLocalDpi xmlns:a14="http://schemas.microsoft.com/office/drawing/2010/main" val="0"/>
              </a:ext>
            </a:extLst>
          </a:blip>
          <a:srcRect r="18702"/>
          <a:stretch/>
        </p:blipFill>
        <p:spPr>
          <a:xfrm>
            <a:off x="277115" y="1585249"/>
            <a:ext cx="4489362" cy="1561421"/>
          </a:xfrm>
          <a:prstGeom prst="rect">
            <a:avLst/>
          </a:prstGeom>
        </p:spPr>
      </p:pic>
    </p:spTree>
    <p:extLst>
      <p:ext uri="{BB962C8B-B14F-4D97-AF65-F5344CB8AC3E}">
        <p14:creationId xmlns:p14="http://schemas.microsoft.com/office/powerpoint/2010/main" val="320845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8F25121-9C82-4E61-8D31-213EAF77B3A8}"/>
              </a:ext>
            </a:extLst>
          </p:cNvPr>
          <p:cNvSpPr/>
          <p:nvPr/>
        </p:nvSpPr>
        <p:spPr>
          <a:xfrm>
            <a:off x="807123" y="6099219"/>
            <a:ext cx="7529754" cy="400110"/>
          </a:xfrm>
          <a:prstGeom prst="rect">
            <a:avLst/>
          </a:prstGeom>
        </p:spPr>
        <p:txBody>
          <a:bodyPr wrap="none">
            <a:spAutoFit/>
          </a:bodyPr>
          <a:lstStyle/>
          <a:p>
            <a:r>
              <a:rPr lang="en-US" sz="2000" dirty="0">
                <a:solidFill>
                  <a:schemeClr val="bg1"/>
                </a:solidFill>
                <a:latin typeface="Cambria" panose="02040503050406030204" pitchFamily="18" charset="0"/>
                <a:ea typeface="Cambria" panose="02040503050406030204" pitchFamily="18" charset="0"/>
                <a:cs typeface="Arial" panose="020B0604020202020204" pitchFamily="34" charset="0"/>
              </a:rPr>
              <a:t>What resources do you need to develop a mobile app using Python?</a:t>
            </a:r>
            <a:endParaRPr lang="x-none" sz="2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7" name="Рисунок 6">
            <a:extLst>
              <a:ext uri="{FF2B5EF4-FFF2-40B4-BE49-F238E27FC236}">
                <a16:creationId xmlns:a16="http://schemas.microsoft.com/office/drawing/2014/main" id="{D1F86E70-D777-4764-9CF5-F931A3557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746" y="1768554"/>
            <a:ext cx="4044508" cy="4044508"/>
          </a:xfrm>
          <a:prstGeom prst="rect">
            <a:avLst/>
          </a:prstGeom>
        </p:spPr>
      </p:pic>
      <p:pic>
        <p:nvPicPr>
          <p:cNvPr id="9" name="Рисунок 8">
            <a:extLst>
              <a:ext uri="{FF2B5EF4-FFF2-40B4-BE49-F238E27FC236}">
                <a16:creationId xmlns:a16="http://schemas.microsoft.com/office/drawing/2014/main" id="{9D58EB39-E809-4FD3-BF35-8E8C338E7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668" y="1043309"/>
            <a:ext cx="1469554" cy="1469554"/>
          </a:xfrm>
          <a:prstGeom prst="rect">
            <a:avLst/>
          </a:prstGeom>
        </p:spPr>
      </p:pic>
      <p:pic>
        <p:nvPicPr>
          <p:cNvPr id="11" name="Рисунок 10">
            <a:extLst>
              <a:ext uri="{FF2B5EF4-FFF2-40B4-BE49-F238E27FC236}">
                <a16:creationId xmlns:a16="http://schemas.microsoft.com/office/drawing/2014/main" id="{B8A5F02D-3685-411A-AD9B-BDC520764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397" y="3564305"/>
            <a:ext cx="2438095" cy="2438095"/>
          </a:xfrm>
          <a:prstGeom prst="rect">
            <a:avLst/>
          </a:prstGeom>
        </p:spPr>
      </p:pic>
      <p:pic>
        <p:nvPicPr>
          <p:cNvPr id="13" name="Рисунок 12" descr="Изображение выглядит как текст, векторная графика&#10;&#10;Автоматически созданное описание">
            <a:extLst>
              <a:ext uri="{FF2B5EF4-FFF2-40B4-BE49-F238E27FC236}">
                <a16:creationId xmlns:a16="http://schemas.microsoft.com/office/drawing/2014/main" id="{CC836396-0AE4-45FE-83EF-3C05D032A4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25" y="3994487"/>
            <a:ext cx="3556777" cy="2301163"/>
          </a:xfrm>
          <a:prstGeom prst="rect">
            <a:avLst/>
          </a:prstGeom>
        </p:spPr>
      </p:pic>
      <p:pic>
        <p:nvPicPr>
          <p:cNvPr id="15" name="Рисунок 14">
            <a:extLst>
              <a:ext uri="{FF2B5EF4-FFF2-40B4-BE49-F238E27FC236}">
                <a16:creationId xmlns:a16="http://schemas.microsoft.com/office/drawing/2014/main" id="{3FE3444C-98C1-43CC-8A6A-F91511D385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0534" y="956109"/>
            <a:ext cx="1937895" cy="1937895"/>
          </a:xfrm>
          <a:prstGeom prst="rect">
            <a:avLst/>
          </a:prstGeom>
        </p:spPr>
      </p:pic>
    </p:spTree>
    <p:extLst>
      <p:ext uri="{BB962C8B-B14F-4D97-AF65-F5344CB8AC3E}">
        <p14:creationId xmlns:p14="http://schemas.microsoft.com/office/powerpoint/2010/main" val="87265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D74858F-5DF4-4895-82ED-5D685C0CFCBE}"/>
              </a:ext>
            </a:extLst>
          </p:cNvPr>
          <p:cNvSpPr/>
          <p:nvPr/>
        </p:nvSpPr>
        <p:spPr>
          <a:xfrm>
            <a:off x="3601798" y="6058538"/>
            <a:ext cx="1940403" cy="400110"/>
          </a:xfrm>
          <a:prstGeom prst="rect">
            <a:avLst/>
          </a:prstGeom>
        </p:spPr>
        <p:txBody>
          <a:bodyPr wrap="none">
            <a:spAutoFit/>
          </a:bodyPr>
          <a:lstStyle/>
          <a:p>
            <a:r>
              <a:rPr lang="en-US" sz="2000" dirty="0">
                <a:solidFill>
                  <a:schemeClr val="bg1"/>
                </a:solidFill>
                <a:latin typeface="Cambria" panose="02040503050406030204" pitchFamily="18" charset="0"/>
                <a:ea typeface="Cambria" panose="02040503050406030204" pitchFamily="18" charset="0"/>
                <a:cs typeface="Arial" panose="020B0604020202020204" pitchFamily="34" charset="0"/>
              </a:rPr>
              <a:t>Python libraries</a:t>
            </a:r>
            <a:endParaRPr lang="x-none" sz="2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7" name="Рисунок 6">
            <a:extLst>
              <a:ext uri="{FF2B5EF4-FFF2-40B4-BE49-F238E27FC236}">
                <a16:creationId xmlns:a16="http://schemas.microsoft.com/office/drawing/2014/main" id="{5AB02528-D898-45FA-AEE6-9E6ED4CDB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4685"/>
            <a:ext cx="9144000" cy="4662488"/>
          </a:xfrm>
          <a:prstGeom prst="rect">
            <a:avLst/>
          </a:prstGeom>
        </p:spPr>
      </p:pic>
    </p:spTree>
    <p:extLst>
      <p:ext uri="{BB962C8B-B14F-4D97-AF65-F5344CB8AC3E}">
        <p14:creationId xmlns:p14="http://schemas.microsoft.com/office/powerpoint/2010/main" val="46632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B6BF750D-A3F6-4463-BDA4-3E71E8DD6EE7}"/>
              </a:ext>
            </a:extLst>
          </p:cNvPr>
          <p:cNvSpPr/>
          <p:nvPr/>
        </p:nvSpPr>
        <p:spPr>
          <a:xfrm>
            <a:off x="2248960" y="6077421"/>
            <a:ext cx="4646080" cy="400110"/>
          </a:xfrm>
          <a:prstGeom prst="rect">
            <a:avLst/>
          </a:prstGeom>
        </p:spPr>
        <p:txBody>
          <a:bodyPr wrap="none">
            <a:spAutoFit/>
          </a:bodyPr>
          <a:lstStyle/>
          <a:p>
            <a:r>
              <a:rPr lang="en-US" sz="2000" dirty="0" err="1">
                <a:solidFill>
                  <a:schemeClr val="bg1"/>
                </a:solidFill>
                <a:latin typeface="Cambria" panose="02040503050406030204" pitchFamily="18" charset="0"/>
                <a:ea typeface="Cambria" panose="02040503050406030204" pitchFamily="18" charset="0"/>
                <a:cs typeface="Arial" panose="020B0604020202020204" pitchFamily="34" charset="0"/>
              </a:rPr>
              <a:t>Kivy</a:t>
            </a:r>
            <a:r>
              <a:rPr lang="en-US" sz="2000" dirty="0">
                <a:solidFill>
                  <a:schemeClr val="bg1"/>
                </a:solidFill>
                <a:latin typeface="Cambria" panose="02040503050406030204" pitchFamily="18" charset="0"/>
                <a:ea typeface="Cambria" panose="02040503050406030204" pitchFamily="18" charset="0"/>
                <a:cs typeface="Arial" panose="020B0604020202020204" pitchFamily="34" charset="0"/>
              </a:rPr>
              <a:t> for Python mobile app development</a:t>
            </a:r>
            <a:endParaRPr lang="x-none" sz="2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1026" name="Picture 2" descr="Build a Mobile Application With the Kivy Python Framework – Real Python">
            <a:extLst>
              <a:ext uri="{FF2B5EF4-FFF2-40B4-BE49-F238E27FC236}">
                <a16:creationId xmlns:a16="http://schemas.microsoft.com/office/drawing/2014/main" id="{41322C3C-84A3-4DBA-92AB-B89E5A5012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3"/>
          <a:stretch/>
        </p:blipFill>
        <p:spPr bwMode="auto">
          <a:xfrm>
            <a:off x="528292" y="1135526"/>
            <a:ext cx="8087416" cy="458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69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5F830129-02F6-4EED-A877-96E83A3AEB58}"/>
              </a:ext>
            </a:extLst>
          </p:cNvPr>
          <p:cNvSpPr/>
          <p:nvPr/>
        </p:nvSpPr>
        <p:spPr>
          <a:xfrm>
            <a:off x="2190594" y="5942770"/>
            <a:ext cx="4762811" cy="400110"/>
          </a:xfrm>
          <a:prstGeom prst="rect">
            <a:avLst/>
          </a:prstGeom>
        </p:spPr>
        <p:txBody>
          <a:bodyPr wrap="square">
            <a:spAutoFit/>
          </a:bodyPr>
          <a:lstStyle/>
          <a:p>
            <a:pPr algn="ctr"/>
            <a:r>
              <a:rPr lang="en-US" sz="2000" dirty="0" err="1">
                <a:solidFill>
                  <a:schemeClr val="bg1"/>
                </a:solidFill>
                <a:latin typeface="Cambria" panose="02040503050406030204" pitchFamily="18" charset="0"/>
                <a:ea typeface="Cambria" panose="02040503050406030204" pitchFamily="18" charset="0"/>
                <a:cs typeface="Arial" panose="020B0604020202020204" pitchFamily="34" charset="0"/>
              </a:rPr>
              <a:t>BeeWare</a:t>
            </a:r>
            <a:r>
              <a:rPr lang="en-US" sz="2000" dirty="0">
                <a:solidFill>
                  <a:schemeClr val="bg1"/>
                </a:solidFill>
                <a:latin typeface="Cambria" panose="02040503050406030204" pitchFamily="18" charset="0"/>
                <a:ea typeface="Cambria" panose="02040503050406030204" pitchFamily="18" charset="0"/>
                <a:cs typeface="Arial" panose="020B0604020202020204" pitchFamily="34" charset="0"/>
              </a:rPr>
              <a:t> for developing your mobile app</a:t>
            </a:r>
            <a:endParaRPr lang="x-none" sz="2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9" name="Рисунок 8"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71F11D1-751D-4AAF-BD3C-9998B7E66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25" y="432599"/>
            <a:ext cx="7718650" cy="2733690"/>
          </a:xfrm>
          <a:prstGeom prst="rect">
            <a:avLst/>
          </a:prstGeom>
        </p:spPr>
      </p:pic>
      <p:pic>
        <p:nvPicPr>
          <p:cNvPr id="11" name="Рисунок 10">
            <a:extLst>
              <a:ext uri="{FF2B5EF4-FFF2-40B4-BE49-F238E27FC236}">
                <a16:creationId xmlns:a16="http://schemas.microsoft.com/office/drawing/2014/main" id="{57523E05-D39D-4F12-81D7-9E5DA956C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983" y="2901249"/>
            <a:ext cx="5082032" cy="2858642"/>
          </a:xfrm>
          <a:prstGeom prst="rect">
            <a:avLst/>
          </a:prstGeom>
        </p:spPr>
      </p:pic>
    </p:spTree>
    <p:extLst>
      <p:ext uri="{BB962C8B-B14F-4D97-AF65-F5344CB8AC3E}">
        <p14:creationId xmlns:p14="http://schemas.microsoft.com/office/powerpoint/2010/main" val="35484163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1434</Words>
  <Application>Microsoft Office PowerPoint</Application>
  <PresentationFormat>Экран (4:3)</PresentationFormat>
  <Paragraphs>74</Paragraphs>
  <Slides>11</Slides>
  <Notes>10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11</vt:i4>
      </vt:variant>
    </vt:vector>
  </HeadingPairs>
  <TitlesOfParts>
    <vt:vector size="21" baseType="lpstr">
      <vt:lpstr>Arial</vt:lpstr>
      <vt:lpstr>Calibri</vt:lpstr>
      <vt:lpstr>Calibri Light</vt:lpstr>
      <vt:lpstr>Cambria</vt:lpstr>
      <vt:lpstr>Chrono</vt:lpstr>
      <vt:lpstr>Inter</vt:lpstr>
      <vt:lpstr>Lato</vt:lpstr>
      <vt:lpstr>Unna</vt:lpstr>
      <vt:lpstr>Тема Office</vt:lpstr>
      <vt:lpstr>1_Тема Office</vt:lpstr>
      <vt:lpstr>Python programming application</vt:lpstr>
      <vt:lpstr>IOS app development using Python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in Python</dc:title>
  <dc:creator>Talgat</dc:creator>
  <cp:lastModifiedBy>Пользователь</cp:lastModifiedBy>
  <cp:revision>81</cp:revision>
  <dcterms:created xsi:type="dcterms:W3CDTF">2020-09-06T17:40:03Z</dcterms:created>
  <dcterms:modified xsi:type="dcterms:W3CDTF">2022-03-02T04:06:29Z</dcterms:modified>
</cp:coreProperties>
</file>