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9" r:id="rId2"/>
    <p:sldId id="256" r:id="rId3"/>
    <p:sldId id="307" r:id="rId4"/>
    <p:sldId id="308" r:id="rId5"/>
    <p:sldId id="309" r:id="rId6"/>
    <p:sldId id="310" r:id="rId7"/>
    <p:sldId id="311" r:id="rId8"/>
    <p:sldId id="312" r:id="rId9"/>
    <p:sldId id="313" r:id="rId10"/>
    <p:sldId id="314" r:id="rId11"/>
    <p:sldId id="315" r:id="rId12"/>
    <p:sldId id="316" r:id="rId13"/>
    <p:sldId id="305" r:id="rId14"/>
    <p:sldId id="306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F9E6A806-CFFC-48E3-8984-1118D04DB602}">
          <p14:sldIdLst>
            <p14:sldId id="259"/>
            <p14:sldId id="256"/>
            <p14:sldId id="307"/>
            <p14:sldId id="308"/>
            <p14:sldId id="309"/>
            <p14:sldId id="310"/>
            <p14:sldId id="311"/>
            <p14:sldId id="312"/>
            <p14:sldId id="313"/>
            <p14:sldId id="314"/>
            <p14:sldId id="315"/>
            <p14:sldId id="316"/>
          </p14:sldIdLst>
        </p14:section>
        <p14:section name="Раздел без заголовка" id="{4FC3ABE3-A329-49E6-920F-9A0DBC293E2E}">
          <p14:sldIdLst>
            <p14:sldId id="305"/>
            <p14:sldId id="30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6" d="100"/>
          <a:sy n="76" d="100"/>
        </p:scale>
        <p:origin x="-296" y="-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67001" y="1475633"/>
            <a:ext cx="8361229" cy="2098226"/>
          </a:xfrm>
        </p:spPr>
        <p:txBody>
          <a:bodyPr/>
          <a:lstStyle/>
          <a:p>
            <a:r>
              <a:rPr lang="kk-KZ" dirty="0" smtClean="0"/>
              <a:t>Лекция </a:t>
            </a:r>
            <a:r>
              <a:rPr lang="kk-KZ" dirty="0" smtClean="0"/>
              <a:t>5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88295" y="3696220"/>
            <a:ext cx="6831673" cy="1086237"/>
          </a:xfrm>
        </p:spPr>
        <p:txBody>
          <a:bodyPr/>
          <a:lstStyle/>
          <a:p>
            <a:r>
              <a:rPr lang="ru-RU" b="1" dirty="0"/>
              <a:t>Методы принятия решений 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593178" y="4870139"/>
            <a:ext cx="411003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err="1"/>
              <a:t>и</a:t>
            </a:r>
            <a:r>
              <a:rPr lang="ru-RU" sz="1400" dirty="0" err="1" smtClean="0"/>
              <a:t>.о</a:t>
            </a:r>
            <a:r>
              <a:rPr lang="ru-RU" sz="1400" dirty="0" smtClean="0"/>
              <a:t>. доцент кафедры «Информационные системы» </a:t>
            </a:r>
          </a:p>
          <a:p>
            <a:r>
              <a:rPr lang="ru-RU" sz="1400" dirty="0" err="1" smtClean="0"/>
              <a:t>Муханова</a:t>
            </a:r>
            <a:r>
              <a:rPr lang="ru-RU" sz="1400" dirty="0" smtClean="0"/>
              <a:t> </a:t>
            </a:r>
            <a:r>
              <a:rPr lang="ru-RU" sz="1400" dirty="0" err="1" smtClean="0"/>
              <a:t>Аягоз</a:t>
            </a:r>
            <a:r>
              <a:rPr lang="ru-RU" sz="1400" dirty="0" smtClean="0"/>
              <a:t> </a:t>
            </a:r>
            <a:r>
              <a:rPr lang="ru-RU" sz="1400" dirty="0" err="1" smtClean="0"/>
              <a:t>Асанбековна</a:t>
            </a:r>
            <a:endParaRPr lang="ru-RU" sz="1400" dirty="0" smtClean="0"/>
          </a:p>
          <a:p>
            <a:r>
              <a:rPr lang="en-US" sz="1400" dirty="0"/>
              <a:t>e</a:t>
            </a:r>
            <a:r>
              <a:rPr lang="en-US" sz="1400" dirty="0" smtClean="0"/>
              <a:t>-mail: ayagoz198302@mail.ru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470493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956345"/>
            <a:ext cx="9601200" cy="4911055"/>
          </a:xfrm>
        </p:spPr>
        <p:txBody>
          <a:bodyPr>
            <a:normAutofit fontScale="92500" lnSpcReduction="10000"/>
          </a:bodyPr>
          <a:lstStyle/>
          <a:p>
            <a:r>
              <a:rPr lang="ru-RU" b="1" i="1" dirty="0"/>
              <a:t>Структура автоматизированной системы управления </a:t>
            </a:r>
            <a:r>
              <a:rPr lang="ru-RU" dirty="0"/>
              <a:t>организацией </a:t>
            </a:r>
          </a:p>
          <a:p>
            <a:r>
              <a:rPr lang="ru-RU" dirty="0"/>
              <a:t>( АСУО) включает функциональные и обеспечивающие подсистемы.</a:t>
            </a:r>
          </a:p>
          <a:p>
            <a:r>
              <a:rPr lang="ru-RU" dirty="0"/>
              <a:t>В состав АСУО входят подсистемы: </a:t>
            </a:r>
          </a:p>
          <a:p>
            <a:r>
              <a:rPr lang="ru-RU" dirty="0"/>
              <a:t>оперативного управления ( ПОУ);</a:t>
            </a:r>
          </a:p>
          <a:p>
            <a:r>
              <a:rPr lang="ru-RU" dirty="0"/>
              <a:t> технико-экономического планирования; </a:t>
            </a:r>
          </a:p>
          <a:p>
            <a:r>
              <a:rPr lang="ru-RU" dirty="0"/>
              <a:t>управления распределением и сбытом; </a:t>
            </a:r>
          </a:p>
          <a:p>
            <a:r>
              <a:rPr lang="ru-RU" dirty="0"/>
              <a:t>управления финансовой деятельностью;</a:t>
            </a:r>
          </a:p>
          <a:p>
            <a:r>
              <a:rPr lang="ru-RU" dirty="0"/>
              <a:t> управления материально-техническим снабжением; </a:t>
            </a:r>
          </a:p>
          <a:p>
            <a:r>
              <a:rPr lang="ru-RU" dirty="0"/>
              <a:t>бухгалтерского учета; </a:t>
            </a:r>
          </a:p>
          <a:p>
            <a:r>
              <a:rPr lang="ru-RU" dirty="0"/>
              <a:t>управления капитальным строительством; </a:t>
            </a:r>
          </a:p>
          <a:p>
            <a:r>
              <a:rPr lang="ru-RU" dirty="0"/>
              <a:t>управления вспомогательным производством; </a:t>
            </a:r>
          </a:p>
          <a:p>
            <a:r>
              <a:rPr lang="ru-RU" dirty="0"/>
              <a:t>управления кадрами и заработной платой.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9335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Цели функционирования АСУО: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-</a:t>
            </a:r>
            <a:r>
              <a:rPr lang="ru-RU" dirty="0"/>
              <a:t>минимизация времени на коммуникационные процессы в организации, повышение оперативности управления;</a:t>
            </a:r>
          </a:p>
          <a:p>
            <a:r>
              <a:rPr lang="ru-RU" dirty="0"/>
              <a:t>-учет и контроль производственных процессов, что снижает общие издержки;</a:t>
            </a:r>
            <a:br>
              <a:rPr lang="ru-RU" dirty="0"/>
            </a:br>
            <a:r>
              <a:rPr lang="ru-RU" dirty="0"/>
              <a:t>обеспечение оптимального планирования, оптимального распределения ресурсов и управления запасами;</a:t>
            </a:r>
          </a:p>
          <a:p>
            <a:r>
              <a:rPr lang="ru-RU" dirty="0"/>
              <a:t>-составление расписаний движения ресурсов в организации и др.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5989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Высший уровень автоматизации управления</a:t>
            </a:r>
            <a:r>
              <a:rPr lang="ru-RU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- </a:t>
            </a:r>
            <a:r>
              <a:rPr lang="ru-RU" dirty="0"/>
              <a:t>это интеграция автоматизированных процессов проектирования, планирования, производства, хранения и сбыта посредством использования САПР, автоматизированных подсистем оптимизации планирования и принятия решений (сетевые графики, графики </a:t>
            </a:r>
            <a:r>
              <a:rPr lang="ru-RU" dirty="0" err="1"/>
              <a:t>Ганта</a:t>
            </a:r>
            <a:r>
              <a:rPr lang="ru-RU" dirty="0"/>
              <a:t> и т.д.), ГАП, автоматизированных складов и транспортных средств. Телекоммуникационная техника и сети ЭВМ используются для осуществления финансовых расчетов, работы с поставщиками, клиентами (бизнес в Интернете, электронные магазины), партнерами.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8980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Контрольные вопросы: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1.Перечислите группы экономических интересов</a:t>
            </a:r>
          </a:p>
          <a:p>
            <a:r>
              <a:rPr lang="ru-RU" dirty="0"/>
              <a:t>2.Что включают экономические рычаги управления?</a:t>
            </a:r>
          </a:p>
          <a:p>
            <a:r>
              <a:rPr lang="ru-RU" dirty="0"/>
              <a:t>3.Перечислить экономико-математические методы</a:t>
            </a:r>
          </a:p>
          <a:p>
            <a:r>
              <a:rPr lang="ru-RU" dirty="0"/>
              <a:t>4.На чем основываются организационно распорядительные методы?</a:t>
            </a:r>
          </a:p>
          <a:p>
            <a:r>
              <a:rPr lang="ru-RU" dirty="0"/>
              <a:t>5.Что дает применение организационно распорядительных методов? </a:t>
            </a:r>
          </a:p>
          <a:p>
            <a:r>
              <a:rPr lang="ru-RU" dirty="0"/>
              <a:t>6.Что такое Социально-психологические методы?</a:t>
            </a:r>
          </a:p>
          <a:p>
            <a:r>
              <a:rPr lang="ru-RU" dirty="0"/>
              <a:t>7. Уровни социальных  процессов </a:t>
            </a:r>
          </a:p>
          <a:p>
            <a:r>
              <a:rPr lang="ru-RU" dirty="0"/>
              <a:t>8.Какие  факторы определяют ход социальных процессов?</a:t>
            </a:r>
          </a:p>
          <a:p>
            <a:r>
              <a:rPr lang="ru-RU" dirty="0"/>
              <a:t>9.Что такое автоматизированные методы управления?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129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Контрольные вопросы: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812022"/>
            <a:ext cx="9601200" cy="4055378"/>
          </a:xfrm>
        </p:spPr>
        <p:txBody>
          <a:bodyPr>
            <a:normAutofit/>
          </a:bodyPr>
          <a:lstStyle/>
          <a:p>
            <a:r>
              <a:rPr lang="ru-RU" dirty="0"/>
              <a:t>10.Какие компоненты включает автоматизированной системы управления организацией (АСУО)?</a:t>
            </a:r>
          </a:p>
          <a:p>
            <a:r>
              <a:rPr lang="ru-RU" dirty="0"/>
              <a:t>11.Что является основой  АСУО?</a:t>
            </a:r>
          </a:p>
          <a:p>
            <a:r>
              <a:rPr lang="ru-RU" dirty="0"/>
              <a:t>12.Как выглядит модель АСУО графически?</a:t>
            </a:r>
          </a:p>
          <a:p>
            <a:r>
              <a:rPr lang="ru-RU" dirty="0"/>
              <a:t>13.Что такое АСУО?</a:t>
            </a:r>
          </a:p>
          <a:p>
            <a:r>
              <a:rPr lang="ru-RU" dirty="0"/>
              <a:t>14.Какова структура АСУО?</a:t>
            </a:r>
          </a:p>
          <a:p>
            <a:r>
              <a:rPr lang="ru-RU" dirty="0"/>
              <a:t>15.Каковы цели функционирования АСУО?</a:t>
            </a:r>
          </a:p>
          <a:p>
            <a:r>
              <a:rPr lang="ru-RU" dirty="0"/>
              <a:t>16.В чем состоит высший уровень автоматизации управления?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380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39190" y="2638684"/>
            <a:ext cx="8319917" cy="2167825"/>
          </a:xfrm>
        </p:spPr>
        <p:txBody>
          <a:bodyPr/>
          <a:lstStyle/>
          <a:p>
            <a:pPr algn="l"/>
            <a:r>
              <a:rPr lang="ru-RU" sz="2400" b="1" dirty="0" smtClean="0"/>
              <a:t>Вопросы: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- </a:t>
            </a:r>
            <a:r>
              <a:rPr lang="ru-RU" sz="2400" b="1" dirty="0"/>
              <a:t>Экономические интересы и экономические </a:t>
            </a:r>
            <a:r>
              <a:rPr lang="ru-RU" sz="2400" b="1" dirty="0" smtClean="0"/>
              <a:t>- рычаги </a:t>
            </a:r>
            <a:r>
              <a:rPr lang="ru-RU" sz="2400" b="1" dirty="0"/>
              <a:t>управления 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>- Экономико-математические </a:t>
            </a:r>
            <a:r>
              <a:rPr lang="ru-RU" sz="2400" b="1" dirty="0"/>
              <a:t>методы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>- </a:t>
            </a:r>
            <a:r>
              <a:rPr lang="ru-RU" sz="2400" b="1" dirty="0" smtClean="0"/>
              <a:t>Организационно-распорядительные </a:t>
            </a:r>
            <a:r>
              <a:rPr lang="ru-RU" sz="2400" b="1" dirty="0"/>
              <a:t>методы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>- </a:t>
            </a:r>
            <a:r>
              <a:rPr lang="ru-RU" sz="2400" b="1" dirty="0" smtClean="0"/>
              <a:t>Социально-психологические </a:t>
            </a:r>
            <a:r>
              <a:rPr lang="ru-RU" sz="2400" b="1" dirty="0"/>
              <a:t>методы</a:t>
            </a:r>
            <a:r>
              <a:rPr lang="ru-RU" sz="2400" dirty="0"/>
              <a:t>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- </a:t>
            </a:r>
            <a:r>
              <a:rPr lang="ru-RU" sz="2400" b="1" dirty="0" smtClean="0"/>
              <a:t>Автоматизированные</a:t>
            </a:r>
            <a:r>
              <a:rPr lang="ru-RU" sz="2400" b="1" dirty="0"/>
              <a:t>, программно-целевые и проблемно-ориентированные методы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>- </a:t>
            </a:r>
            <a:r>
              <a:rPr lang="ru-RU" sz="2400" b="1" dirty="0" smtClean="0"/>
              <a:t>Модель </a:t>
            </a:r>
            <a:r>
              <a:rPr lang="ru-RU" sz="2400" b="1" dirty="0"/>
              <a:t>АСУО.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98135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Экономические интересы и экономические рычаги управления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Экономические интересы делятся на четыре большие группы:</a:t>
            </a:r>
          </a:p>
          <a:p>
            <a:r>
              <a:rPr lang="ru-RU" dirty="0"/>
              <a:t>-интересы государства; </a:t>
            </a:r>
          </a:p>
          <a:p>
            <a:r>
              <a:rPr lang="ru-RU" dirty="0"/>
              <a:t>-интересы отрасли; </a:t>
            </a:r>
          </a:p>
          <a:p>
            <a:r>
              <a:rPr lang="ru-RU" dirty="0"/>
              <a:t>-интересы коллектива (организации); </a:t>
            </a:r>
          </a:p>
          <a:p>
            <a:r>
              <a:rPr lang="ru-RU" dirty="0"/>
              <a:t>-интересы личности. 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Возможные </a:t>
            </a:r>
            <a:r>
              <a:rPr lang="ru-RU" b="1" dirty="0"/>
              <a:t>экономические рычаги управления </a:t>
            </a:r>
            <a:r>
              <a:rPr lang="ru-RU" dirty="0"/>
              <a:t>включают в себя:</a:t>
            </a:r>
          </a:p>
          <a:p>
            <a:r>
              <a:rPr lang="ru-RU" b="1" dirty="0"/>
              <a:t>себестоимость; </a:t>
            </a:r>
            <a:br>
              <a:rPr lang="ru-RU" b="1" dirty="0"/>
            </a:br>
            <a:r>
              <a:rPr lang="ru-RU" b="1" dirty="0"/>
              <a:t>рентабельность; </a:t>
            </a:r>
            <a:br>
              <a:rPr lang="ru-RU" b="1" dirty="0"/>
            </a:br>
            <a:r>
              <a:rPr lang="ru-RU" b="1" dirty="0"/>
              <a:t>прибыль; </a:t>
            </a:r>
            <a:br>
              <a:rPr lang="ru-RU" b="1" dirty="0"/>
            </a:br>
            <a:r>
              <a:rPr lang="ru-RU" b="1" dirty="0"/>
              <a:t>фондоотдачу; </a:t>
            </a:r>
            <a:br>
              <a:rPr lang="ru-RU" b="1" dirty="0"/>
            </a:br>
            <a:r>
              <a:rPr lang="ru-RU" b="1" dirty="0"/>
              <a:t>цену; </a:t>
            </a:r>
            <a:br>
              <a:rPr lang="ru-RU" b="1" dirty="0"/>
            </a:br>
            <a:r>
              <a:rPr lang="ru-RU" b="1" dirty="0"/>
              <a:t>заработную плату </a:t>
            </a:r>
            <a:r>
              <a:rPr lang="ru-RU" dirty="0"/>
              <a:t>и др.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8046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Экономико-математические методы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Экономико-математические методы - это методы, основанные на аналогичном поиске показанных оптимизационных кривых не только для заработной платы, но и для других показателей и всей производственной системы (модели "вход-выход" или "эффект- затраты"). Оптимизационные кривые могут быть разными с учетом интересов человека, организации, отрасли и государства.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9717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Организационно-распорядительные методы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/>
              <a:t>Организационно распорядительные методы</a:t>
            </a:r>
            <a:r>
              <a:rPr lang="ru-RU" dirty="0"/>
              <a:t> - это методы на основе силы и авторитета власти, т.е. указов, законов, постановлений, приказов, распоряжений, указаний, инструкций и т.д. </a:t>
            </a:r>
          </a:p>
          <a:p>
            <a:pPr marL="0" indent="0">
              <a:buNone/>
            </a:pPr>
            <a:r>
              <a:rPr lang="ru-RU" dirty="0"/>
              <a:t>Они позволяют:</a:t>
            </a:r>
          </a:p>
          <a:p>
            <a:r>
              <a:rPr lang="ru-RU" dirty="0"/>
              <a:t>-регламентировать деятельность (всей организации, структурных подразделений, должностей, функций);</a:t>
            </a:r>
          </a:p>
          <a:p>
            <a:r>
              <a:rPr lang="ru-RU" dirty="0"/>
              <a:t> -обеспечивать организацию нормативами (времени, численности персонала, нормативами выработки, концентрации вредных веществ, нормативами соотносительности, например преподавателей и студентов в вузе); </a:t>
            </a:r>
            <a:br>
              <a:rPr lang="ru-RU" dirty="0"/>
            </a:br>
            <a:r>
              <a:rPr lang="ru-RU" dirty="0"/>
              <a:t>-поддерживать дисциплину (предостережение, разъяснение, ознакомление, советы).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2804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Социально-психологические методы</a:t>
            </a:r>
            <a:r>
              <a:rPr lang="ru-RU" dirty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543574"/>
            <a:ext cx="9601200" cy="4323826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/>
              <a:t>Социально-психологические методы</a:t>
            </a:r>
            <a:r>
              <a:rPr lang="ru-RU" dirty="0"/>
              <a:t> - это методы, использующие индивидуальное и общественное (групповое) сознание и психологию, основывающиеся на общественно-значимых морально-этических категориях, ценностях и воспитании. </a:t>
            </a:r>
          </a:p>
          <a:p>
            <a:r>
              <a:rPr lang="ru-RU" dirty="0"/>
              <a:t>Социальные процессы идут на четырех уровнях:</a:t>
            </a:r>
          </a:p>
          <a:p>
            <a:r>
              <a:rPr lang="ru-RU" dirty="0"/>
              <a:t>на уровне всего общества (государства); </a:t>
            </a:r>
          </a:p>
          <a:p>
            <a:r>
              <a:rPr lang="ru-RU" dirty="0"/>
              <a:t>на уровне коллектива (организации); </a:t>
            </a:r>
          </a:p>
          <a:p>
            <a:r>
              <a:rPr lang="ru-RU" dirty="0"/>
              <a:t>на уровне рабочей группы; </a:t>
            </a:r>
          </a:p>
          <a:p>
            <a:r>
              <a:rPr lang="ru-RU" dirty="0"/>
              <a:t>на уровне индивида (личности). 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К </a:t>
            </a:r>
            <a:r>
              <a:rPr lang="ru-RU" dirty="0"/>
              <a:t>основным факторам, определяющим ход социальных процессов, относятся:</a:t>
            </a:r>
            <a:br>
              <a:rPr lang="ru-RU" dirty="0"/>
            </a:br>
            <a:r>
              <a:rPr lang="ru-RU" dirty="0"/>
              <a:t>демографические факторы; </a:t>
            </a:r>
          </a:p>
          <a:p>
            <a:r>
              <a:rPr lang="ru-RU" dirty="0"/>
              <a:t>возраст; </a:t>
            </a:r>
            <a:br>
              <a:rPr lang="ru-RU" dirty="0"/>
            </a:br>
            <a:r>
              <a:rPr lang="ru-RU" dirty="0"/>
              <a:t>пол; </a:t>
            </a:r>
            <a:br>
              <a:rPr lang="ru-RU" dirty="0"/>
            </a:br>
            <a:r>
              <a:rPr lang="ru-RU" dirty="0"/>
              <a:t>этническая принадлежность; </a:t>
            </a:r>
          </a:p>
          <a:p>
            <a:r>
              <a:rPr lang="ru-RU" dirty="0"/>
              <a:t>уровень образования и квалификация; </a:t>
            </a:r>
          </a:p>
          <a:p>
            <a:r>
              <a:rPr lang="ru-RU" dirty="0"/>
              <a:t>размер рабочей группы; </a:t>
            </a:r>
          </a:p>
          <a:p>
            <a:r>
              <a:rPr lang="ru-RU" dirty="0"/>
              <a:t>психологический климат.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5523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Автоматизированные, программно-целевые и проблемно-ориентированные методы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88378" y="2613170"/>
            <a:ext cx="9601200" cy="3581400"/>
          </a:xfrm>
        </p:spPr>
        <p:txBody>
          <a:bodyPr/>
          <a:lstStyle/>
          <a:p>
            <a:r>
              <a:rPr lang="ru-RU" dirty="0"/>
              <a:t>Автоматизированные методы управления - это методы, в которых используются электронно-вычислительные, телекоммуникационные средства и сети ЭВМ для осуществления коммуникаций в системе управления организацией, ее связей с внешней средой и реализации основных функций менеджмента: анализа, прогнозирования, планирования, оптимизации и принятия решений, учета, контроля, мониторинга.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8944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Автоматизированные, программно-целевые и проблемно-ориентированные методы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879" y="2579615"/>
            <a:ext cx="9601200" cy="3581400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Построение автоматизированной системы управления организацией (АСУО) включает в себя разработку следующих </a:t>
            </a:r>
            <a:r>
              <a:rPr lang="ru-RU" b="1" dirty="0"/>
              <a:t>восьми компонент:</a:t>
            </a:r>
            <a:endParaRPr lang="ru-RU" dirty="0"/>
          </a:p>
          <a:p>
            <a:r>
              <a:rPr lang="ru-RU" dirty="0"/>
              <a:t>- разработку модели организации, сетевого обеспечения АСУО;</a:t>
            </a:r>
            <a:br>
              <a:rPr lang="ru-RU" dirty="0"/>
            </a:br>
            <a:r>
              <a:rPr lang="ru-RU" dirty="0"/>
              <a:t>- информационного обеспечения АСУО;</a:t>
            </a:r>
          </a:p>
          <a:p>
            <a:r>
              <a:rPr lang="ru-RU" dirty="0"/>
              <a:t>-математического обеспечения АСУО;</a:t>
            </a:r>
          </a:p>
          <a:p>
            <a:r>
              <a:rPr lang="ru-RU" dirty="0"/>
              <a:t>-лингвистического обеспечения АСУО;</a:t>
            </a:r>
          </a:p>
          <a:p>
            <a:r>
              <a:rPr lang="ru-RU" dirty="0"/>
              <a:t>-программного обеспечения АСУО;</a:t>
            </a:r>
          </a:p>
          <a:p>
            <a:r>
              <a:rPr lang="ru-RU" dirty="0"/>
              <a:t>-технического обеспечения АСУО;</a:t>
            </a:r>
          </a:p>
          <a:p>
            <a:r>
              <a:rPr lang="ru-RU" dirty="0"/>
              <a:t>-организационного обеспечения АСУО (совокупность документов, устанавливающих правила взаимодействия подразделений, в которых функционируют подсистемы и локальные сети АСУО);</a:t>
            </a:r>
          </a:p>
          <a:p>
            <a:r>
              <a:rPr lang="ru-RU" dirty="0"/>
              <a:t>-методического обеспечения АСУО (совокупность документов, правил, инструкций, нормалей, стандартов, необходимых для правильной и совместимой эксплуатации подсистем и локальных сетей АСУО).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587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Модель АСУО.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Автоматизированная система управления организацией (АСУО)</a:t>
            </a:r>
            <a:r>
              <a:rPr lang="ru-RU" dirty="0"/>
              <a:t> - совокупность математических методов, технических средств и организационных комплексов, обеспечивающих рациональное управление сложным объектом или процессом в соответствии с заданной целью, а так же коллектив людей объединенных общей целью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2035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Уголки</Template>
  <TotalTime>2736</TotalTime>
  <Words>479</Words>
  <Application>Microsoft Office PowerPoint</Application>
  <PresentationFormat>Произвольный</PresentationFormat>
  <Paragraphs>84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Crop</vt:lpstr>
      <vt:lpstr>Лекция 5</vt:lpstr>
      <vt:lpstr>Вопросы:  - Экономические интересы и экономические - рычаги управления  - Экономико-математические методы - Организационно-распорядительные методы - Социально-психологические методы  - Автоматизированные, программно-целевые и проблемно-ориентированные методы - Модель АСУО. </vt:lpstr>
      <vt:lpstr>Экономические интересы и экономические рычаги управления  </vt:lpstr>
      <vt:lpstr>Экономико-математические методы </vt:lpstr>
      <vt:lpstr>Организационно-распорядительные методы</vt:lpstr>
      <vt:lpstr>Социально-психологические методы </vt:lpstr>
      <vt:lpstr>Автоматизированные, программно-целевые и проблемно-ориентированные методы </vt:lpstr>
      <vt:lpstr>Автоматизированные, программно-целевые и проблемно-ориентированные методы</vt:lpstr>
      <vt:lpstr>Модель АСУО. </vt:lpstr>
      <vt:lpstr>Презентация PowerPoint</vt:lpstr>
      <vt:lpstr>Цели функционирования АСУО: </vt:lpstr>
      <vt:lpstr>Высший уровень автоматизации управления </vt:lpstr>
      <vt:lpstr>Контрольные вопросы: </vt:lpstr>
      <vt:lpstr>Контрольные вопросы: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77755</cp:lastModifiedBy>
  <cp:revision>33</cp:revision>
  <dcterms:created xsi:type="dcterms:W3CDTF">2021-01-27T16:38:45Z</dcterms:created>
  <dcterms:modified xsi:type="dcterms:W3CDTF">2022-11-01T10:48:52Z</dcterms:modified>
</cp:coreProperties>
</file>