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355" r:id="rId15"/>
    <p:sldId id="308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191B7-937A-4684-B0B6-0DC45450E6C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B14BCD-BFA0-4AB3-BA5E-6C5507F8517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микрокомбинациями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(комплексы и пятнистости), формирующими почвенный покров, которые обра­зуют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аэроизображении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мелкую пятнистость;</a:t>
          </a:r>
        </a:p>
      </dgm:t>
    </dgm:pt>
    <dgm:pt modelId="{EABB1292-6761-4F9B-B134-4DB7C2F40F7E}" type="parTrans" cxnId="{4F63193B-6FC4-4956-AA1B-AE76F8128C4B}">
      <dgm:prSet/>
      <dgm:spPr/>
      <dgm:t>
        <a:bodyPr/>
        <a:lstStyle/>
        <a:p>
          <a:endParaRPr lang="ru-RU"/>
        </a:p>
      </dgm:t>
    </dgm:pt>
    <dgm:pt modelId="{E140AA2E-D38D-4C3F-B08B-8BD04C8A8A0A}" type="sibTrans" cxnId="{4F63193B-6FC4-4956-AA1B-AE76F8128C4B}">
      <dgm:prSet/>
      <dgm:spPr/>
      <dgm:t>
        <a:bodyPr/>
        <a:lstStyle/>
        <a:p>
          <a:endParaRPr lang="ru-RU"/>
        </a:p>
      </dgm:t>
    </dgm:pt>
    <dgm:pt modelId="{9480C4D7-991D-4A31-B6DB-D808814C291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мезокомбинациями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(сочетания и вариации), кото­рые дают на изображении крупную пятнистость 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полосчатость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8A22221-D16C-42A1-8CFF-8100F53A5453}" type="parTrans" cxnId="{C3C7868B-541B-4D57-BE75-1A26E1A59598}">
      <dgm:prSet/>
      <dgm:spPr/>
      <dgm:t>
        <a:bodyPr/>
        <a:lstStyle/>
        <a:p>
          <a:endParaRPr lang="ru-RU"/>
        </a:p>
      </dgm:t>
    </dgm:pt>
    <dgm:pt modelId="{C201FA8E-6D60-42F4-BDC3-DA1F0499602F}" type="sibTrans" cxnId="{C3C7868B-541B-4D57-BE75-1A26E1A59598}">
      <dgm:prSet/>
      <dgm:spPr/>
      <dgm:t>
        <a:bodyPr/>
        <a:lstStyle/>
        <a:p>
          <a:endParaRPr lang="ru-RU"/>
        </a:p>
      </dgm:t>
    </dgm:pt>
    <dgm:pt modelId="{1B5D6F3E-6594-4410-B3A4-5809ADBB821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припахиванием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подзолистого горизонта, в резуль­тате чего появляется мелкая прерывистая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полос­чатость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9C6CC2F-270C-40DA-8150-DFF5911168B7}" type="parTrans" cxnId="{8F5142E7-B9B7-416C-ABC6-0AE2945A7559}">
      <dgm:prSet/>
      <dgm:spPr/>
      <dgm:t>
        <a:bodyPr/>
        <a:lstStyle/>
        <a:p>
          <a:endParaRPr lang="ru-RU"/>
        </a:p>
      </dgm:t>
    </dgm:pt>
    <dgm:pt modelId="{1F375C3D-077D-4A11-96B0-78BFD384414C}" type="sibTrans" cxnId="{8F5142E7-B9B7-416C-ABC6-0AE2945A7559}">
      <dgm:prSet/>
      <dgm:spPr/>
      <dgm:t>
        <a:bodyPr/>
        <a:lstStyle/>
        <a:p>
          <a:endParaRPr lang="ru-RU"/>
        </a:p>
      </dgm:t>
    </dgm:pt>
    <dgm:pt modelId="{7F1ADFB7-3D12-49F9-94EE-11B859C6E3C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 эрозией почвы, которая изображается линиями неправильной формы.</a:t>
          </a:r>
        </a:p>
      </dgm:t>
    </dgm:pt>
    <dgm:pt modelId="{92ED2F43-077C-4EE3-AE61-CC1009387FB3}" type="parTrans" cxnId="{9F8E9E9C-65F5-4490-8BEE-C65742FFCF7F}">
      <dgm:prSet/>
      <dgm:spPr/>
      <dgm:t>
        <a:bodyPr/>
        <a:lstStyle/>
        <a:p>
          <a:endParaRPr lang="ru-RU"/>
        </a:p>
      </dgm:t>
    </dgm:pt>
    <dgm:pt modelId="{70E152B2-3187-4C4D-AD4D-E833507673B2}" type="sibTrans" cxnId="{9F8E9E9C-65F5-4490-8BEE-C65742FFCF7F}">
      <dgm:prSet/>
      <dgm:spPr/>
      <dgm:t>
        <a:bodyPr/>
        <a:lstStyle/>
        <a:p>
          <a:endParaRPr lang="ru-RU"/>
        </a:p>
      </dgm:t>
    </dgm:pt>
    <dgm:pt modelId="{34C9DD49-8E0C-494D-B17F-A4E3BE593B9A}" type="pres">
      <dgm:prSet presAssocID="{0EF191B7-937A-4684-B0B6-0DC45450E6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72887-0C1D-42B8-B5C8-3A6CE36D2334}" type="pres">
      <dgm:prSet presAssocID="{53B14BCD-BFA0-4AB3-BA5E-6C5507F851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11CCA-5E27-4E68-821F-C3B06A491C1F}" type="pres">
      <dgm:prSet presAssocID="{E140AA2E-D38D-4C3F-B08B-8BD04C8A8A0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B4751FF-4E33-4807-A010-9F5F991B37F8}" type="pres">
      <dgm:prSet presAssocID="{E140AA2E-D38D-4C3F-B08B-8BD04C8A8A0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87267D1-1B08-4B78-A453-4658A726C500}" type="pres">
      <dgm:prSet presAssocID="{9480C4D7-991D-4A31-B6DB-D808814C29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3173-83B8-4A31-8964-A74DA6A1634E}" type="pres">
      <dgm:prSet presAssocID="{C201FA8E-6D60-42F4-BDC3-DA1F0499602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EF3ADD0-26FF-4822-8967-D5C5B330414A}" type="pres">
      <dgm:prSet presAssocID="{C201FA8E-6D60-42F4-BDC3-DA1F0499602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8FDB99C-3A7D-422F-BCE1-BF8755F4298D}" type="pres">
      <dgm:prSet presAssocID="{1B5D6F3E-6594-4410-B3A4-5809ADBB82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F0C78-7353-454A-990B-110CA074707F}" type="pres">
      <dgm:prSet presAssocID="{1F375C3D-077D-4A11-96B0-78BFD384414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295BBE0-28C5-456B-B2E9-0DEDA7592B39}" type="pres">
      <dgm:prSet presAssocID="{1F375C3D-077D-4A11-96B0-78BFD384414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DB06520-DC8D-4239-96FA-5CABF60C5425}" type="pres">
      <dgm:prSet presAssocID="{7F1ADFB7-3D12-49F9-94EE-11B859C6E3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1255B-55A4-422A-B516-F57AF7BFB741}" type="presOf" srcId="{0EF191B7-937A-4684-B0B6-0DC45450E6CE}" destId="{34C9DD49-8E0C-494D-B17F-A4E3BE593B9A}" srcOrd="0" destOrd="0" presId="urn:microsoft.com/office/officeart/2005/8/layout/process1"/>
    <dgm:cxn modelId="{F1EB3770-42E8-489C-86F6-853953DA8B25}" type="presOf" srcId="{9480C4D7-991D-4A31-B6DB-D808814C2918}" destId="{C87267D1-1B08-4B78-A453-4658A726C500}" srcOrd="0" destOrd="0" presId="urn:microsoft.com/office/officeart/2005/8/layout/process1"/>
    <dgm:cxn modelId="{EFA25390-41DD-4928-937D-8B3F28DB52F7}" type="presOf" srcId="{1B5D6F3E-6594-4410-B3A4-5809ADBB8219}" destId="{E8FDB99C-3A7D-422F-BCE1-BF8755F4298D}" srcOrd="0" destOrd="0" presId="urn:microsoft.com/office/officeart/2005/8/layout/process1"/>
    <dgm:cxn modelId="{07330654-AC7D-4322-8E1F-ADB5DE35E02E}" type="presOf" srcId="{C201FA8E-6D60-42F4-BDC3-DA1F0499602F}" destId="{D89F3173-83B8-4A31-8964-A74DA6A1634E}" srcOrd="0" destOrd="0" presId="urn:microsoft.com/office/officeart/2005/8/layout/process1"/>
    <dgm:cxn modelId="{8F5142E7-B9B7-416C-ABC6-0AE2945A7559}" srcId="{0EF191B7-937A-4684-B0B6-0DC45450E6CE}" destId="{1B5D6F3E-6594-4410-B3A4-5809ADBB8219}" srcOrd="2" destOrd="0" parTransId="{C9C6CC2F-270C-40DA-8150-DFF5911168B7}" sibTransId="{1F375C3D-077D-4A11-96B0-78BFD384414C}"/>
    <dgm:cxn modelId="{C3C7868B-541B-4D57-BE75-1A26E1A59598}" srcId="{0EF191B7-937A-4684-B0B6-0DC45450E6CE}" destId="{9480C4D7-991D-4A31-B6DB-D808814C2918}" srcOrd="1" destOrd="0" parTransId="{38A22221-D16C-42A1-8CFF-8100F53A5453}" sibTransId="{C201FA8E-6D60-42F4-BDC3-DA1F0499602F}"/>
    <dgm:cxn modelId="{B56C51D2-A38F-4FBC-BBAB-F2DFBEFF8B37}" type="presOf" srcId="{E140AA2E-D38D-4C3F-B08B-8BD04C8A8A0A}" destId="{FB4751FF-4E33-4807-A010-9F5F991B37F8}" srcOrd="1" destOrd="0" presId="urn:microsoft.com/office/officeart/2005/8/layout/process1"/>
    <dgm:cxn modelId="{DCE5000A-FCE5-4B42-9947-AB39D461D0F9}" type="presOf" srcId="{1F375C3D-077D-4A11-96B0-78BFD384414C}" destId="{8A7F0C78-7353-454A-990B-110CA074707F}" srcOrd="0" destOrd="0" presId="urn:microsoft.com/office/officeart/2005/8/layout/process1"/>
    <dgm:cxn modelId="{78ED86E0-83CC-4535-BA07-8DEFC2210238}" type="presOf" srcId="{53B14BCD-BFA0-4AB3-BA5E-6C5507F85171}" destId="{8CD72887-0C1D-42B8-B5C8-3A6CE36D2334}" srcOrd="0" destOrd="0" presId="urn:microsoft.com/office/officeart/2005/8/layout/process1"/>
    <dgm:cxn modelId="{4F63193B-6FC4-4956-AA1B-AE76F8128C4B}" srcId="{0EF191B7-937A-4684-B0B6-0DC45450E6CE}" destId="{53B14BCD-BFA0-4AB3-BA5E-6C5507F85171}" srcOrd="0" destOrd="0" parTransId="{EABB1292-6761-4F9B-B134-4DB7C2F40F7E}" sibTransId="{E140AA2E-D38D-4C3F-B08B-8BD04C8A8A0A}"/>
    <dgm:cxn modelId="{668C689A-F167-4760-B275-53D4C76C52AE}" type="presOf" srcId="{C201FA8E-6D60-42F4-BDC3-DA1F0499602F}" destId="{BEF3ADD0-26FF-4822-8967-D5C5B330414A}" srcOrd="1" destOrd="0" presId="urn:microsoft.com/office/officeart/2005/8/layout/process1"/>
    <dgm:cxn modelId="{A142BDBD-AB3D-47C6-959F-E6932297CFAE}" type="presOf" srcId="{1F375C3D-077D-4A11-96B0-78BFD384414C}" destId="{2295BBE0-28C5-456B-B2E9-0DEDA7592B39}" srcOrd="1" destOrd="0" presId="urn:microsoft.com/office/officeart/2005/8/layout/process1"/>
    <dgm:cxn modelId="{BFEF5DE9-D89C-4F41-803B-5068FF2309F4}" type="presOf" srcId="{7F1ADFB7-3D12-49F9-94EE-11B859C6E3C5}" destId="{4DB06520-DC8D-4239-96FA-5CABF60C5425}" srcOrd="0" destOrd="0" presId="urn:microsoft.com/office/officeart/2005/8/layout/process1"/>
    <dgm:cxn modelId="{3F379FCE-77B6-4E99-B1A7-C122A3511995}" type="presOf" srcId="{E140AA2E-D38D-4C3F-B08B-8BD04C8A8A0A}" destId="{4E011CCA-5E27-4E68-821F-C3B06A491C1F}" srcOrd="0" destOrd="0" presId="urn:microsoft.com/office/officeart/2005/8/layout/process1"/>
    <dgm:cxn modelId="{9F8E9E9C-65F5-4490-8BEE-C65742FFCF7F}" srcId="{0EF191B7-937A-4684-B0B6-0DC45450E6CE}" destId="{7F1ADFB7-3D12-49F9-94EE-11B859C6E3C5}" srcOrd="3" destOrd="0" parTransId="{92ED2F43-077C-4EE3-AE61-CC1009387FB3}" sibTransId="{70E152B2-3187-4C4D-AD4D-E833507673B2}"/>
    <dgm:cxn modelId="{FA6F4FB9-4CE4-4EE9-B32E-D32FD79C9A43}" type="presParOf" srcId="{34C9DD49-8E0C-494D-B17F-A4E3BE593B9A}" destId="{8CD72887-0C1D-42B8-B5C8-3A6CE36D2334}" srcOrd="0" destOrd="0" presId="urn:microsoft.com/office/officeart/2005/8/layout/process1"/>
    <dgm:cxn modelId="{A7FE6288-E78C-4D26-BF3B-6547DE98EF15}" type="presParOf" srcId="{34C9DD49-8E0C-494D-B17F-A4E3BE593B9A}" destId="{4E011CCA-5E27-4E68-821F-C3B06A491C1F}" srcOrd="1" destOrd="0" presId="urn:microsoft.com/office/officeart/2005/8/layout/process1"/>
    <dgm:cxn modelId="{DD7B1CD0-1906-45E4-8E3D-C3C67FF0576F}" type="presParOf" srcId="{4E011CCA-5E27-4E68-821F-C3B06A491C1F}" destId="{FB4751FF-4E33-4807-A010-9F5F991B37F8}" srcOrd="0" destOrd="0" presId="urn:microsoft.com/office/officeart/2005/8/layout/process1"/>
    <dgm:cxn modelId="{C979E144-D333-4430-8CD4-F5B91742B56D}" type="presParOf" srcId="{34C9DD49-8E0C-494D-B17F-A4E3BE593B9A}" destId="{C87267D1-1B08-4B78-A453-4658A726C500}" srcOrd="2" destOrd="0" presId="urn:microsoft.com/office/officeart/2005/8/layout/process1"/>
    <dgm:cxn modelId="{5C12860B-8E2A-40BE-8FDC-23AF1C588626}" type="presParOf" srcId="{34C9DD49-8E0C-494D-B17F-A4E3BE593B9A}" destId="{D89F3173-83B8-4A31-8964-A74DA6A1634E}" srcOrd="3" destOrd="0" presId="urn:microsoft.com/office/officeart/2005/8/layout/process1"/>
    <dgm:cxn modelId="{3BE1EF3C-C7D3-4EFB-87A5-52165E3EC16C}" type="presParOf" srcId="{D89F3173-83B8-4A31-8964-A74DA6A1634E}" destId="{BEF3ADD0-26FF-4822-8967-D5C5B330414A}" srcOrd="0" destOrd="0" presId="urn:microsoft.com/office/officeart/2005/8/layout/process1"/>
    <dgm:cxn modelId="{06577116-B80D-4775-A2F1-30798E61C090}" type="presParOf" srcId="{34C9DD49-8E0C-494D-B17F-A4E3BE593B9A}" destId="{E8FDB99C-3A7D-422F-BCE1-BF8755F4298D}" srcOrd="4" destOrd="0" presId="urn:microsoft.com/office/officeart/2005/8/layout/process1"/>
    <dgm:cxn modelId="{BEEF4FA9-B267-404B-A5BA-242427834D57}" type="presParOf" srcId="{34C9DD49-8E0C-494D-B17F-A4E3BE593B9A}" destId="{8A7F0C78-7353-454A-990B-110CA074707F}" srcOrd="5" destOrd="0" presId="urn:microsoft.com/office/officeart/2005/8/layout/process1"/>
    <dgm:cxn modelId="{FD35BA58-DFE2-4C96-869F-FF54EE29A958}" type="presParOf" srcId="{8A7F0C78-7353-454A-990B-110CA074707F}" destId="{2295BBE0-28C5-456B-B2E9-0DEDA7592B39}" srcOrd="0" destOrd="0" presId="urn:microsoft.com/office/officeart/2005/8/layout/process1"/>
    <dgm:cxn modelId="{BA561CA9-7307-4746-8DCA-DA403B1792DE}" type="presParOf" srcId="{34C9DD49-8E0C-494D-B17F-A4E3BE593B9A}" destId="{4DB06520-DC8D-4239-96FA-5CABF60C542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CE58B-3C54-40D6-B9E5-EA3FCA47D76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67EF9-E44C-4111-B8D8-A25D0A2192AE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Важным косвенным признаком почвенного де­шифрирования является рельеф, от его характера зависит тин увлажнения, степень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смытости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другие генетические признаки почв. </a:t>
          </a:r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ешифрирование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растительности также дает большой материал для почвенного картографирования. Ельники, осиновые насаждения приурочены чаще все­го к почвам тяжелого и среднего гранулометрическо­го состава. Сосновые леса произрастают на почвах легкого гранулометрического состава. Низинные бо­лотные почвы покрыты более темноокрашенной рас­тительностью, контуры верховых болот из-за светло­окрашенной поверхности мхов имеют на снимках светлые пятна.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42B05-1532-4849-88D1-7AA85E8A84F3}" type="parTrans" cxnId="{8F0DC2EF-369B-4E14-BD71-AEAB2A8EE0D4}">
      <dgm:prSet/>
      <dgm:spPr/>
      <dgm:t>
        <a:bodyPr/>
        <a:lstStyle/>
        <a:p>
          <a:endParaRPr lang="ru-RU"/>
        </a:p>
      </dgm:t>
    </dgm:pt>
    <dgm:pt modelId="{B4A4D6CD-EEDA-4F38-BA65-2F717105D4F5}" type="sibTrans" cxnId="{8F0DC2EF-369B-4E14-BD71-AEAB2A8EE0D4}">
      <dgm:prSet/>
      <dgm:spPr/>
      <dgm:t>
        <a:bodyPr/>
        <a:lstStyle/>
        <a:p>
          <a:endParaRPr lang="ru-RU"/>
        </a:p>
      </dgm:t>
    </dgm:pt>
    <dgm:pt modelId="{098A6E61-20E6-4F82-89B5-EC829E0793C4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установления почвенных контуров территорий, покрытых кустарниками и культурной растительностью, необходимы полевые исследования, так как в камеральных условиях они выявляются плохо.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A7FB5-01E5-4CE3-AC58-AC8843230D75}" type="parTrans" cxnId="{822A2F23-33B4-4048-9038-CA52E34B2564}">
      <dgm:prSet/>
      <dgm:spPr/>
      <dgm:t>
        <a:bodyPr/>
        <a:lstStyle/>
        <a:p>
          <a:endParaRPr lang="ru-RU"/>
        </a:p>
      </dgm:t>
    </dgm:pt>
    <dgm:pt modelId="{102742F2-69DF-4E4F-AC48-9E56E218F969}" type="sibTrans" cxnId="{822A2F23-33B4-4048-9038-CA52E34B2564}">
      <dgm:prSet/>
      <dgm:spPr/>
      <dgm:t>
        <a:bodyPr/>
        <a:lstStyle/>
        <a:p>
          <a:endParaRPr lang="ru-RU"/>
        </a:p>
      </dgm:t>
    </dgm:pt>
    <dgm:pt modelId="{09712DFF-6AB7-4C61-B608-0BC465EA4091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Так, например, почвы таежно-лесной зоны дешиф­рируются, но косвенным дешифровочными призна­кам (рельеф и растительность).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F696A-0E2E-4EF4-B1D2-07C6CA455E64}" type="parTrans" cxnId="{0383F79C-6FE1-44D1-B287-D39E04A688AC}">
      <dgm:prSet/>
      <dgm:spPr/>
      <dgm:t>
        <a:bodyPr/>
        <a:lstStyle/>
        <a:p>
          <a:endParaRPr lang="ru-RU"/>
        </a:p>
      </dgm:t>
    </dgm:pt>
    <dgm:pt modelId="{5791924C-225A-4FA1-9B2D-62E79BAE997C}" type="sibTrans" cxnId="{0383F79C-6FE1-44D1-B287-D39E04A688AC}">
      <dgm:prSet/>
      <dgm:spPr/>
      <dgm:t>
        <a:bodyPr/>
        <a:lstStyle/>
        <a:p>
          <a:endParaRPr lang="ru-RU"/>
        </a:p>
      </dgm:t>
    </dgm:pt>
    <dgm:pt modelId="{D61675F1-7C2C-4C2B-AE47-7A30D04751D1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Распаханные дерново-подзолистые почвы на фото­снимках имеют наиболее светлый тон по сравнению с другими почвами. Гранулометрический состав этих почв коррелирует с рельефом и изображается разны­ми тонами: песчаные и супесчаные подзолистые по­чвы являются наиболее светлыми; средне- и темно-суглинистые выглядят более темными.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48C17-0C89-4AA6-AD70-9B5A0315A7F4}" type="parTrans" cxnId="{F7E7596A-DC8D-408C-9289-0965673297BB}">
      <dgm:prSet/>
      <dgm:spPr/>
      <dgm:t>
        <a:bodyPr/>
        <a:lstStyle/>
        <a:p>
          <a:endParaRPr lang="ru-RU"/>
        </a:p>
      </dgm:t>
    </dgm:pt>
    <dgm:pt modelId="{BE8EFB02-D263-4E09-A808-98BC3D17DD35}" type="sibTrans" cxnId="{F7E7596A-DC8D-408C-9289-0965673297BB}">
      <dgm:prSet/>
      <dgm:spPr/>
      <dgm:t>
        <a:bodyPr/>
        <a:lstStyle/>
        <a:p>
          <a:endParaRPr lang="ru-RU"/>
        </a:p>
      </dgm:t>
    </dgm:pt>
    <dgm:pt modelId="{11BF0A94-9547-49C7-AE7D-4EE242058946}">
      <dgm:prSet/>
      <dgm:spPr/>
    </dgm:pt>
    <dgm:pt modelId="{104BCA4B-A69E-433D-AB61-7E859B030770}" type="parTrans" cxnId="{9B8D5105-3B1B-40DB-B8B5-DEEDCBF2E168}">
      <dgm:prSet/>
      <dgm:spPr/>
      <dgm:t>
        <a:bodyPr/>
        <a:lstStyle/>
        <a:p>
          <a:endParaRPr lang="ru-RU"/>
        </a:p>
      </dgm:t>
    </dgm:pt>
    <dgm:pt modelId="{F72EE280-8458-4622-B08D-858E3B0E576A}" type="sibTrans" cxnId="{9B8D5105-3B1B-40DB-B8B5-DEEDCBF2E168}">
      <dgm:prSet/>
      <dgm:spPr/>
      <dgm:t>
        <a:bodyPr/>
        <a:lstStyle/>
        <a:p>
          <a:endParaRPr lang="ru-RU"/>
        </a:p>
      </dgm:t>
    </dgm:pt>
    <dgm:pt modelId="{9B43C315-FA9F-4D2E-AFCC-181697B59D00}" type="pres">
      <dgm:prSet presAssocID="{FD4CE58B-3C54-40D6-B9E5-EA3FCA47D764}" presName="matrix" presStyleCnt="0">
        <dgm:presLayoutVars>
          <dgm:chMax val="1"/>
          <dgm:dir/>
          <dgm:resizeHandles val="exact"/>
        </dgm:presLayoutVars>
      </dgm:prSet>
      <dgm:spPr/>
    </dgm:pt>
    <dgm:pt modelId="{964EFBEA-DBEE-4AEB-8E3F-08C1B7F27541}" type="pres">
      <dgm:prSet presAssocID="{FD4CE58B-3C54-40D6-B9E5-EA3FCA47D764}" presName="diamond" presStyleLbl="bgShp" presStyleIdx="0" presStyleCnt="1" custScaleX="177196" custLinFactNeighborY="-2264"/>
      <dgm:spPr/>
    </dgm:pt>
    <dgm:pt modelId="{2E24CACE-9032-42E8-B0F2-210680186F1D}" type="pres">
      <dgm:prSet presAssocID="{FD4CE58B-3C54-40D6-B9E5-EA3FCA47D764}" presName="quad1" presStyleLbl="node1" presStyleIdx="0" presStyleCnt="4" custScaleX="214621" custScaleY="107105" custLinFactNeighborX="-66013" custLinFactNeighborY="-497">
        <dgm:presLayoutVars>
          <dgm:chMax val="0"/>
          <dgm:chPref val="0"/>
          <dgm:bulletEnabled val="1"/>
        </dgm:presLayoutVars>
      </dgm:prSet>
      <dgm:spPr/>
    </dgm:pt>
    <dgm:pt modelId="{7CE08E14-BF93-445C-A1AD-BE0729237B97}" type="pres">
      <dgm:prSet presAssocID="{FD4CE58B-3C54-40D6-B9E5-EA3FCA47D764}" presName="quad2" presStyleLbl="node1" presStyleIdx="1" presStyleCnt="4" custScaleX="219160" custScaleY="103359" custLinFactNeighborX="51127" custLinFactNeighborY="-1489">
        <dgm:presLayoutVars>
          <dgm:chMax val="0"/>
          <dgm:chPref val="0"/>
          <dgm:bulletEnabled val="1"/>
        </dgm:presLayoutVars>
      </dgm:prSet>
      <dgm:spPr/>
    </dgm:pt>
    <dgm:pt modelId="{54CD93B4-50DE-4DA7-8096-60B3EFF5CA01}" type="pres">
      <dgm:prSet presAssocID="{FD4CE58B-3C54-40D6-B9E5-EA3FCA47D764}" presName="quad3" presStyleLbl="node1" presStyleIdx="2" presStyleCnt="4" custScaleX="224165" custScaleY="91403" custLinFactNeighborX="-66509" custLinFactNeighborY="869">
        <dgm:presLayoutVars>
          <dgm:chMax val="0"/>
          <dgm:chPref val="0"/>
          <dgm:bulletEnabled val="1"/>
        </dgm:presLayoutVars>
      </dgm:prSet>
      <dgm:spPr/>
    </dgm:pt>
    <dgm:pt modelId="{A5199E10-DBCF-4D09-840A-B43DE980CCBE}" type="pres">
      <dgm:prSet presAssocID="{FD4CE58B-3C54-40D6-B9E5-EA3FCA47D764}" presName="quad4" presStyleLbl="node1" presStyleIdx="3" presStyleCnt="4" custScaleX="222522" custScaleY="92256" custLinFactNeighborX="52120" custLinFactNeighborY="-2482">
        <dgm:presLayoutVars>
          <dgm:chMax val="0"/>
          <dgm:chPref val="0"/>
          <dgm:bulletEnabled val="1"/>
        </dgm:presLayoutVars>
      </dgm:prSet>
      <dgm:spPr/>
    </dgm:pt>
  </dgm:ptLst>
  <dgm:cxnLst>
    <dgm:cxn modelId="{8F0DC2EF-369B-4E14-BD71-AEAB2A8EE0D4}" srcId="{FD4CE58B-3C54-40D6-B9E5-EA3FCA47D764}" destId="{64967EF9-E44C-4111-B8D8-A25D0A2192AE}" srcOrd="0" destOrd="0" parTransId="{BAD42B05-1532-4849-88D1-7AA85E8A84F3}" sibTransId="{B4A4D6CD-EEDA-4F38-BA65-2F717105D4F5}"/>
    <dgm:cxn modelId="{D2620C78-9559-4AE2-BA13-CD3E70871BA0}" type="presOf" srcId="{FD4CE58B-3C54-40D6-B9E5-EA3FCA47D764}" destId="{9B43C315-FA9F-4D2E-AFCC-181697B59D00}" srcOrd="0" destOrd="0" presId="urn:microsoft.com/office/officeart/2005/8/layout/matrix3"/>
    <dgm:cxn modelId="{822A2F23-33B4-4048-9038-CA52E34B2564}" srcId="{FD4CE58B-3C54-40D6-B9E5-EA3FCA47D764}" destId="{098A6E61-20E6-4F82-89B5-EC829E0793C4}" srcOrd="1" destOrd="0" parTransId="{1B3A7FB5-01E5-4CE3-AC58-AC8843230D75}" sibTransId="{102742F2-69DF-4E4F-AC48-9E56E218F969}"/>
    <dgm:cxn modelId="{0A32F35A-3927-427D-9F50-AB785BB892FC}" type="presOf" srcId="{64967EF9-E44C-4111-B8D8-A25D0A2192AE}" destId="{2E24CACE-9032-42E8-B0F2-210680186F1D}" srcOrd="0" destOrd="0" presId="urn:microsoft.com/office/officeart/2005/8/layout/matrix3"/>
    <dgm:cxn modelId="{2E96B26A-BD87-4867-8AE4-DA7D2D7FB121}" type="presOf" srcId="{D61675F1-7C2C-4C2B-AE47-7A30D04751D1}" destId="{A5199E10-DBCF-4D09-840A-B43DE980CCBE}" srcOrd="0" destOrd="0" presId="urn:microsoft.com/office/officeart/2005/8/layout/matrix3"/>
    <dgm:cxn modelId="{9B8D5105-3B1B-40DB-B8B5-DEEDCBF2E168}" srcId="{FD4CE58B-3C54-40D6-B9E5-EA3FCA47D764}" destId="{11BF0A94-9547-49C7-AE7D-4EE242058946}" srcOrd="4" destOrd="0" parTransId="{104BCA4B-A69E-433D-AB61-7E859B030770}" sibTransId="{F72EE280-8458-4622-B08D-858E3B0E576A}"/>
    <dgm:cxn modelId="{0383F79C-6FE1-44D1-B287-D39E04A688AC}" srcId="{FD4CE58B-3C54-40D6-B9E5-EA3FCA47D764}" destId="{09712DFF-6AB7-4C61-B608-0BC465EA4091}" srcOrd="2" destOrd="0" parTransId="{B9DF696A-0E2E-4EF4-B1D2-07C6CA455E64}" sibTransId="{5791924C-225A-4FA1-9B2D-62E79BAE997C}"/>
    <dgm:cxn modelId="{F7E7596A-DC8D-408C-9289-0965673297BB}" srcId="{FD4CE58B-3C54-40D6-B9E5-EA3FCA47D764}" destId="{D61675F1-7C2C-4C2B-AE47-7A30D04751D1}" srcOrd="3" destOrd="0" parTransId="{A5E48C17-0C89-4AA6-AD70-9B5A0315A7F4}" sibTransId="{BE8EFB02-D263-4E09-A808-98BC3D17DD35}"/>
    <dgm:cxn modelId="{435E39E2-166A-4C98-B2DC-4F4E69CD8CB0}" type="presOf" srcId="{098A6E61-20E6-4F82-89B5-EC829E0793C4}" destId="{7CE08E14-BF93-445C-A1AD-BE0729237B97}" srcOrd="0" destOrd="0" presId="urn:microsoft.com/office/officeart/2005/8/layout/matrix3"/>
    <dgm:cxn modelId="{CC6EEF77-2968-4B5C-8FF2-53A29E7F2EF6}" type="presOf" srcId="{09712DFF-6AB7-4C61-B608-0BC465EA4091}" destId="{54CD93B4-50DE-4DA7-8096-60B3EFF5CA01}" srcOrd="0" destOrd="0" presId="urn:microsoft.com/office/officeart/2005/8/layout/matrix3"/>
    <dgm:cxn modelId="{D8001CAB-8DF5-4A47-947D-8C98E0F0BDFC}" type="presParOf" srcId="{9B43C315-FA9F-4D2E-AFCC-181697B59D00}" destId="{964EFBEA-DBEE-4AEB-8E3F-08C1B7F27541}" srcOrd="0" destOrd="0" presId="urn:microsoft.com/office/officeart/2005/8/layout/matrix3"/>
    <dgm:cxn modelId="{E1FBA0B5-4468-45D3-BEF3-39E6E52B2FBB}" type="presParOf" srcId="{9B43C315-FA9F-4D2E-AFCC-181697B59D00}" destId="{2E24CACE-9032-42E8-B0F2-210680186F1D}" srcOrd="1" destOrd="0" presId="urn:microsoft.com/office/officeart/2005/8/layout/matrix3"/>
    <dgm:cxn modelId="{774D8416-4A0E-4080-98AF-23F2223AC5DA}" type="presParOf" srcId="{9B43C315-FA9F-4D2E-AFCC-181697B59D00}" destId="{7CE08E14-BF93-445C-A1AD-BE0729237B97}" srcOrd="2" destOrd="0" presId="urn:microsoft.com/office/officeart/2005/8/layout/matrix3"/>
    <dgm:cxn modelId="{4DE144DF-0048-4DAB-B834-105E56E9DA39}" type="presParOf" srcId="{9B43C315-FA9F-4D2E-AFCC-181697B59D00}" destId="{54CD93B4-50DE-4DA7-8096-60B3EFF5CA01}" srcOrd="3" destOrd="0" presId="urn:microsoft.com/office/officeart/2005/8/layout/matrix3"/>
    <dgm:cxn modelId="{7A82B8D1-5BD3-4570-8AC1-4380C706BC98}" type="presParOf" srcId="{9B43C315-FA9F-4D2E-AFCC-181697B59D00}" destId="{A5199E10-DBCF-4D09-840A-B43DE980CC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68655-9B3C-4D1A-BF6C-A15B4C9E42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1886B-BC32-4610-85A8-26EAD5B5A625}">
      <dgm:prSet custT="1"/>
      <dgm:spPr/>
      <dgm:t>
        <a:bodyPr/>
        <a:lstStyle/>
        <a:p>
          <a:pPr algn="just" rtl="0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Почвы низинных и переходных болот имеют нео­днородный тон, который создается окнами воды, коч­ками, различной болотной растительностью, и крупно­пятнистый рисунок, обусловленный порослями леса и кустарниками но краям болот. Почвы верховых болот дешифрируются по светлому тону изображения и мел­козернистой структуре.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58ABA-8DBE-4FFE-A541-142CE6EB14AE}" type="parTrans" cxnId="{740EC317-6684-4184-85B3-86BC14B89D04}">
      <dgm:prSet/>
      <dgm:spPr/>
      <dgm:t>
        <a:bodyPr/>
        <a:lstStyle/>
        <a:p>
          <a:endParaRPr lang="ru-RU"/>
        </a:p>
      </dgm:t>
    </dgm:pt>
    <dgm:pt modelId="{840E896C-C934-4D25-81EB-0B11AC8EEB48}" type="sibTrans" cxnId="{740EC317-6684-4184-85B3-86BC14B89D04}">
      <dgm:prSet/>
      <dgm:spPr/>
      <dgm:t>
        <a:bodyPr/>
        <a:lstStyle/>
        <a:p>
          <a:endParaRPr lang="ru-RU"/>
        </a:p>
      </dgm:t>
    </dgm:pt>
    <dgm:pt modelId="{25F7D134-1407-414F-8D13-3A6A260C79B1}">
      <dgm:prSet custT="1"/>
      <dgm:spPr/>
      <dgm:t>
        <a:bodyPr/>
        <a:lstStyle/>
        <a:p>
          <a:pPr algn="just" rtl="0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Почвы речных долин имеют различный тон в за­висимости от увлажнения и приурочены к долинам рек.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1746F-71BB-4FC0-AFBA-3D0FEF152E60}" type="parTrans" cxnId="{7CED3BEA-43FD-4CE7-8180-87F66F622D48}">
      <dgm:prSet/>
      <dgm:spPr/>
      <dgm:t>
        <a:bodyPr/>
        <a:lstStyle/>
        <a:p>
          <a:endParaRPr lang="ru-RU"/>
        </a:p>
      </dgm:t>
    </dgm:pt>
    <dgm:pt modelId="{D96BD2CB-3341-4A42-909B-9ADA3580EA2F}" type="sibTrans" cxnId="{7CED3BEA-43FD-4CE7-8180-87F66F622D48}">
      <dgm:prSet/>
      <dgm:spPr/>
      <dgm:t>
        <a:bodyPr/>
        <a:lstStyle/>
        <a:p>
          <a:endParaRPr lang="ru-RU"/>
        </a:p>
      </dgm:t>
    </dgm:pt>
    <dgm:pt modelId="{29CDC37D-8B59-4C19-B5EB-47368CDB5CE0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Известно, что наибольший эффект дает примене­ние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аэроснимков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картографировании почв в рай­онах с неоднородным почвенным покровом, где пест­рота связана с наличием мезо- и микрорельефа. При работе со снимками в разных природных зонах нашей страны число выделяемых на почвенных картах конту­ров почв и структур почвенного покрова на единицу площади возрастает в 1,5 — 5 раз по сравнению с кар­тами, составленными без них, а информативность карт становится богаче благодаря отображению элементар­ных почвенных структур.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1A122-310C-4343-BD62-E10D2E8FB58F}" type="parTrans" cxnId="{DE113BE6-89F6-43A6-94AA-080385238542}">
      <dgm:prSet/>
      <dgm:spPr/>
      <dgm:t>
        <a:bodyPr/>
        <a:lstStyle/>
        <a:p>
          <a:endParaRPr lang="ru-RU"/>
        </a:p>
      </dgm:t>
    </dgm:pt>
    <dgm:pt modelId="{D886FBD6-4C94-4B43-A5E2-B799C0139F66}" type="sibTrans" cxnId="{DE113BE6-89F6-43A6-94AA-080385238542}">
      <dgm:prSet/>
      <dgm:spPr/>
      <dgm:t>
        <a:bodyPr/>
        <a:lstStyle/>
        <a:p>
          <a:endParaRPr lang="ru-RU"/>
        </a:p>
      </dgm:t>
    </dgm:pt>
    <dgm:pt modelId="{D3AE5A15-8572-4C48-AA4B-E6DFEDB1058E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Большой информативностью обладают космические снимки. При разрешении космических снимков на местности 20 — 25 м во всех природных зонах должно теоретически изобразиться более 80% пойменных и овражно-балочных почв. Однако из-за незначительных контрастов в южно-таежной зоне изображается меньший процент почв долин, а в лесостепной и степной зонах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—до 100% пойменных и овражно-балочных почв. Важное свойство космических снимков состоит в том, что один снимок охватывает большую территорию при одинаковых условиях съемки, что обеспечивает надежность дешифрирования почвенного покрова. Крупномасштабные снимки 1:100000 и крупнее содер­жат готовые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генерализованные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контуры почв для их отображения на почвенных картах. На этих сним­ках хорошо видна внутриконтурная неоднородность почвенного покрова в виде различного рисунка изоб­ражения почв.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A37DC-E852-422B-AED3-392D5C47B5A9}" type="parTrans" cxnId="{56DEB81F-59BF-4A67-8D2D-8FF2EC3DB7D0}">
      <dgm:prSet/>
      <dgm:spPr/>
      <dgm:t>
        <a:bodyPr/>
        <a:lstStyle/>
        <a:p>
          <a:endParaRPr lang="ru-RU"/>
        </a:p>
      </dgm:t>
    </dgm:pt>
    <dgm:pt modelId="{FED090DE-F032-443F-B68C-E83C1F78E880}" type="sibTrans" cxnId="{56DEB81F-59BF-4A67-8D2D-8FF2EC3DB7D0}">
      <dgm:prSet/>
      <dgm:spPr/>
      <dgm:t>
        <a:bodyPr/>
        <a:lstStyle/>
        <a:p>
          <a:endParaRPr lang="ru-RU"/>
        </a:p>
      </dgm:t>
    </dgm:pt>
    <dgm:pt modelId="{9963F416-FDC0-4C5C-9C15-719C37B66399}" type="pres">
      <dgm:prSet presAssocID="{FD368655-9B3C-4D1A-BF6C-A15B4C9E4253}" presName="CompostProcess" presStyleCnt="0">
        <dgm:presLayoutVars>
          <dgm:dir/>
          <dgm:resizeHandles val="exact"/>
        </dgm:presLayoutVars>
      </dgm:prSet>
      <dgm:spPr/>
    </dgm:pt>
    <dgm:pt modelId="{D649AF8C-AADB-4D39-96AE-DBCFE3145A67}" type="pres">
      <dgm:prSet presAssocID="{FD368655-9B3C-4D1A-BF6C-A15B4C9E4253}" presName="arrow" presStyleLbl="bgShp" presStyleIdx="0" presStyleCnt="1"/>
      <dgm:spPr/>
    </dgm:pt>
    <dgm:pt modelId="{A2C17EC6-E968-4710-9838-4C0AB97F8816}" type="pres">
      <dgm:prSet presAssocID="{FD368655-9B3C-4D1A-BF6C-A15B4C9E4253}" presName="linearProcess" presStyleCnt="0"/>
      <dgm:spPr/>
    </dgm:pt>
    <dgm:pt modelId="{AF34B38A-98F8-4944-8C9D-EBA89E594D4D}" type="pres">
      <dgm:prSet presAssocID="{11B1886B-BC32-4610-85A8-26EAD5B5A625}" presName="textNode" presStyleLbl="node1" presStyleIdx="0" presStyleCnt="4">
        <dgm:presLayoutVars>
          <dgm:bulletEnabled val="1"/>
        </dgm:presLayoutVars>
      </dgm:prSet>
      <dgm:spPr/>
    </dgm:pt>
    <dgm:pt modelId="{7DEECF26-228F-4BC5-A385-5694889070D9}" type="pres">
      <dgm:prSet presAssocID="{840E896C-C934-4D25-81EB-0B11AC8EEB48}" presName="sibTrans" presStyleCnt="0"/>
      <dgm:spPr/>
    </dgm:pt>
    <dgm:pt modelId="{8FB6C187-C536-4FE2-9364-F5EABCB63DA8}" type="pres">
      <dgm:prSet presAssocID="{25F7D134-1407-414F-8D13-3A6A260C79B1}" presName="textNode" presStyleLbl="node1" presStyleIdx="1" presStyleCnt="4" custScaleY="120273">
        <dgm:presLayoutVars>
          <dgm:bulletEnabled val="1"/>
        </dgm:presLayoutVars>
      </dgm:prSet>
      <dgm:spPr/>
    </dgm:pt>
    <dgm:pt modelId="{85B64483-1B23-477B-BC9F-E91E850B63AF}" type="pres">
      <dgm:prSet presAssocID="{D96BD2CB-3341-4A42-909B-9ADA3580EA2F}" presName="sibTrans" presStyleCnt="0"/>
      <dgm:spPr/>
    </dgm:pt>
    <dgm:pt modelId="{B7EA4A8B-99CF-4690-8307-221BC338528B}" type="pres">
      <dgm:prSet presAssocID="{29CDC37D-8B59-4C19-B5EB-47368CDB5CE0}" presName="textNode" presStyleLbl="node1" presStyleIdx="2" presStyleCnt="4" custScaleY="147048">
        <dgm:presLayoutVars>
          <dgm:bulletEnabled val="1"/>
        </dgm:presLayoutVars>
      </dgm:prSet>
      <dgm:spPr/>
    </dgm:pt>
    <dgm:pt modelId="{AB8FCA80-5F54-48CA-A160-6D52645D4BAB}" type="pres">
      <dgm:prSet presAssocID="{D886FBD6-4C94-4B43-A5E2-B799C0139F66}" presName="sibTrans" presStyleCnt="0"/>
      <dgm:spPr/>
    </dgm:pt>
    <dgm:pt modelId="{B4401546-C782-466B-A433-31EC74D999D3}" type="pres">
      <dgm:prSet presAssocID="{D3AE5A15-8572-4C48-AA4B-E6DFEDB1058E}" presName="textNode" presStyleLbl="node1" presStyleIdx="3" presStyleCnt="4" custScaleY="234267">
        <dgm:presLayoutVars>
          <dgm:bulletEnabled val="1"/>
        </dgm:presLayoutVars>
      </dgm:prSet>
      <dgm:spPr/>
    </dgm:pt>
  </dgm:ptLst>
  <dgm:cxnLst>
    <dgm:cxn modelId="{740EC317-6684-4184-85B3-86BC14B89D04}" srcId="{FD368655-9B3C-4D1A-BF6C-A15B4C9E4253}" destId="{11B1886B-BC32-4610-85A8-26EAD5B5A625}" srcOrd="0" destOrd="0" parTransId="{5EE58ABA-8DBE-4FFE-A541-142CE6EB14AE}" sibTransId="{840E896C-C934-4D25-81EB-0B11AC8EEB48}"/>
    <dgm:cxn modelId="{A2F49417-C375-4B4A-AE96-B2E3A9FCACAF}" type="presOf" srcId="{11B1886B-BC32-4610-85A8-26EAD5B5A625}" destId="{AF34B38A-98F8-4944-8C9D-EBA89E594D4D}" srcOrd="0" destOrd="0" presId="urn:microsoft.com/office/officeart/2005/8/layout/hProcess9"/>
    <dgm:cxn modelId="{F55AD692-2704-4FED-960E-D26E7EA2E175}" type="presOf" srcId="{29CDC37D-8B59-4C19-B5EB-47368CDB5CE0}" destId="{B7EA4A8B-99CF-4690-8307-221BC338528B}" srcOrd="0" destOrd="0" presId="urn:microsoft.com/office/officeart/2005/8/layout/hProcess9"/>
    <dgm:cxn modelId="{7CED3BEA-43FD-4CE7-8180-87F66F622D48}" srcId="{FD368655-9B3C-4D1A-BF6C-A15B4C9E4253}" destId="{25F7D134-1407-414F-8D13-3A6A260C79B1}" srcOrd="1" destOrd="0" parTransId="{8E81746F-71BB-4FC0-AFBA-3D0FEF152E60}" sibTransId="{D96BD2CB-3341-4A42-909B-9ADA3580EA2F}"/>
    <dgm:cxn modelId="{1C88BE32-6371-403E-8540-35C8BD825B1C}" type="presOf" srcId="{FD368655-9B3C-4D1A-BF6C-A15B4C9E4253}" destId="{9963F416-FDC0-4C5C-9C15-719C37B66399}" srcOrd="0" destOrd="0" presId="urn:microsoft.com/office/officeart/2005/8/layout/hProcess9"/>
    <dgm:cxn modelId="{56DEB81F-59BF-4A67-8D2D-8FF2EC3DB7D0}" srcId="{FD368655-9B3C-4D1A-BF6C-A15B4C9E4253}" destId="{D3AE5A15-8572-4C48-AA4B-E6DFEDB1058E}" srcOrd="3" destOrd="0" parTransId="{E6DA37DC-E852-422B-AED3-392D5C47B5A9}" sibTransId="{FED090DE-F032-443F-B68C-E83C1F78E880}"/>
    <dgm:cxn modelId="{EE2328CC-5D9F-4B1F-92E1-32E9114879ED}" type="presOf" srcId="{D3AE5A15-8572-4C48-AA4B-E6DFEDB1058E}" destId="{B4401546-C782-466B-A433-31EC74D999D3}" srcOrd="0" destOrd="0" presId="urn:microsoft.com/office/officeart/2005/8/layout/hProcess9"/>
    <dgm:cxn modelId="{B0A6C0B1-067E-4E7A-82A8-79549F6674D6}" type="presOf" srcId="{25F7D134-1407-414F-8D13-3A6A260C79B1}" destId="{8FB6C187-C536-4FE2-9364-F5EABCB63DA8}" srcOrd="0" destOrd="0" presId="urn:microsoft.com/office/officeart/2005/8/layout/hProcess9"/>
    <dgm:cxn modelId="{DE113BE6-89F6-43A6-94AA-080385238542}" srcId="{FD368655-9B3C-4D1A-BF6C-A15B4C9E4253}" destId="{29CDC37D-8B59-4C19-B5EB-47368CDB5CE0}" srcOrd="2" destOrd="0" parTransId="{7C81A122-310C-4343-BD62-E10D2E8FB58F}" sibTransId="{D886FBD6-4C94-4B43-A5E2-B799C0139F66}"/>
    <dgm:cxn modelId="{BE6FAFB9-A218-473F-805E-E5290AFDEAC2}" type="presParOf" srcId="{9963F416-FDC0-4C5C-9C15-719C37B66399}" destId="{D649AF8C-AADB-4D39-96AE-DBCFE3145A67}" srcOrd="0" destOrd="0" presId="urn:microsoft.com/office/officeart/2005/8/layout/hProcess9"/>
    <dgm:cxn modelId="{49250D64-BAB4-4E72-8A9C-BCE499ECEDD6}" type="presParOf" srcId="{9963F416-FDC0-4C5C-9C15-719C37B66399}" destId="{A2C17EC6-E968-4710-9838-4C0AB97F8816}" srcOrd="1" destOrd="0" presId="urn:microsoft.com/office/officeart/2005/8/layout/hProcess9"/>
    <dgm:cxn modelId="{39B5C880-72E5-4835-BA36-D3505167CD70}" type="presParOf" srcId="{A2C17EC6-E968-4710-9838-4C0AB97F8816}" destId="{AF34B38A-98F8-4944-8C9D-EBA89E594D4D}" srcOrd="0" destOrd="0" presId="urn:microsoft.com/office/officeart/2005/8/layout/hProcess9"/>
    <dgm:cxn modelId="{64CA2EFB-9E8A-48B8-8E8C-647247C3773A}" type="presParOf" srcId="{A2C17EC6-E968-4710-9838-4C0AB97F8816}" destId="{7DEECF26-228F-4BC5-A385-5694889070D9}" srcOrd="1" destOrd="0" presId="urn:microsoft.com/office/officeart/2005/8/layout/hProcess9"/>
    <dgm:cxn modelId="{FAFEAC77-529B-4955-86C9-86CB6315E534}" type="presParOf" srcId="{A2C17EC6-E968-4710-9838-4C0AB97F8816}" destId="{8FB6C187-C536-4FE2-9364-F5EABCB63DA8}" srcOrd="2" destOrd="0" presId="urn:microsoft.com/office/officeart/2005/8/layout/hProcess9"/>
    <dgm:cxn modelId="{66FB4F3B-5E1D-44BE-B814-5FF3DF7FCA00}" type="presParOf" srcId="{A2C17EC6-E968-4710-9838-4C0AB97F8816}" destId="{85B64483-1B23-477B-BC9F-E91E850B63AF}" srcOrd="3" destOrd="0" presId="urn:microsoft.com/office/officeart/2005/8/layout/hProcess9"/>
    <dgm:cxn modelId="{ACCE5B16-93E5-43F3-A195-77118238FD00}" type="presParOf" srcId="{A2C17EC6-E968-4710-9838-4C0AB97F8816}" destId="{B7EA4A8B-99CF-4690-8307-221BC338528B}" srcOrd="4" destOrd="0" presId="urn:microsoft.com/office/officeart/2005/8/layout/hProcess9"/>
    <dgm:cxn modelId="{9F2890CA-C481-4516-B2C3-A497B9BA8C4C}" type="presParOf" srcId="{A2C17EC6-E968-4710-9838-4C0AB97F8816}" destId="{AB8FCA80-5F54-48CA-A160-6D52645D4BAB}" srcOrd="5" destOrd="0" presId="urn:microsoft.com/office/officeart/2005/8/layout/hProcess9"/>
    <dgm:cxn modelId="{8110FE1D-7376-44D3-A217-36B3731192C7}" type="presParOf" srcId="{A2C17EC6-E968-4710-9838-4C0AB97F8816}" destId="{B4401546-C782-466B-A433-31EC74D999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5C6B0-6F2B-4805-A78B-A7D24D8E315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076260-4FC8-4FFF-9A90-F22B5840995F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космических снимках средних и мелких масш­табов происходит значительная генерализация и внутриконтурный рисунок практически исчезает. Поэтому необходимо увеличение космических снимков 1:1000000 масштаба до 1:200000.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89B40-A52C-45B8-97A3-25517CD83F0D}" type="parTrans" cxnId="{6FC08CC0-F232-42D3-B913-A1CE58571AAA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264EF-DB3F-460B-BA9A-E4CFD05CA9D5}" type="sibTrans" cxnId="{6FC08CC0-F232-42D3-B913-A1CE58571AAA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CDCCB-99CA-4B03-8A22-88F045296D73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Дешифрирование почвенного покрова различных природных зон на космических снимках разных ти­пов масштаба 1:1000000 и увеличенных показало, что в подзоне дерново-подзолистых почв при составле­нии мелкомасштабных и обзорных почвенных карт дешифрирование следует проводить на увеличенных снимках. На них появляются детали, характеризую­щие формы, размеры объектов, характер границ, внутриконтурную неоднородность, облегчающие дешиф­рирование почвенного покрова и дающие обоснование правомерности выделения того или иного контура, видимого на не</a:t>
          </a:r>
          <a:r>
            <a:rPr lang="kk-KZ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увеличенных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 снимках, используемых для контроля величины выделяемых контуров.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4FEDA-8525-400D-B833-8B77866F40E6}" type="parTrans" cxnId="{0E72E737-071C-490C-BFDA-F5423A0B39DE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7688F-A642-4C56-9F0D-A610867EDE1E}" type="sibTrans" cxnId="{0E72E737-071C-490C-BFDA-F5423A0B39DE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F138E-E40E-4E5D-A86D-A7A162BAA9E6}" type="pres">
      <dgm:prSet presAssocID="{83D5C6B0-6F2B-4805-A78B-A7D24D8E3154}" presName="Name0" presStyleCnt="0">
        <dgm:presLayoutVars>
          <dgm:dir/>
          <dgm:resizeHandles val="exact"/>
        </dgm:presLayoutVars>
      </dgm:prSet>
      <dgm:spPr/>
    </dgm:pt>
    <dgm:pt modelId="{C77592D5-D063-465E-91B8-AD79FB6CB850}" type="pres">
      <dgm:prSet presAssocID="{83D5C6B0-6F2B-4805-A78B-A7D24D8E3154}" presName="arrow" presStyleLbl="bgShp" presStyleIdx="0" presStyleCnt="1"/>
      <dgm:spPr/>
    </dgm:pt>
    <dgm:pt modelId="{197B66C5-893E-4D06-9DA0-4F9A63722729}" type="pres">
      <dgm:prSet presAssocID="{83D5C6B0-6F2B-4805-A78B-A7D24D8E3154}" presName="points" presStyleCnt="0"/>
      <dgm:spPr/>
    </dgm:pt>
    <dgm:pt modelId="{B3209382-3C3C-48A0-ACA6-74F170825F97}" type="pres">
      <dgm:prSet presAssocID="{B5076260-4FC8-4FFF-9A90-F22B5840995F}" presName="compositeA" presStyleCnt="0"/>
      <dgm:spPr/>
    </dgm:pt>
    <dgm:pt modelId="{5917C3B2-976A-413A-AF28-BB89D7CFF705}" type="pres">
      <dgm:prSet presAssocID="{B5076260-4FC8-4FFF-9A90-F22B5840995F}" presName="textA" presStyleLbl="revTx" presStyleIdx="0" presStyleCnt="2">
        <dgm:presLayoutVars>
          <dgm:bulletEnabled val="1"/>
        </dgm:presLayoutVars>
      </dgm:prSet>
      <dgm:spPr/>
    </dgm:pt>
    <dgm:pt modelId="{E7F674FA-EDF4-4F9B-B9D1-F2C4158C4988}" type="pres">
      <dgm:prSet presAssocID="{B5076260-4FC8-4FFF-9A90-F22B5840995F}" presName="circleA" presStyleLbl="node1" presStyleIdx="0" presStyleCnt="2"/>
      <dgm:spPr/>
    </dgm:pt>
    <dgm:pt modelId="{F527B61E-E49D-4534-B256-636DEB7A420D}" type="pres">
      <dgm:prSet presAssocID="{B5076260-4FC8-4FFF-9A90-F22B5840995F}" presName="spaceA" presStyleCnt="0"/>
      <dgm:spPr/>
    </dgm:pt>
    <dgm:pt modelId="{82E892AA-8D9C-4C13-81AA-FD6A739E3D29}" type="pres">
      <dgm:prSet presAssocID="{A34264EF-DB3F-460B-BA9A-E4CFD05CA9D5}" presName="space" presStyleCnt="0"/>
      <dgm:spPr/>
    </dgm:pt>
    <dgm:pt modelId="{4052CBA4-7447-4D00-9023-A8FEACDBA94F}" type="pres">
      <dgm:prSet presAssocID="{6A9CDCCB-99CA-4B03-8A22-88F045296D73}" presName="compositeB" presStyleCnt="0"/>
      <dgm:spPr/>
    </dgm:pt>
    <dgm:pt modelId="{80E03725-3098-41C2-AE04-641ECEFAE42C}" type="pres">
      <dgm:prSet presAssocID="{6A9CDCCB-99CA-4B03-8A22-88F045296D73}" presName="textB" presStyleLbl="revTx" presStyleIdx="1" presStyleCnt="2">
        <dgm:presLayoutVars>
          <dgm:bulletEnabled val="1"/>
        </dgm:presLayoutVars>
      </dgm:prSet>
      <dgm:spPr/>
    </dgm:pt>
    <dgm:pt modelId="{D5C0782E-4F87-420E-B180-28F5D44D8AEF}" type="pres">
      <dgm:prSet presAssocID="{6A9CDCCB-99CA-4B03-8A22-88F045296D73}" presName="circleB" presStyleLbl="node1" presStyleIdx="1" presStyleCnt="2"/>
      <dgm:spPr/>
    </dgm:pt>
    <dgm:pt modelId="{CE428C99-323F-4171-9A6A-59D1786F92CD}" type="pres">
      <dgm:prSet presAssocID="{6A9CDCCB-99CA-4B03-8A22-88F045296D73}" presName="spaceB" presStyleCnt="0"/>
      <dgm:spPr/>
    </dgm:pt>
  </dgm:ptLst>
  <dgm:cxnLst>
    <dgm:cxn modelId="{6FC08CC0-F232-42D3-B913-A1CE58571AAA}" srcId="{83D5C6B0-6F2B-4805-A78B-A7D24D8E3154}" destId="{B5076260-4FC8-4FFF-9A90-F22B5840995F}" srcOrd="0" destOrd="0" parTransId="{96D89B40-A52C-45B8-97A3-25517CD83F0D}" sibTransId="{A34264EF-DB3F-460B-BA9A-E4CFD05CA9D5}"/>
    <dgm:cxn modelId="{0E72E737-071C-490C-BFDA-F5423A0B39DE}" srcId="{83D5C6B0-6F2B-4805-A78B-A7D24D8E3154}" destId="{6A9CDCCB-99CA-4B03-8A22-88F045296D73}" srcOrd="1" destOrd="0" parTransId="{1254FEDA-8525-400D-B833-8B77866F40E6}" sibTransId="{2F97688F-A642-4C56-9F0D-A610867EDE1E}"/>
    <dgm:cxn modelId="{0D88A47E-8E14-4161-8932-78115ED4D7FD}" type="presOf" srcId="{6A9CDCCB-99CA-4B03-8A22-88F045296D73}" destId="{80E03725-3098-41C2-AE04-641ECEFAE42C}" srcOrd="0" destOrd="0" presId="urn:microsoft.com/office/officeart/2005/8/layout/hProcess11"/>
    <dgm:cxn modelId="{033A521A-DA8F-4753-B5C7-32D2C37DCB62}" type="presOf" srcId="{83D5C6B0-6F2B-4805-A78B-A7D24D8E3154}" destId="{B56F138E-E40E-4E5D-A86D-A7A162BAA9E6}" srcOrd="0" destOrd="0" presId="urn:microsoft.com/office/officeart/2005/8/layout/hProcess11"/>
    <dgm:cxn modelId="{D094A817-905D-43F2-A9AD-5CEA7C487EBE}" type="presOf" srcId="{B5076260-4FC8-4FFF-9A90-F22B5840995F}" destId="{5917C3B2-976A-413A-AF28-BB89D7CFF705}" srcOrd="0" destOrd="0" presId="urn:microsoft.com/office/officeart/2005/8/layout/hProcess11"/>
    <dgm:cxn modelId="{17C77178-63CE-4340-A4B3-AA432705F9D4}" type="presParOf" srcId="{B56F138E-E40E-4E5D-A86D-A7A162BAA9E6}" destId="{C77592D5-D063-465E-91B8-AD79FB6CB850}" srcOrd="0" destOrd="0" presId="urn:microsoft.com/office/officeart/2005/8/layout/hProcess11"/>
    <dgm:cxn modelId="{BC7956EC-5FEF-4E76-8DEB-A162548307A4}" type="presParOf" srcId="{B56F138E-E40E-4E5D-A86D-A7A162BAA9E6}" destId="{197B66C5-893E-4D06-9DA0-4F9A63722729}" srcOrd="1" destOrd="0" presId="urn:microsoft.com/office/officeart/2005/8/layout/hProcess11"/>
    <dgm:cxn modelId="{9D681532-1CF0-4E54-949B-7489334F3364}" type="presParOf" srcId="{197B66C5-893E-4D06-9DA0-4F9A63722729}" destId="{B3209382-3C3C-48A0-ACA6-74F170825F97}" srcOrd="0" destOrd="0" presId="urn:microsoft.com/office/officeart/2005/8/layout/hProcess11"/>
    <dgm:cxn modelId="{1918194E-B640-4E97-A6E9-87930DB49514}" type="presParOf" srcId="{B3209382-3C3C-48A0-ACA6-74F170825F97}" destId="{5917C3B2-976A-413A-AF28-BB89D7CFF705}" srcOrd="0" destOrd="0" presId="urn:microsoft.com/office/officeart/2005/8/layout/hProcess11"/>
    <dgm:cxn modelId="{4F5A8EB0-5B28-4916-87A4-87F9CE00DEC5}" type="presParOf" srcId="{B3209382-3C3C-48A0-ACA6-74F170825F97}" destId="{E7F674FA-EDF4-4F9B-B9D1-F2C4158C4988}" srcOrd="1" destOrd="0" presId="urn:microsoft.com/office/officeart/2005/8/layout/hProcess11"/>
    <dgm:cxn modelId="{DEF98B56-F73D-411B-99E3-578CBB475856}" type="presParOf" srcId="{B3209382-3C3C-48A0-ACA6-74F170825F97}" destId="{F527B61E-E49D-4534-B256-636DEB7A420D}" srcOrd="2" destOrd="0" presId="urn:microsoft.com/office/officeart/2005/8/layout/hProcess11"/>
    <dgm:cxn modelId="{6834C060-7101-4215-9EB0-CB351C7724CD}" type="presParOf" srcId="{197B66C5-893E-4D06-9DA0-4F9A63722729}" destId="{82E892AA-8D9C-4C13-81AA-FD6A739E3D29}" srcOrd="1" destOrd="0" presId="urn:microsoft.com/office/officeart/2005/8/layout/hProcess11"/>
    <dgm:cxn modelId="{47D03D3B-C121-44FB-B765-CDE199E37A1F}" type="presParOf" srcId="{197B66C5-893E-4D06-9DA0-4F9A63722729}" destId="{4052CBA4-7447-4D00-9023-A8FEACDBA94F}" srcOrd="2" destOrd="0" presId="urn:microsoft.com/office/officeart/2005/8/layout/hProcess11"/>
    <dgm:cxn modelId="{A8C45F91-55B5-432A-A25B-E47DB7BBCEA2}" type="presParOf" srcId="{4052CBA4-7447-4D00-9023-A8FEACDBA94F}" destId="{80E03725-3098-41C2-AE04-641ECEFAE42C}" srcOrd="0" destOrd="0" presId="urn:microsoft.com/office/officeart/2005/8/layout/hProcess11"/>
    <dgm:cxn modelId="{E742C2CC-64E5-4DD1-B2F5-B594CD8A0329}" type="presParOf" srcId="{4052CBA4-7447-4D00-9023-A8FEACDBA94F}" destId="{D5C0782E-4F87-420E-B180-28F5D44D8AEF}" srcOrd="1" destOrd="0" presId="urn:microsoft.com/office/officeart/2005/8/layout/hProcess11"/>
    <dgm:cxn modelId="{6FFD42A1-58AD-4D4C-9744-2349B3AB66ED}" type="presParOf" srcId="{4052CBA4-7447-4D00-9023-A8FEACDBA94F}" destId="{CE428C99-323F-4171-9A6A-59D1786F9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72887-0C1D-42B8-B5C8-3A6CE36D2334}">
      <dsp:nvSpPr>
        <dsp:cNvPr id="0" name=""/>
        <dsp:cNvSpPr/>
      </dsp:nvSpPr>
      <dsp:spPr>
        <a:xfrm>
          <a:off x="5055" y="313081"/>
          <a:ext cx="2210313" cy="25073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микрокомбинациями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(комплексы и пятнистости), формирующими почвенный покров, которые обра­зуют на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аэроизображении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мелкую пятнистость;</a:t>
          </a:r>
        </a:p>
      </dsp:txBody>
      <dsp:txXfrm>
        <a:off x="69793" y="377819"/>
        <a:ext cx="2080837" cy="2377848"/>
      </dsp:txXfrm>
    </dsp:sp>
    <dsp:sp modelId="{4E011CCA-5E27-4E68-821F-C3B06A491C1F}">
      <dsp:nvSpPr>
        <dsp:cNvPr id="0" name=""/>
        <dsp:cNvSpPr/>
      </dsp:nvSpPr>
      <dsp:spPr>
        <a:xfrm>
          <a:off x="2436400" y="1292664"/>
          <a:ext cx="468586" cy="548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36400" y="1402295"/>
        <a:ext cx="328010" cy="328895"/>
      </dsp:txXfrm>
    </dsp:sp>
    <dsp:sp modelId="{C87267D1-1B08-4B78-A453-4658A726C500}">
      <dsp:nvSpPr>
        <dsp:cNvPr id="0" name=""/>
        <dsp:cNvSpPr/>
      </dsp:nvSpPr>
      <dsp:spPr>
        <a:xfrm>
          <a:off x="3099494" y="313081"/>
          <a:ext cx="2210313" cy="250732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мезокомбинациями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(сочетания и вариации), кото­рые дают на изображении крупную пятнистость и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полосчатость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3164232" y="377819"/>
        <a:ext cx="2080837" cy="2377848"/>
      </dsp:txXfrm>
    </dsp:sp>
    <dsp:sp modelId="{D89F3173-83B8-4A31-8964-A74DA6A1634E}">
      <dsp:nvSpPr>
        <dsp:cNvPr id="0" name=""/>
        <dsp:cNvSpPr/>
      </dsp:nvSpPr>
      <dsp:spPr>
        <a:xfrm>
          <a:off x="5530839" y="1292664"/>
          <a:ext cx="468586" cy="548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30839" y="1402295"/>
        <a:ext cx="328010" cy="328895"/>
      </dsp:txXfrm>
    </dsp:sp>
    <dsp:sp modelId="{E8FDB99C-3A7D-422F-BCE1-BF8755F4298D}">
      <dsp:nvSpPr>
        <dsp:cNvPr id="0" name=""/>
        <dsp:cNvSpPr/>
      </dsp:nvSpPr>
      <dsp:spPr>
        <a:xfrm>
          <a:off x="6193933" y="313081"/>
          <a:ext cx="2210313" cy="250732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припахиванием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подзолистого горизонта, в резуль­тате чего появляется мелкая прерывистая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полос­чатость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6258671" y="377819"/>
        <a:ext cx="2080837" cy="2377848"/>
      </dsp:txXfrm>
    </dsp:sp>
    <dsp:sp modelId="{8A7F0C78-7353-454A-990B-110CA074707F}">
      <dsp:nvSpPr>
        <dsp:cNvPr id="0" name=""/>
        <dsp:cNvSpPr/>
      </dsp:nvSpPr>
      <dsp:spPr>
        <a:xfrm>
          <a:off x="8625278" y="1292664"/>
          <a:ext cx="468586" cy="548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625278" y="1402295"/>
        <a:ext cx="328010" cy="328895"/>
      </dsp:txXfrm>
    </dsp:sp>
    <dsp:sp modelId="{4DB06520-DC8D-4239-96FA-5CABF60C5425}">
      <dsp:nvSpPr>
        <dsp:cNvPr id="0" name=""/>
        <dsp:cNvSpPr/>
      </dsp:nvSpPr>
      <dsp:spPr>
        <a:xfrm>
          <a:off x="9288372" y="313081"/>
          <a:ext cx="2210313" cy="250732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 эрозией почвы, которая изображается линиями неправильной формы.</a:t>
          </a:r>
        </a:p>
      </dsp:txBody>
      <dsp:txXfrm>
        <a:off x="9353110" y="377819"/>
        <a:ext cx="2080837" cy="2377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EFBEA-DBEE-4AEB-8E3F-08C1B7F27541}">
      <dsp:nvSpPr>
        <dsp:cNvPr id="0" name=""/>
        <dsp:cNvSpPr/>
      </dsp:nvSpPr>
      <dsp:spPr>
        <a:xfrm>
          <a:off x="1270021" y="0"/>
          <a:ext cx="8904036" cy="502496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4CACE-9032-42E8-B0F2-210680186F1D}">
      <dsp:nvSpPr>
        <dsp:cNvPr id="0" name=""/>
        <dsp:cNvSpPr/>
      </dsp:nvSpPr>
      <dsp:spPr>
        <a:xfrm>
          <a:off x="1270113" y="398012"/>
          <a:ext cx="4206005" cy="2098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Важным косвенным признаком почвенного де­шифрирования является рельеф, от его характера зависит тин увлажнения, степень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смытости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другие генетические признаки почв. </a:t>
          </a: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ешифрирование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растительности также дает большой материал для почвенного картографирования. Ельники, осиновые насаждения приурочены чаще все­го к почвам тяжелого и среднего гранулометрическо­го состава. Сосновые леса произрастают на почвах легкого гранулометрического состава. Низинные бо­лотные почвы покрыты более темноокрашенной рас­тительностью, контуры верховых болот из-за светло­окрашенной поверхности мхов имеют на снимках светлые пятна.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577" y="500476"/>
        <a:ext cx="4001077" cy="1894047"/>
      </dsp:txXfrm>
    </dsp:sp>
    <dsp:sp modelId="{7CE08E14-BF93-445C-A1AD-BE0729237B97}">
      <dsp:nvSpPr>
        <dsp:cNvPr id="0" name=""/>
        <dsp:cNvSpPr/>
      </dsp:nvSpPr>
      <dsp:spPr>
        <a:xfrm>
          <a:off x="5631757" y="415277"/>
          <a:ext cx="4294958" cy="202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установления почвенных контуров территорий, покрытых кустарниками и культурной растительностью, необходимы полевые исследования, так как в камеральных условиях они выявляются плохо.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0637" y="514157"/>
        <a:ext cx="4097198" cy="1827803"/>
      </dsp:txXfrm>
    </dsp:sp>
    <dsp:sp modelId="{54CD93B4-50DE-4DA7-8096-60B3EFF5CA01}">
      <dsp:nvSpPr>
        <dsp:cNvPr id="0" name=""/>
        <dsp:cNvSpPr/>
      </dsp:nvSpPr>
      <dsp:spPr>
        <a:xfrm>
          <a:off x="1166874" y="2680420"/>
          <a:ext cx="4393042" cy="1637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Так, например, почвы таежно-лесной зоны дешиф­рируются, но косвенным дешифровочными призна­кам (рельеф и растительность).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799" y="2760345"/>
        <a:ext cx="4233192" cy="1477413"/>
      </dsp:txXfrm>
    </dsp:sp>
    <dsp:sp modelId="{A5199E10-DBCF-4D09-840A-B43DE980CCBE}">
      <dsp:nvSpPr>
        <dsp:cNvPr id="0" name=""/>
        <dsp:cNvSpPr/>
      </dsp:nvSpPr>
      <dsp:spPr>
        <a:xfrm>
          <a:off x="5618274" y="2539216"/>
          <a:ext cx="4360844" cy="1807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Распаханные дерново-подзолистые почвы на фото­снимках имеют наиболее светлый тон по сравнению с другими почвами. Гранулометрический состав этих почв коррелирует с рельефом и изображается разны­ми тонами: песчаные и супесчаные подзолистые по­чвы являются наиболее светлыми; средне- и темно-суглинистые выглядят более темными.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532" y="2627474"/>
        <a:ext cx="4184328" cy="1631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AF8C-AADB-4D39-96AE-DBCFE3145A67}">
      <dsp:nvSpPr>
        <dsp:cNvPr id="0" name=""/>
        <dsp:cNvSpPr/>
      </dsp:nvSpPr>
      <dsp:spPr>
        <a:xfrm>
          <a:off x="875326" y="0"/>
          <a:ext cx="9920370" cy="52679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B38A-98F8-4944-8C9D-EBA89E594D4D}">
      <dsp:nvSpPr>
        <dsp:cNvPr id="0" name=""/>
        <dsp:cNvSpPr/>
      </dsp:nvSpPr>
      <dsp:spPr>
        <a:xfrm>
          <a:off x="5912" y="1580394"/>
          <a:ext cx="2627583" cy="2107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Почвы низинных и переходных болот имеют нео­днородный тон, который создается окнами воды, коч­ками, различной болотной растительностью, и крупно­пятнистый рисунок, обусловленный порослями леса и кустарниками но краям болот. Почвы верховых болот дешифрируются по светлому тону изображения и мел­козернистой структуре.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777" y="1683259"/>
        <a:ext cx="2421853" cy="1901462"/>
      </dsp:txXfrm>
    </dsp:sp>
    <dsp:sp modelId="{8FB6C187-C536-4FE2-9364-F5EABCB63DA8}">
      <dsp:nvSpPr>
        <dsp:cNvPr id="0" name=""/>
        <dsp:cNvSpPr/>
      </dsp:nvSpPr>
      <dsp:spPr>
        <a:xfrm>
          <a:off x="3016451" y="1366798"/>
          <a:ext cx="2627583" cy="2534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Почвы речных долин имеют различный тон в за­висимости от увлажнения и приурочены к долинам рек.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169" y="1490516"/>
        <a:ext cx="2380147" cy="2286947"/>
      </dsp:txXfrm>
    </dsp:sp>
    <dsp:sp modelId="{B7EA4A8B-99CF-4690-8307-221BC338528B}">
      <dsp:nvSpPr>
        <dsp:cNvPr id="0" name=""/>
        <dsp:cNvSpPr/>
      </dsp:nvSpPr>
      <dsp:spPr>
        <a:xfrm>
          <a:off x="6026989" y="1084698"/>
          <a:ext cx="2627583" cy="3098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Известно, что наибольший эффект дает примене­ние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аэроснимков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картографировании почв в рай­онах с неоднородным почвенным покровом, где пест­рота связана с наличием мезо- и микрорельефа. При работе со снимками в разных природных зонах нашей страны число выделяемых на почвенных картах конту­ров почв и структур почвенного покрова на единицу площади возрастает в 1,5 — 5 раз по сравнению с кар­тами, составленными без них, а информативность карт становится богаче благодаря отображению элементар­ных почвенных структур.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5257" y="1212966"/>
        <a:ext cx="2371047" cy="2842048"/>
      </dsp:txXfrm>
    </dsp:sp>
    <dsp:sp modelId="{B4401546-C782-466B-A433-31EC74D999D3}">
      <dsp:nvSpPr>
        <dsp:cNvPr id="0" name=""/>
        <dsp:cNvSpPr/>
      </dsp:nvSpPr>
      <dsp:spPr>
        <a:xfrm>
          <a:off x="9037528" y="165762"/>
          <a:ext cx="2627583" cy="493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Большой информативностью обладают космические снимки. При разрешении космических снимков на местности 20 — 25 м во всех природных зонах должно теоретически изобразиться более 80% пойменных и овражно-балочных почв. Однако из-за незначительных контрастов в южно-таежной зоне изображается меньший процент почв долин, а в лесостепной и степной зонах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—до 100% пойменных и овражно-балочных почв. Важное свойство космических снимков состоит в том, что один снимок охватывает большую территорию при одинаковых условиях съемки, что обеспечивает надежность дешифрирования почвенного покрова. Крупномасштабные снимки 1:100000 и крупнее содер­жат готовые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генерализованные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контуры почв для их отображения на почвенных картах. На этих сним­ках хорошо видна внутриконтурная неоднородность почвенного покрова в виде различного рисунка изоб­ражения почв.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796" y="294030"/>
        <a:ext cx="2371047" cy="467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592D5-D063-465E-91B8-AD79FB6CB850}">
      <dsp:nvSpPr>
        <dsp:cNvPr id="0" name=""/>
        <dsp:cNvSpPr/>
      </dsp:nvSpPr>
      <dsp:spPr>
        <a:xfrm>
          <a:off x="0" y="1791834"/>
          <a:ext cx="11531876" cy="238911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7C3B2-976A-413A-AF28-BB89D7CFF705}">
      <dsp:nvSpPr>
        <dsp:cNvPr id="0" name=""/>
        <dsp:cNvSpPr/>
      </dsp:nvSpPr>
      <dsp:spPr>
        <a:xfrm>
          <a:off x="126" y="0"/>
          <a:ext cx="5062651" cy="238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космических снимках средних и мелких масш­табов происходит значительная генерализация и внутриконтурный рисунок практически исчезает. Поэтому необходимо увеличение космических снимков 1:1000000 масштаба до 1:200000.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" y="0"/>
        <a:ext cx="5062651" cy="2389113"/>
      </dsp:txXfrm>
    </dsp:sp>
    <dsp:sp modelId="{E7F674FA-EDF4-4F9B-B9D1-F2C4158C4988}">
      <dsp:nvSpPr>
        <dsp:cNvPr id="0" name=""/>
        <dsp:cNvSpPr/>
      </dsp:nvSpPr>
      <dsp:spPr>
        <a:xfrm>
          <a:off x="2232813" y="2687752"/>
          <a:ext cx="597278" cy="597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3725-3098-41C2-AE04-641ECEFAE42C}">
      <dsp:nvSpPr>
        <dsp:cNvPr id="0" name=""/>
        <dsp:cNvSpPr/>
      </dsp:nvSpPr>
      <dsp:spPr>
        <a:xfrm>
          <a:off x="5315910" y="3583669"/>
          <a:ext cx="5062651" cy="238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Дешифрирование почвенного покрова различных природных зон на космических снимках разных ти­пов масштаба 1:1000000 и увеличенных показало, что в подзоне дерново-подзолистых почв при составле­нии мелкомасштабных и обзорных почвенных карт дешифрирование следует проводить на увеличенных снимках. На них появляются детали, характеризую­щие формы, размеры объектов, характер границ, внутриконтурную неоднородность, облегчающие дешиф­рирование почвенного покрова и дающие обоснование правомерности выделения того или иного контура, видимого на не</a:t>
          </a:r>
          <a:r>
            <a:rPr lang="kk-KZ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увеличенных 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снимках, используемых для контроля величины выделяемых контуров.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910" y="3583669"/>
        <a:ext cx="5062651" cy="2389113"/>
      </dsp:txXfrm>
    </dsp:sp>
    <dsp:sp modelId="{D5C0782E-4F87-420E-B180-28F5D44D8AEF}">
      <dsp:nvSpPr>
        <dsp:cNvPr id="0" name=""/>
        <dsp:cNvSpPr/>
      </dsp:nvSpPr>
      <dsp:spPr>
        <a:xfrm>
          <a:off x="7548596" y="2687752"/>
          <a:ext cx="597278" cy="597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11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Дистанционные методы в изучении почвенного покрова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F6B020-C60D-21B9-676C-7C45AED8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5957479"/>
              </p:ext>
            </p:extLst>
          </p:nvPr>
        </p:nvGraphicFramePr>
        <p:xfrm>
          <a:off x="330062" y="145915"/>
          <a:ext cx="11531876" cy="597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7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8EE756-1240-BE14-784D-1A9E8A9B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70F93-8358-EEA6-7A2A-A5BC9D644D2C}"/>
              </a:ext>
            </a:extLst>
          </p:cNvPr>
          <p:cNvSpPr txBox="1"/>
          <p:nvPr/>
        </p:nvSpPr>
        <p:spPr>
          <a:xfrm>
            <a:off x="305627" y="546865"/>
            <a:ext cx="6214443" cy="421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карты — не единственный способ применения дистанционных методов в почвоведении. В настоящее время разрабатываются разнообразные методики использования дистанционных материалов для изучения свойств почв. Почвоведы на основе зна­ния свойств и состояний конкретной почвы стремятся выявить связи между почвенными процессами и вне­шними их проявлениями, которые регистрируются дистанционной аппаратурой. Создаются новые моде­ли, связывающие отражательную способность почвы с ее физическими свойствами, например, влажностью, содержанием органического вещества, наличием минеральных пленок, механическим составом, структу­рой, свойствами поверхности.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оставление геотуристических карт с применением ГИС-технологий — ArcReview">
            <a:extLst>
              <a:ext uri="{FF2B5EF4-FFF2-40B4-BE49-F238E27FC236}">
                <a16:creationId xmlns:a16="http://schemas.microsoft.com/office/drawing/2014/main" id="{1E1577EB-778A-B9AB-D8AF-BA741840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76" y="705678"/>
            <a:ext cx="4454031" cy="3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9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F21EE1-FEE0-3653-DFE4-7F3FE616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DB237-4F0E-6237-5055-655211E5960F}"/>
              </a:ext>
            </a:extLst>
          </p:cNvPr>
          <p:cNvSpPr txBox="1"/>
          <p:nvPr/>
        </p:nvSpPr>
        <p:spPr>
          <a:xfrm>
            <a:off x="3307246" y="136525"/>
            <a:ext cx="6097656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СВОЙСТВ ПОЧВ НА ОСНОВЕ ДДЗ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173E9-33CC-D4C6-AC3C-6FEC2A190910}"/>
              </a:ext>
            </a:extLst>
          </p:cNvPr>
          <p:cNvSpPr txBox="1"/>
          <p:nvPr/>
        </p:nvSpPr>
        <p:spPr>
          <a:xfrm>
            <a:off x="241854" y="527209"/>
            <a:ext cx="5852490" cy="2554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Гумусированность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почв. Гумус имеет темный цвет, до почти черного у черноземов. Чем светлее ареалы почвенного покрова на снимках, тем при прочих рав­ных условиях меньше гумуса содержит почва. Экспе­рименты показали, что изменение содержания гумуса на 0 — 7% влияет на отражательные свойства почв и может фиксироваться на снимках. При большом со­держании гумуса цвет почвы меняется мало, и его из­менения маскируются другими факторами. Следова­тельно, космические снимки можно использовать для изучения бедных почв, и они практически не пригод­ны для оценки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гумусированности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черноземов, в кото­рых содержание гумуса варьирует от 6— 12%.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802B6-E323-B0FA-A289-AD2D79D63188}"/>
              </a:ext>
            </a:extLst>
          </p:cNvPr>
          <p:cNvSpPr txBox="1"/>
          <p:nvPr/>
        </p:nvSpPr>
        <p:spPr>
          <a:xfrm>
            <a:off x="6202016" y="529179"/>
            <a:ext cx="5852491" cy="2554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почвы очень непостоянна во времени. Однако оценка итого показателя имеет большое прак­тическое значение для сельского хозяйства. Влага в почве находится в различных состояниях. Воздушно-сухая почва характеризуется прочносвязанной водой. которая не влияет на ее отражательные способности. Гигроскопическая или рыхлосвязанная влага опреде­ляет влажность почвы, влияющую на ее цвет и физи­ческие свойства — мягкость, пластичность. Отражательные свойства почв наиболее тесно связаны именно с 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видом влаги при ее градациях 1 — 5% для песча­ных почв, 2— 12% для супесчаных почв и 4 — 22% для суглинистых.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48814-7884-D7DC-C8E1-510F3F5B9EC8}"/>
              </a:ext>
            </a:extLst>
          </p:cNvPr>
          <p:cNvSpPr txBox="1"/>
          <p:nvPr/>
        </p:nvSpPr>
        <p:spPr>
          <a:xfrm>
            <a:off x="6202015" y="3253998"/>
            <a:ext cx="5852491" cy="1067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снимкам распознаются различные неблагопри­ятные процессы.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Щебнистость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почвы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потем­нение ее поверхности, заиливание на поймах после половодья приводит к осветлениям. В виде осветленных ареалов на снимках проявляются участки водной и ветровой эрозии почв.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EEA3E-DC70-B686-BACF-CF0D45AFAD71}"/>
              </a:ext>
            </a:extLst>
          </p:cNvPr>
          <p:cNvSpPr txBox="1"/>
          <p:nvPr/>
        </p:nvSpPr>
        <p:spPr>
          <a:xfrm>
            <a:off x="241852" y="3261986"/>
            <a:ext cx="5852491" cy="1563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Засоление почв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отражается па снимках только в случае появления солевых налетов на поверхности. Это характерно для солончаков, но не для солонцов, кото­рые имеют накопления соли па некоторой глубине. В сухом состоянии засоленные почвы светлее незасе­ленных, а во влажном, наоборот темнее. Поэтому для изучения по снимках ареалов засоления почв важно знать погодные условия.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28051-70F4-BAA9-CEA6-B214CA55D5F3}"/>
              </a:ext>
            </a:extLst>
          </p:cNvPr>
          <p:cNvSpPr txBox="1"/>
          <p:nvPr/>
        </p:nvSpPr>
        <p:spPr>
          <a:xfrm>
            <a:off x="2670312" y="5005723"/>
            <a:ext cx="6848061" cy="13154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Эродированность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почв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отражается благодаря фор­мам водной 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розии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Плоскостной смыв дешифрирует­ся по чередованию светлых пятен смытых почв на возвышенных участках и темных пятен намытых почв в понижениях. Дефляция определяется по светлым пятнам выдувания почв, которые вытянуты по направ­лению ветра.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8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0A7F08-5B7A-F7AF-A10E-9654A23D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9A6F9-14FC-D9E7-ECFA-B05FFC16A006}"/>
              </a:ext>
            </a:extLst>
          </p:cNvPr>
          <p:cNvSpPr txBox="1"/>
          <p:nvPr/>
        </p:nvSpPr>
        <p:spPr>
          <a:xfrm>
            <a:off x="524288" y="526739"/>
            <a:ext cx="11243641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дистанционных методов может быть весь­ма полезным в оценке вклада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 в радиационный баланс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суши (потоки тепла из почвы и в почву, медлен­ный перенос тепла, излучение земной поверхностью). Дистанционные измерения температуры поверхности и альбедо в соответствии с имеющимися метеорологи­ческими данными могут быть надежной основой для прогноза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эвапотранспирации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экосистем. Сейчас бла­годаря измерениям теплоотражения с поверхности суши можно ежедневно получать сведения о запасах влаги в почве. Следовательно, возможен мониторинг водосборных бассейнов и прогноз объема стока, а так­же и эрозионной опасности. Можно фиксировать так­же динамику иссушения поверхности почвенных го­ризонтов и увязывать ее с режимами верховодки и грунтовых вод.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Журнал о погоде и климате: Схема радиационного и теплового баланса Земли">
            <a:extLst>
              <a:ext uri="{FF2B5EF4-FFF2-40B4-BE49-F238E27FC236}">
                <a16:creationId xmlns:a16="http://schemas.microsoft.com/office/drawing/2014/main" id="{4EFD47F7-9298-01CF-C9B4-3B5DE4FD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65" y="3077691"/>
            <a:ext cx="6681167" cy="35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2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дистанционные методы используются при изучении и картографировании почвенного покрова.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свойства почв можно изучать по космическим снимкам.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косвенное дешифрирование при изучении почвенного покрова.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Картографирование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почв на основе ДДЗ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F99329-00D7-AECF-35DE-CD78F4A6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D6E09-F673-27A4-FDC5-0E7C7B95DE24}"/>
              </a:ext>
            </a:extLst>
          </p:cNvPr>
          <p:cNvSpPr txBox="1"/>
          <p:nvPr/>
        </p:nvSpPr>
        <p:spPr>
          <a:xfrm>
            <a:off x="540773" y="379758"/>
            <a:ext cx="11021961" cy="338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Дистанционное изучение почв, растительности, водных объектов может быть осуществлено путем из­мерения отраженной или излученной солнечной ради­ации. Спектры отражения зависят от хими­ческих и минералогических свойств отражающих поверхностей почв и от внешних (по отношению к объекту) метеорологических условий. Например, меха­нический состав почвы видоизменяет соотношение между количеством и величиной отраженной радиации, в то время как спектральные характеристики гумуса различаются и по климатическим зонам.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другой стороны, применение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лидарных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методов исследования избавляет от необходимости учитывать эти параметры, поскольку лазерное излучение на частоте определенного перехода в атоме или молекуле претер­певает поглощение с последующим излучением на более низкой частоте и не зависит от внешних условий.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id="{1CB506C0-ED30-B0F6-91D6-E1C80E0E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46" y="3533594"/>
            <a:ext cx="4441109" cy="29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6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0DB13D-164B-64C5-7631-10DEEBE4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0481F-0DB9-E6FD-AC46-2A66189FB802}"/>
              </a:ext>
            </a:extLst>
          </p:cNvPr>
          <p:cNvSpPr txBox="1"/>
          <p:nvPr/>
        </p:nvSpPr>
        <p:spPr>
          <a:xfrm>
            <a:off x="167148" y="1241756"/>
            <a:ext cx="4414684" cy="5297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дистанционных методов изучения почвы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использовании данных о распределении и количестве разных видов радиации для получения ин­формации о ее физических и химических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свойствах</a:t>
            </a:r>
            <a:r>
              <a:rPr lang="ru-RU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 методы дешифрирования почв пер­воначально были разработаны применительно к ис­пользованию аэроснимков для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почвенного картогра­фирования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крупных и средних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масштабах.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космических снимков позволило использо­вать их при составлении и корректировке средне-, мел­комасштабных и обзорных почвенных карт.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налитика Спутниковых Данных Для Определения Влажности Почвы В Точном  Земледелии">
            <a:extLst>
              <a:ext uri="{FF2B5EF4-FFF2-40B4-BE49-F238E27FC236}">
                <a16:creationId xmlns:a16="http://schemas.microsoft.com/office/drawing/2014/main" id="{48EFB654-1C61-D8DD-7090-CD84CA3D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49" y="-1"/>
            <a:ext cx="8126451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4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5686D2-9EF0-BC62-AED4-4FC7E435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6022C-3303-3766-8BCE-54C52B6258AF}"/>
              </a:ext>
            </a:extLst>
          </p:cNvPr>
          <p:cNvSpPr txBox="1"/>
          <p:nvPr/>
        </p:nvSpPr>
        <p:spPr>
          <a:xfrm>
            <a:off x="645241" y="1029532"/>
            <a:ext cx="11174360" cy="13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Дешифрирование аэроснимков в процессе картог­рафирования почв включает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генетическое и контур­ное дешифрирование.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Генетическое дешифрирование позволяет установить почвенное содержание контура, его необходимо проводить в полевых условиях. Контурное дешифрирование обеспечивает точное прове­дение границ между различными почвами.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ыявление опасных геологических процессов в Большом Сочи">
            <a:extLst>
              <a:ext uri="{FF2B5EF4-FFF2-40B4-BE49-F238E27FC236}">
                <a16:creationId xmlns:a16="http://schemas.microsoft.com/office/drawing/2014/main" id="{55186AC3-DD18-7AEC-0886-08F2F148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72" y="2568191"/>
            <a:ext cx="62960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E248A-C3DC-AD41-E17F-1299656F5C50}"/>
              </a:ext>
            </a:extLst>
          </p:cNvPr>
          <p:cNvSpPr txBox="1"/>
          <p:nvPr/>
        </p:nvSpPr>
        <p:spPr>
          <a:xfrm>
            <a:off x="2514599" y="365096"/>
            <a:ext cx="7435645" cy="390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КАРТОГРАФИРОВАНИЕ ПОЧВ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2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65F367-0267-31AF-7EA2-D8A86A90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FE459-5DE3-9915-10AA-59E1CE5DEEB8}"/>
              </a:ext>
            </a:extLst>
          </p:cNvPr>
          <p:cNvSpPr txBox="1"/>
          <p:nvPr/>
        </p:nvSpPr>
        <p:spPr>
          <a:xfrm>
            <a:off x="507717" y="3276600"/>
            <a:ext cx="11176566" cy="325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дешифрирования почв можно использовать прямые дешифровочные признаки (тон, цвет, размер и форма контуров, рисунок изображения поверхности, а при многозональных снимках — спектральный образ объекта), но всегда необходимо учитывать, что почва как целостный природный объект не изобража­ется непосредственно на снимках. Только в случае распашки и отсутствия посевов на снимках видна ее поверхность и проявляются отдельные ее свойства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гумусированность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влажность,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карбонатность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засоленность, механический состав верхнего слоя и др.). Однако одной поверхности почв недостаточно, чтобы определить отдельные разности почв. Поэтому в почвенном дешифрировании очень важную роль игра­ют косвенные признаки: формы рельефа, раститель­ность, геологическое строение местности и результаты хозяйственной деятельности человека, компоненты ландшафта. Для дешифрирования почв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залесенных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территорий, аллювиальных, луговых, болотных почв наибольший эффект дает применение спектрозональных снимков.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Дешифрирование космоснимков. Дешифрирование космических снимков местности.  Дешифрирование аэрофотоснимков">
            <a:extLst>
              <a:ext uri="{FF2B5EF4-FFF2-40B4-BE49-F238E27FC236}">
                <a16:creationId xmlns:a16="http://schemas.microsoft.com/office/drawing/2014/main" id="{0BF996F2-2AE0-0CC8-BD38-57B991AF8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Данные ДЗЗ. Обработка полученных данных дистанционного зондирования земли">
            <a:extLst>
              <a:ext uri="{FF2B5EF4-FFF2-40B4-BE49-F238E27FC236}">
                <a16:creationId xmlns:a16="http://schemas.microsoft.com/office/drawing/2014/main" id="{997B613B-E03C-CA52-CEEA-E2BCBE8F7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Данные ДЗЗ. Обработка полученных данных дистанционного зондирования земли">
            <a:extLst>
              <a:ext uri="{FF2B5EF4-FFF2-40B4-BE49-F238E27FC236}">
                <a16:creationId xmlns:a16="http://schemas.microsoft.com/office/drawing/2014/main" id="{3C4213CF-A1C3-9D76-E08F-81A71ED00F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C7180B-F683-7246-8037-27274400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5" y="245345"/>
            <a:ext cx="10999585" cy="28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9A1861-C0DA-C2EE-5490-B5823680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4595F-16D0-F075-EB54-7C47ADD99D11}"/>
              </a:ext>
            </a:extLst>
          </p:cNvPr>
          <p:cNvSpPr txBox="1"/>
          <p:nvPr/>
        </p:nvSpPr>
        <p:spPr>
          <a:xfrm>
            <a:off x="324465" y="558614"/>
            <a:ext cx="11680722" cy="7092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 и цвет фотоизображения почвы зависят от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держания гумуса; характера увлажнения почвы;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держания в почве легкорастворимых солей, карбо­натов, гипса; гранулометрического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почвы.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6264-71C9-9E3C-260E-9C4E0734BF73}"/>
              </a:ext>
            </a:extLst>
          </p:cNvPr>
          <p:cNvSpPr txBox="1"/>
          <p:nvPr/>
        </p:nvSpPr>
        <p:spPr>
          <a:xfrm>
            <a:off x="4119716" y="136525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ДЕШИФРИРОВАНИЕ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3739BBE-EF43-63ED-0EE2-7E40B31FE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071692"/>
              </p:ext>
            </p:extLst>
          </p:nvPr>
        </p:nvGraphicFramePr>
        <p:xfrm>
          <a:off x="344129" y="2800779"/>
          <a:ext cx="11503741" cy="313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8A86BBD-6690-0D79-6C2A-2711B5BD33D5}"/>
              </a:ext>
            </a:extLst>
          </p:cNvPr>
          <p:cNvGrpSpPr/>
          <p:nvPr/>
        </p:nvGrpSpPr>
        <p:grpSpPr>
          <a:xfrm>
            <a:off x="415168" y="1606944"/>
            <a:ext cx="11361662" cy="1122701"/>
            <a:chOff x="5617" y="628079"/>
            <a:chExt cx="1741288" cy="1877327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BC5F63D-DA78-0A63-1FDC-97D9C85EBDF9}"/>
                </a:ext>
              </a:extLst>
            </p:cNvPr>
            <p:cNvSpPr/>
            <p:nvPr/>
          </p:nvSpPr>
          <p:spPr>
            <a:xfrm>
              <a:off x="5617" y="628079"/>
              <a:ext cx="1741288" cy="18773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6DE9CA64-BBFB-EF3E-4D7E-ADC110F30042}"/>
                </a:ext>
              </a:extLst>
            </p:cNvPr>
            <p:cNvSpPr txBox="1"/>
            <p:nvPr/>
          </p:nvSpPr>
          <p:spPr>
            <a:xfrm>
              <a:off x="56618" y="679080"/>
              <a:ext cx="1639286" cy="1775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фотоизображения почвы возникает чаще всего по причине неоднородности почвенного покрова в пределах контура и определяется: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6098DF-100F-961F-7C80-5DDA48A6055D}"/>
              </a:ext>
            </a:extLst>
          </p:cNvPr>
          <p:cNvSpPr txBox="1"/>
          <p:nvPr/>
        </p:nvSpPr>
        <p:spPr>
          <a:xfrm>
            <a:off x="344130" y="5736507"/>
            <a:ext cx="11503740" cy="1067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земельного массива определяет его форму и размер. Природные контуры почти никогда не бывают правильными, прямоугольными, их размер и форма зависят от особенностей рельефа террито­рии — чем крупнее элементы рельефа тем более круп­ные контуры. Контуры сельскохозяйственных угодий имеют ровные, правильные границы, и они не являют­ся границами почвенных контуров, а определяются структурой посевов.</a:t>
            </a:r>
            <a:endParaRPr lang="ru-RU" sz="11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6940AF-E015-A53A-3D9A-5B7FF0A5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B5A21-F214-2B68-4CC6-3C13C5EA90C0}"/>
              </a:ext>
            </a:extLst>
          </p:cNvPr>
          <p:cNvSpPr txBox="1"/>
          <p:nvPr/>
        </p:nvSpPr>
        <p:spPr>
          <a:xfrm>
            <a:off x="3400839" y="208671"/>
            <a:ext cx="5209761" cy="390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КОСВЕННОЕ ДЕШИФРИРОВАНИЕ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005332"/>
              </p:ext>
            </p:extLst>
          </p:nvPr>
        </p:nvGraphicFramePr>
        <p:xfrm>
          <a:off x="373960" y="713137"/>
          <a:ext cx="11444079" cy="502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5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006D3C-2EA7-F3D7-7C81-35480906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7121030"/>
              </p:ext>
            </p:extLst>
          </p:nvPr>
        </p:nvGraphicFramePr>
        <p:xfrm>
          <a:off x="260488" y="617646"/>
          <a:ext cx="11671024" cy="526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4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5931</TotalTime>
  <Words>1558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201</cp:revision>
  <dcterms:created xsi:type="dcterms:W3CDTF">2021-11-16T03:16:23Z</dcterms:created>
  <dcterms:modified xsi:type="dcterms:W3CDTF">2023-11-05T15:23:26Z</dcterms:modified>
</cp:coreProperties>
</file>