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318" r:id="rId4"/>
    <p:sldId id="319" r:id="rId5"/>
    <p:sldId id="32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17" r:id="rId15"/>
    <p:sldId id="308" r:id="rId16"/>
    <p:sldId id="25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7AFA"/>
    <a:srgbClr val="F6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469A8-23BC-4AE0-97ED-C29E24348D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90EF29-3C88-42D7-B822-B3FB048A80A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Спектральная отражательная способность лесных насаждений и кустарников изменяется в зависимости от времени года и фазы вегетации. Все многооб­разие кривых отражения лесных насаждений и кус­тарников можно свести к четырем основным типам (рис 5.1).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5CADDE-CA40-403F-92D7-457F101870D4}" type="parTrans" cxnId="{FC1F2D3A-1891-483F-9925-493899835784}">
      <dgm:prSet/>
      <dgm:spPr/>
      <dgm:t>
        <a:bodyPr/>
        <a:lstStyle/>
        <a:p>
          <a:endParaRPr lang="ru-RU"/>
        </a:p>
      </dgm:t>
    </dgm:pt>
    <dgm:pt modelId="{26891717-D2EF-49AB-9D73-064097C95AB6}" type="sibTrans" cxnId="{FC1F2D3A-1891-483F-9925-493899835784}">
      <dgm:prSet/>
      <dgm:spPr/>
      <dgm:t>
        <a:bodyPr/>
        <a:lstStyle/>
        <a:p>
          <a:endParaRPr lang="ru-RU"/>
        </a:p>
      </dgm:t>
    </dgm:pt>
    <dgm:pt modelId="{50498E07-F997-471F-8AC5-4DE45FB4555D}" type="pres">
      <dgm:prSet presAssocID="{BD1469A8-23BC-4AE0-97ED-C29E24348DD5}" presName="linear" presStyleCnt="0">
        <dgm:presLayoutVars>
          <dgm:animLvl val="lvl"/>
          <dgm:resizeHandles val="exact"/>
        </dgm:presLayoutVars>
      </dgm:prSet>
      <dgm:spPr/>
    </dgm:pt>
    <dgm:pt modelId="{C2AA801B-3BAC-4D17-BD65-EE1395EBF9AF}" type="pres">
      <dgm:prSet presAssocID="{A490EF29-3C88-42D7-B822-B3FB048A80A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3D2ECF3-D925-40E1-8278-C65B29E53608}" type="presOf" srcId="{A490EF29-3C88-42D7-B822-B3FB048A80A1}" destId="{C2AA801B-3BAC-4D17-BD65-EE1395EBF9AF}" srcOrd="0" destOrd="0" presId="urn:microsoft.com/office/officeart/2005/8/layout/vList2"/>
    <dgm:cxn modelId="{11403726-5163-45D8-B459-361EAF08B30D}" type="presOf" srcId="{BD1469A8-23BC-4AE0-97ED-C29E24348DD5}" destId="{50498E07-F997-471F-8AC5-4DE45FB4555D}" srcOrd="0" destOrd="0" presId="urn:microsoft.com/office/officeart/2005/8/layout/vList2"/>
    <dgm:cxn modelId="{FC1F2D3A-1891-483F-9925-493899835784}" srcId="{BD1469A8-23BC-4AE0-97ED-C29E24348DD5}" destId="{A490EF29-3C88-42D7-B822-B3FB048A80A1}" srcOrd="0" destOrd="0" parTransId="{945CADDE-CA40-403F-92D7-457F101870D4}" sibTransId="{26891717-D2EF-49AB-9D73-064097C95AB6}"/>
    <dgm:cxn modelId="{0CF88A27-5F06-4300-B09A-EA1531DE568A}" type="presParOf" srcId="{50498E07-F997-471F-8AC5-4DE45FB4555D}" destId="{C2AA801B-3BAC-4D17-BD65-EE1395EBF9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8B9A5F-9F1F-42FA-ABB1-64AE8E5298BA}" type="doc">
      <dgm:prSet loTypeId="urn:microsoft.com/office/officeart/2005/8/layout/venn1" loCatId="relationship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A58C09B9-2EAA-4FC3-A9B3-D9C386EE73EF}">
      <dgm:prSet custT="1"/>
      <dgm:spPr/>
      <dgm:t>
        <a:bodyPr/>
        <a:lstStyle/>
        <a:p>
          <a:pPr algn="just"/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Космические снимки среднего разрешения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спутника «Ресурс» (МСУ—СК( применяют для дешифрирова­ния крупных нарушений, вызванных хозяйственной деятельностью человека (сельскохозяйственные тер­ритории, массивы сплошных вырубок и молодых вто­ричных лесов). Их использование позволяет исклю­чить из дальнейшего анализа более дорогостоящие снимки высокою разрешения. •  </a:t>
          </a:r>
        </a:p>
      </dgm:t>
    </dgm:pt>
    <dgm:pt modelId="{BF8FC0FF-1CCD-4043-BA6A-82606BA4D2E5}" type="parTrans" cxnId="{669793D1-3D66-4D01-8F03-57CD9C47C125}">
      <dgm:prSet/>
      <dgm:spPr/>
      <dgm:t>
        <a:bodyPr/>
        <a:lstStyle/>
        <a:p>
          <a:pPr algn="just"/>
          <a:endParaRPr lang="ru-RU" sz="1200"/>
        </a:p>
      </dgm:t>
    </dgm:pt>
    <dgm:pt modelId="{A97EAC0A-18C9-48E2-A32C-6FCC26AFD563}" type="sibTrans" cxnId="{669793D1-3D66-4D01-8F03-57CD9C47C125}">
      <dgm:prSet/>
      <dgm:spPr/>
      <dgm:t>
        <a:bodyPr/>
        <a:lstStyle/>
        <a:p>
          <a:pPr algn="just"/>
          <a:endParaRPr lang="ru-RU" sz="1200"/>
        </a:p>
      </dgm:t>
    </dgm:pt>
    <dgm:pt modelId="{85E75C10-8A79-4503-AD88-B9089A36D11F}">
      <dgm:prSet custT="1"/>
      <dgm:spPr/>
      <dgm:t>
        <a:bodyPr/>
        <a:lstStyle/>
        <a:p>
          <a:pPr algn="just"/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Космические снимки высокого разрешения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Landsat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ЕТМ+, Ресурс МСУ-Э, </a:t>
          </a:r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SPOT HRV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) применяют для детального выявления участков, нарушенных хо­зяйственной деятельностью человека, и коррекции границ малонарушенных лесных территорий.</a:t>
          </a:r>
        </a:p>
      </dgm:t>
    </dgm:pt>
    <dgm:pt modelId="{54120122-3800-4982-94CF-8BB61E8C5015}" type="parTrans" cxnId="{296E9C2A-4DB2-49A9-83B4-457A5995A80B}">
      <dgm:prSet/>
      <dgm:spPr/>
      <dgm:t>
        <a:bodyPr/>
        <a:lstStyle/>
        <a:p>
          <a:pPr algn="just"/>
          <a:endParaRPr lang="ru-RU" sz="1200"/>
        </a:p>
      </dgm:t>
    </dgm:pt>
    <dgm:pt modelId="{764DF05B-5B65-4F8B-880C-9156EAEBF48C}" type="sibTrans" cxnId="{296E9C2A-4DB2-49A9-83B4-457A5995A80B}">
      <dgm:prSet/>
      <dgm:spPr/>
      <dgm:t>
        <a:bodyPr/>
        <a:lstStyle/>
        <a:p>
          <a:pPr algn="just"/>
          <a:endParaRPr lang="ru-RU" sz="1200"/>
        </a:p>
      </dgm:t>
    </dgm:pt>
    <dgm:pt modelId="{D36D96CE-99F0-44C2-B0A2-6AA49B6FCD8C}" type="pres">
      <dgm:prSet presAssocID="{FC8B9A5F-9F1F-42FA-ABB1-64AE8E5298B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25B561-0098-4F79-AF8F-D08922AF6EF5}" type="pres">
      <dgm:prSet presAssocID="{A58C09B9-2EAA-4FC3-A9B3-D9C386EE73EF}" presName="circ1" presStyleLbl="vennNode1" presStyleIdx="0" presStyleCnt="2"/>
      <dgm:spPr/>
      <dgm:t>
        <a:bodyPr/>
        <a:lstStyle/>
        <a:p>
          <a:endParaRPr lang="ru-RU"/>
        </a:p>
      </dgm:t>
    </dgm:pt>
    <dgm:pt modelId="{D3546AE8-5DF2-4F68-B0E7-C266BEFA531F}" type="pres">
      <dgm:prSet presAssocID="{A58C09B9-2EAA-4FC3-A9B3-D9C386EE73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E2A02-97AD-408F-BD3A-3460CE777434}" type="pres">
      <dgm:prSet presAssocID="{85E75C10-8A79-4503-AD88-B9089A36D11F}" presName="circ2" presStyleLbl="vennNode1" presStyleIdx="1" presStyleCnt="2"/>
      <dgm:spPr/>
      <dgm:t>
        <a:bodyPr/>
        <a:lstStyle/>
        <a:p>
          <a:endParaRPr lang="ru-RU"/>
        </a:p>
      </dgm:t>
    </dgm:pt>
    <dgm:pt modelId="{B71AC06C-A554-42F9-9D98-ED6C63B0EB58}" type="pres">
      <dgm:prSet presAssocID="{85E75C10-8A79-4503-AD88-B9089A36D11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AE4E75-2E66-441A-80E3-36F89485C8BE}" type="presOf" srcId="{FC8B9A5F-9F1F-42FA-ABB1-64AE8E5298BA}" destId="{D36D96CE-99F0-44C2-B0A2-6AA49B6FCD8C}" srcOrd="0" destOrd="0" presId="urn:microsoft.com/office/officeart/2005/8/layout/venn1"/>
    <dgm:cxn modelId="{6CF5DB44-B9A9-4B9D-AC78-8ABCD4E26C9A}" type="presOf" srcId="{85E75C10-8A79-4503-AD88-B9089A36D11F}" destId="{382E2A02-97AD-408F-BD3A-3460CE777434}" srcOrd="0" destOrd="0" presId="urn:microsoft.com/office/officeart/2005/8/layout/venn1"/>
    <dgm:cxn modelId="{296E9C2A-4DB2-49A9-83B4-457A5995A80B}" srcId="{FC8B9A5F-9F1F-42FA-ABB1-64AE8E5298BA}" destId="{85E75C10-8A79-4503-AD88-B9089A36D11F}" srcOrd="1" destOrd="0" parTransId="{54120122-3800-4982-94CF-8BB61E8C5015}" sibTransId="{764DF05B-5B65-4F8B-880C-9156EAEBF48C}"/>
    <dgm:cxn modelId="{F210E438-A618-4CAD-9199-AEAA795F7C9E}" type="presOf" srcId="{A58C09B9-2EAA-4FC3-A9B3-D9C386EE73EF}" destId="{D3546AE8-5DF2-4F68-B0E7-C266BEFA531F}" srcOrd="1" destOrd="0" presId="urn:microsoft.com/office/officeart/2005/8/layout/venn1"/>
    <dgm:cxn modelId="{B20CB738-CC63-4637-95ED-EB4485D4183B}" type="presOf" srcId="{A58C09B9-2EAA-4FC3-A9B3-D9C386EE73EF}" destId="{7B25B561-0098-4F79-AF8F-D08922AF6EF5}" srcOrd="0" destOrd="0" presId="urn:microsoft.com/office/officeart/2005/8/layout/venn1"/>
    <dgm:cxn modelId="{669793D1-3D66-4D01-8F03-57CD9C47C125}" srcId="{FC8B9A5F-9F1F-42FA-ABB1-64AE8E5298BA}" destId="{A58C09B9-2EAA-4FC3-A9B3-D9C386EE73EF}" srcOrd="0" destOrd="0" parTransId="{BF8FC0FF-1CCD-4043-BA6A-82606BA4D2E5}" sibTransId="{A97EAC0A-18C9-48E2-A32C-6FCC26AFD563}"/>
    <dgm:cxn modelId="{DA90D162-9BE7-448C-8092-AD5236E9289C}" type="presOf" srcId="{85E75C10-8A79-4503-AD88-B9089A36D11F}" destId="{B71AC06C-A554-42F9-9D98-ED6C63B0EB58}" srcOrd="1" destOrd="0" presId="urn:microsoft.com/office/officeart/2005/8/layout/venn1"/>
    <dgm:cxn modelId="{983428D8-5E98-4FD2-8343-102554A9EA30}" type="presParOf" srcId="{D36D96CE-99F0-44C2-B0A2-6AA49B6FCD8C}" destId="{7B25B561-0098-4F79-AF8F-D08922AF6EF5}" srcOrd="0" destOrd="0" presId="urn:microsoft.com/office/officeart/2005/8/layout/venn1"/>
    <dgm:cxn modelId="{3129DCDA-B70B-493D-A117-A501419A6B69}" type="presParOf" srcId="{D36D96CE-99F0-44C2-B0A2-6AA49B6FCD8C}" destId="{D3546AE8-5DF2-4F68-B0E7-C266BEFA531F}" srcOrd="1" destOrd="0" presId="urn:microsoft.com/office/officeart/2005/8/layout/venn1"/>
    <dgm:cxn modelId="{34FB325D-2087-4CAB-9D96-71884EDB92FE}" type="presParOf" srcId="{D36D96CE-99F0-44C2-B0A2-6AA49B6FCD8C}" destId="{382E2A02-97AD-408F-BD3A-3460CE777434}" srcOrd="2" destOrd="0" presId="urn:microsoft.com/office/officeart/2005/8/layout/venn1"/>
    <dgm:cxn modelId="{9B624685-7CA6-4FE2-935C-AF2080458865}" type="presParOf" srcId="{D36D96CE-99F0-44C2-B0A2-6AA49B6FCD8C}" destId="{B71AC06C-A554-42F9-9D98-ED6C63B0EB5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139595-F878-4798-A2EC-C5AD57D6AFF8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485013-E252-4559-8E19-C9141224C683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 1 характерен для высохших летних трав и пус­тынь, которые обладают песочно-желтой окраской. Кривая покалывает характерную для данных объектов высокую отражательной способность но всему спектру, она круто поднимается вверх от фиолетовою к красно­му концу спектра. Около 600 нм наблюдается максимум. В ближней области ИК-спектра кривая продолжает подниматься.</a:t>
          </a:r>
        </a:p>
      </dgm:t>
    </dgm:pt>
    <dgm:pt modelId="{B0B77612-AD21-4082-8522-9FF4F3DA621E}" type="parTrans" cxnId="{0F492AA5-21FD-4BAE-9A7B-235151A2F69E}">
      <dgm:prSet/>
      <dgm:spPr/>
      <dgm:t>
        <a:bodyPr/>
        <a:lstStyle/>
        <a:p>
          <a:endParaRPr lang="ru-RU"/>
        </a:p>
      </dgm:t>
    </dgm:pt>
    <dgm:pt modelId="{55C9E7B2-E965-41CA-A266-FCCB28D3BF3F}" type="sibTrans" cxnId="{0F492AA5-21FD-4BAE-9A7B-235151A2F69E}">
      <dgm:prSet/>
      <dgm:spPr/>
      <dgm:t>
        <a:bodyPr/>
        <a:lstStyle/>
        <a:p>
          <a:endParaRPr lang="ru-RU"/>
        </a:p>
      </dgm:t>
    </dgm:pt>
    <dgm:pt modelId="{0C6C050B-D686-4C81-9458-2B2AA1529CE4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 2 характеризует старую прошлогоднюю (побу­ревшую) траву после таяния снега, заросли полыни и бурьяна в конце лета, когда они начинают засыхать. Объекты, относящие к данному типу обладают серовато-буроватой окраской и меньшей яркостью но срав­нению с первым типом. Кривая отражения данного типа расположена ниже предыдущей, имеет более пологий вид и постепенно поднимается вверх в направ­лении от фиолетового к красному участку спектра</a:t>
          </a: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9A5E3-2425-4ED1-B217-3966E650BFA6}" type="parTrans" cxnId="{91E65593-599E-4DA9-B7B3-EFBE451D675F}">
      <dgm:prSet/>
      <dgm:spPr/>
      <dgm:t>
        <a:bodyPr/>
        <a:lstStyle/>
        <a:p>
          <a:endParaRPr lang="ru-RU"/>
        </a:p>
      </dgm:t>
    </dgm:pt>
    <dgm:pt modelId="{3ECEE5F7-A3E2-46D0-97CE-CC9DBBA508AD}" type="sibTrans" cxnId="{91E65593-599E-4DA9-B7B3-EFBE451D675F}">
      <dgm:prSet/>
      <dgm:spPr/>
      <dgm:t>
        <a:bodyPr/>
        <a:lstStyle/>
        <a:p>
          <a:endParaRPr lang="ru-RU"/>
        </a:p>
      </dgm:t>
    </dgm:pt>
    <dgm:pt modelId="{32ED7582-598E-414C-84DC-DE0F828EB9BF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 3 характеризует суходольные луга, поймы рек и целинные степи в конце летнего периода. Указанные природные объекты имеют зеленоватую окраску. Кривая похожа на второй тип, но имеет максимум около длины волны 560 им, что характерно для расти­тельности. В ближней ИК-области спектра отража­тельная способность увеличивается (эффект Вуда).</a:t>
          </a:r>
        </a:p>
      </dgm:t>
    </dgm:pt>
    <dgm:pt modelId="{12771674-E0DD-4E1B-AECB-C0CDCD0FB81B}" type="parTrans" cxnId="{100E7339-EFF2-4183-AEB1-48D8823E0DBD}">
      <dgm:prSet/>
      <dgm:spPr/>
      <dgm:t>
        <a:bodyPr/>
        <a:lstStyle/>
        <a:p>
          <a:endParaRPr lang="ru-RU"/>
        </a:p>
      </dgm:t>
    </dgm:pt>
    <dgm:pt modelId="{7692F74E-0E68-4DFA-B4F2-97D2AC332CAA}" type="sibTrans" cxnId="{100E7339-EFF2-4183-AEB1-48D8823E0DBD}">
      <dgm:prSet/>
      <dgm:spPr/>
      <dgm:t>
        <a:bodyPr/>
        <a:lstStyle/>
        <a:p>
          <a:endParaRPr lang="ru-RU"/>
        </a:p>
      </dgm:t>
    </dgm:pt>
    <dgm:pt modelId="{28B9BC97-D300-4DCF-AD80-FF33F32E0DEE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 4 характеризует травяные покровы с сочной густой растительностью, имеющие ярко-зеленую окрас­ку. Кривая отражения имеет резко выраженный макси­мум в желто-зеленых лучах (около 550 им). На ней хорошо прослеживается эффект Вуда — в ближней ИК-области растения обладают максимальной отражательной способ­ностью, которая с увеличением длины волны снижается (начиная с длины волны 700 им кривая круто поднимается вверх, и около 850 им достигает максимума).</a:t>
          </a:r>
        </a:p>
      </dgm:t>
    </dgm:pt>
    <dgm:pt modelId="{5AFED2AE-5C17-4599-B2CE-5848797A84BB}" type="parTrans" cxnId="{87852C67-134A-4C44-A2E3-33E2E883AFDE}">
      <dgm:prSet/>
      <dgm:spPr/>
      <dgm:t>
        <a:bodyPr/>
        <a:lstStyle/>
        <a:p>
          <a:endParaRPr lang="ru-RU"/>
        </a:p>
      </dgm:t>
    </dgm:pt>
    <dgm:pt modelId="{5451C36C-B1B1-49DB-AF98-1EA8F592057A}" type="sibTrans" cxnId="{87852C67-134A-4C44-A2E3-33E2E883AFDE}">
      <dgm:prSet/>
      <dgm:spPr/>
      <dgm:t>
        <a:bodyPr/>
        <a:lstStyle/>
        <a:p>
          <a:endParaRPr lang="ru-RU"/>
        </a:p>
      </dgm:t>
    </dgm:pt>
    <dgm:pt modelId="{411343EB-FC2B-47BE-85BC-41ECFB4E18BE}" type="pres">
      <dgm:prSet presAssocID="{74139595-F878-4798-A2EC-C5AD57D6AF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3FA659-0F52-4A85-B1FD-9916E912F1B3}" type="pres">
      <dgm:prSet presAssocID="{55485013-E252-4559-8E19-C9141224C683}" presName="parentText" presStyleLbl="node1" presStyleIdx="0" presStyleCnt="4" custLinFactY="-12571" custLinFactNeighborX="-46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FE9B1-7EF8-494E-878B-359FB685E81A}" type="pres">
      <dgm:prSet presAssocID="{55C9E7B2-E965-41CA-A266-FCCB28D3BF3F}" presName="spacer" presStyleCnt="0"/>
      <dgm:spPr/>
    </dgm:pt>
    <dgm:pt modelId="{61443295-2A90-4306-9962-CAA187127B7B}" type="pres">
      <dgm:prSet presAssocID="{0C6C050B-D686-4C81-9458-2B2AA1529CE4}" presName="parentText" presStyleLbl="node1" presStyleIdx="1" presStyleCnt="4" custLinFactY="-206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3366C-8F21-44C9-971D-1AFC37396C5C}" type="pres">
      <dgm:prSet presAssocID="{3ECEE5F7-A3E2-46D0-97CE-CC9DBBA508AD}" presName="spacer" presStyleCnt="0"/>
      <dgm:spPr/>
    </dgm:pt>
    <dgm:pt modelId="{114DC55B-A9A6-46C6-B2B3-3985D50A1B02}" type="pres">
      <dgm:prSet presAssocID="{32ED7582-598E-414C-84DC-DE0F828EB9BF}" presName="parentText" presStyleLbl="node1" presStyleIdx="2" presStyleCnt="4" custLinFactY="-295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FE3B9-56DF-4889-B526-E4E11E85DAA6}" type="pres">
      <dgm:prSet presAssocID="{7692F74E-0E68-4DFA-B4F2-97D2AC332CAA}" presName="spacer" presStyleCnt="0"/>
      <dgm:spPr/>
    </dgm:pt>
    <dgm:pt modelId="{6F46F4D4-B628-4E06-97D6-8DAB5E259767}" type="pres">
      <dgm:prSet presAssocID="{28B9BC97-D300-4DCF-AD80-FF33F32E0DEE}" presName="parentText" presStyleLbl="node1" presStyleIdx="3" presStyleCnt="4" custLinFactY="-39261" custLinFactNeighborX="-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0E7339-EFF2-4183-AEB1-48D8823E0DBD}" srcId="{74139595-F878-4798-A2EC-C5AD57D6AFF8}" destId="{32ED7582-598E-414C-84DC-DE0F828EB9BF}" srcOrd="2" destOrd="0" parTransId="{12771674-E0DD-4E1B-AECB-C0CDCD0FB81B}" sibTransId="{7692F74E-0E68-4DFA-B4F2-97D2AC332CAA}"/>
    <dgm:cxn modelId="{3886FB80-0D16-4516-987F-A6D59B2315B1}" type="presOf" srcId="{28B9BC97-D300-4DCF-AD80-FF33F32E0DEE}" destId="{6F46F4D4-B628-4E06-97D6-8DAB5E259767}" srcOrd="0" destOrd="0" presId="urn:microsoft.com/office/officeart/2005/8/layout/vList2"/>
    <dgm:cxn modelId="{D9890959-C0A8-4B9B-AA19-2A52D993125C}" type="presOf" srcId="{32ED7582-598E-414C-84DC-DE0F828EB9BF}" destId="{114DC55B-A9A6-46C6-B2B3-3985D50A1B02}" srcOrd="0" destOrd="0" presId="urn:microsoft.com/office/officeart/2005/8/layout/vList2"/>
    <dgm:cxn modelId="{91E65593-599E-4DA9-B7B3-EFBE451D675F}" srcId="{74139595-F878-4798-A2EC-C5AD57D6AFF8}" destId="{0C6C050B-D686-4C81-9458-2B2AA1529CE4}" srcOrd="1" destOrd="0" parTransId="{FEA9A5E3-2425-4ED1-B217-3966E650BFA6}" sibTransId="{3ECEE5F7-A3E2-46D0-97CE-CC9DBBA508AD}"/>
    <dgm:cxn modelId="{87852C67-134A-4C44-A2E3-33E2E883AFDE}" srcId="{74139595-F878-4798-A2EC-C5AD57D6AFF8}" destId="{28B9BC97-D300-4DCF-AD80-FF33F32E0DEE}" srcOrd="3" destOrd="0" parTransId="{5AFED2AE-5C17-4599-B2CE-5848797A84BB}" sibTransId="{5451C36C-B1B1-49DB-AF98-1EA8F592057A}"/>
    <dgm:cxn modelId="{18B7E707-F670-4BEC-8575-F97A012E44EB}" type="presOf" srcId="{74139595-F878-4798-A2EC-C5AD57D6AFF8}" destId="{411343EB-FC2B-47BE-85BC-41ECFB4E18BE}" srcOrd="0" destOrd="0" presId="urn:microsoft.com/office/officeart/2005/8/layout/vList2"/>
    <dgm:cxn modelId="{0F492AA5-21FD-4BAE-9A7B-235151A2F69E}" srcId="{74139595-F878-4798-A2EC-C5AD57D6AFF8}" destId="{55485013-E252-4559-8E19-C9141224C683}" srcOrd="0" destOrd="0" parTransId="{B0B77612-AD21-4082-8522-9FF4F3DA621E}" sibTransId="{55C9E7B2-E965-41CA-A266-FCCB28D3BF3F}"/>
    <dgm:cxn modelId="{321F2B73-A841-4F1D-9246-67A2D3B7F854}" type="presOf" srcId="{0C6C050B-D686-4C81-9458-2B2AA1529CE4}" destId="{61443295-2A90-4306-9962-CAA187127B7B}" srcOrd="0" destOrd="0" presId="urn:microsoft.com/office/officeart/2005/8/layout/vList2"/>
    <dgm:cxn modelId="{2056ADBB-0BB9-4482-9BBA-1240DCA5B88D}" type="presOf" srcId="{55485013-E252-4559-8E19-C9141224C683}" destId="{043FA659-0F52-4A85-B1FD-9916E912F1B3}" srcOrd="0" destOrd="0" presId="urn:microsoft.com/office/officeart/2005/8/layout/vList2"/>
    <dgm:cxn modelId="{7A334855-AC34-45B8-9F62-2DC6E98B7BEF}" type="presParOf" srcId="{411343EB-FC2B-47BE-85BC-41ECFB4E18BE}" destId="{043FA659-0F52-4A85-B1FD-9916E912F1B3}" srcOrd="0" destOrd="0" presId="urn:microsoft.com/office/officeart/2005/8/layout/vList2"/>
    <dgm:cxn modelId="{449EAC83-04CE-47B9-917D-1CF3E8286EA2}" type="presParOf" srcId="{411343EB-FC2B-47BE-85BC-41ECFB4E18BE}" destId="{93AFE9B1-7EF8-494E-878B-359FB685E81A}" srcOrd="1" destOrd="0" presId="urn:microsoft.com/office/officeart/2005/8/layout/vList2"/>
    <dgm:cxn modelId="{4DACB728-B7B6-4C11-906D-C6DC6B24C867}" type="presParOf" srcId="{411343EB-FC2B-47BE-85BC-41ECFB4E18BE}" destId="{61443295-2A90-4306-9962-CAA187127B7B}" srcOrd="2" destOrd="0" presId="urn:microsoft.com/office/officeart/2005/8/layout/vList2"/>
    <dgm:cxn modelId="{CBE9007B-37F7-4DF7-A7D1-92866E17EB01}" type="presParOf" srcId="{411343EB-FC2B-47BE-85BC-41ECFB4E18BE}" destId="{99E3366C-8F21-44C9-971D-1AFC37396C5C}" srcOrd="3" destOrd="0" presId="urn:microsoft.com/office/officeart/2005/8/layout/vList2"/>
    <dgm:cxn modelId="{0B2E4076-15C7-4B31-9FE1-C03E8DB660B2}" type="presParOf" srcId="{411343EB-FC2B-47BE-85BC-41ECFB4E18BE}" destId="{114DC55B-A9A6-46C6-B2B3-3985D50A1B02}" srcOrd="4" destOrd="0" presId="urn:microsoft.com/office/officeart/2005/8/layout/vList2"/>
    <dgm:cxn modelId="{CF45B3D2-C0F1-4676-A39F-630D6AB48739}" type="presParOf" srcId="{411343EB-FC2B-47BE-85BC-41ECFB4E18BE}" destId="{8D8FE3B9-56DF-4889-B526-E4E11E85DAA6}" srcOrd="5" destOrd="0" presId="urn:microsoft.com/office/officeart/2005/8/layout/vList2"/>
    <dgm:cxn modelId="{AA1426CF-BA1E-4610-B791-91C2A6AEDF1F}" type="presParOf" srcId="{411343EB-FC2B-47BE-85BC-41ECFB4E18BE}" destId="{6F46F4D4-B628-4E06-97D6-8DAB5E25976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A801B-3BAC-4D17-BD65-EE1395EBF9AF}">
      <dsp:nvSpPr>
        <dsp:cNvPr id="0" name=""/>
        <dsp:cNvSpPr/>
      </dsp:nvSpPr>
      <dsp:spPr>
        <a:xfrm>
          <a:off x="0" y="64488"/>
          <a:ext cx="6096000" cy="15561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Спектральная отражательная способность лесных насаждений и кустарников изменяется в зависимости от времени года и фазы вегетации. Все многооб­разие кривых отражения лесных насаждений и кус­тарников можно свести к четырем основным типам (рис 5.1).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963" y="140451"/>
        <a:ext cx="5944074" cy="1404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5B561-0098-4F79-AF8F-D08922AF6EF5}">
      <dsp:nvSpPr>
        <dsp:cNvPr id="0" name=""/>
        <dsp:cNvSpPr/>
      </dsp:nvSpPr>
      <dsp:spPr>
        <a:xfrm>
          <a:off x="1668389" y="10370"/>
          <a:ext cx="3792001" cy="379200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Космические снимки среднего разрешения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спутника «Ресурс» (МСУ—СК( применяют для дешифрирова­ния крупных нарушений, вызванных хозяйственной деятельностью человека (сельскохозяйственные тер­ритории, массивы сплошных вырубок и молодых вто­ричных лесов). Их использование позволяет исклю­чить из дальнейшего анализа более дорогостоящие снимки высокою разрешения. •  </a:t>
          </a:r>
        </a:p>
      </dsp:txBody>
      <dsp:txXfrm>
        <a:off x="2197902" y="457529"/>
        <a:ext cx="2186379" cy="2897684"/>
      </dsp:txXfrm>
    </dsp:sp>
    <dsp:sp modelId="{382E2A02-97AD-408F-BD3A-3460CE777434}">
      <dsp:nvSpPr>
        <dsp:cNvPr id="0" name=""/>
        <dsp:cNvSpPr/>
      </dsp:nvSpPr>
      <dsp:spPr>
        <a:xfrm>
          <a:off x="4401363" y="10370"/>
          <a:ext cx="3792001" cy="379200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Космические снимки высокого разрешения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Landsat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ЕТМ+, Ресурс МСУ-Э, 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SPOT HRV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применяют для детального выявления участков, нарушенных хо­зяйственной деятельностью человека, и коррекции границ малонарушенных лесных территорий.</a:t>
          </a:r>
        </a:p>
      </dsp:txBody>
      <dsp:txXfrm>
        <a:off x="5477471" y="457529"/>
        <a:ext cx="2186379" cy="2897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FA659-0F52-4A85-B1FD-9916E912F1B3}">
      <dsp:nvSpPr>
        <dsp:cNvPr id="0" name=""/>
        <dsp:cNvSpPr/>
      </dsp:nvSpPr>
      <dsp:spPr>
        <a:xfrm>
          <a:off x="0" y="2253933"/>
          <a:ext cx="7284781" cy="12548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 1 характерен для высохших летних трав и пус­тынь, которые обладают песочно-желтой окраской. Кривая покалывает характерную для данных объектов высокую отражательной способность но всему спектру, она круто поднимается вверх от фиолетовою к красно­му концу спектра. Около 600 нм наблюдается максимум. В ближней области ИК-спектра кривая продолжает подниматься.</a:t>
          </a:r>
        </a:p>
      </dsp:txBody>
      <dsp:txXfrm>
        <a:off x="61256" y="2315189"/>
        <a:ext cx="7162269" cy="1132313"/>
      </dsp:txXfrm>
    </dsp:sp>
    <dsp:sp modelId="{61443295-2A90-4306-9962-CAA187127B7B}">
      <dsp:nvSpPr>
        <dsp:cNvPr id="0" name=""/>
        <dsp:cNvSpPr/>
      </dsp:nvSpPr>
      <dsp:spPr>
        <a:xfrm>
          <a:off x="0" y="3594556"/>
          <a:ext cx="7284781" cy="125482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 2 характеризует старую прошлогоднюю (побу­ревшую) траву после таяния снега, заросли полыни и бурьяна в конце лета, когда они начинают засыхать. Объекты, относящие к данному типу обладают серовато-буроватой окраской и меньшей яркостью но срав­нению с первым типом. Кривая отражения данного типа расположена ниже предыдущей, имеет более пологий вид и постепенно поднимается вверх в направ­лении от фиолетового к красному участку спектра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56" y="3655812"/>
        <a:ext cx="7162269" cy="1132313"/>
      </dsp:txXfrm>
    </dsp:sp>
    <dsp:sp modelId="{114DC55B-A9A6-46C6-B2B3-3985D50A1B02}">
      <dsp:nvSpPr>
        <dsp:cNvPr id="0" name=""/>
        <dsp:cNvSpPr/>
      </dsp:nvSpPr>
      <dsp:spPr>
        <a:xfrm>
          <a:off x="0" y="4924889"/>
          <a:ext cx="7284781" cy="125482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 3 характеризует суходольные луга, поймы рек и целинные степи в конце летнего периода. Указанные природные объекты имеют зеленоватую окраску. Кривая похожа на второй тип, но имеет максимум около длины волны 560 им, что характерно для расти­тельности. В ближней ИК-области спектра отража­тельная способность увеличивается (эффект Вуда).</a:t>
          </a:r>
        </a:p>
      </dsp:txBody>
      <dsp:txXfrm>
        <a:off x="61256" y="4986145"/>
        <a:ext cx="7162269" cy="1132313"/>
      </dsp:txXfrm>
    </dsp:sp>
    <dsp:sp modelId="{6F46F4D4-B628-4E06-97D6-8DAB5E259767}">
      <dsp:nvSpPr>
        <dsp:cNvPr id="0" name=""/>
        <dsp:cNvSpPr/>
      </dsp:nvSpPr>
      <dsp:spPr>
        <a:xfrm>
          <a:off x="0" y="6245096"/>
          <a:ext cx="7284781" cy="12548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 4 характеризует травяные покровы с сочной густой растительностью, имеющие ярко-зеленую окрас­ку. Кривая отражения имеет резко выраженный макси­мум в желто-зеленых лучах (около 550 им). На ней хорошо прослеживается эффект Вуда — в ближней ИК-области растения обладают максимальной отражательной способ­ностью, которая с увеличением длины волны снижается (начиная с длины волны 700 им кривая круто поднимается вверх, и около 850 им достигает максимума).</a:t>
          </a:r>
        </a:p>
      </dsp:txBody>
      <dsp:txXfrm>
        <a:off x="61256" y="6306352"/>
        <a:ext cx="7162269" cy="1132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DC346-33DD-4A65-81C6-E9EE0A0EE06D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1A523-08DA-4EF9-8B39-09BA3AF1C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31051" y="1741631"/>
            <a:ext cx="912326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Лекция № 12</a:t>
            </a:r>
            <a:endParaRPr lang="ru-RU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Изучение растительного </a:t>
            </a:r>
            <a:r>
              <a:rPr lang="kk-KZ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окрова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его состояния и продуктивности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360740" y="239990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6BAA5F6-F255-581E-3753-83D0AEE6B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892411"/>
              </p:ext>
            </p:extLst>
          </p:nvPr>
        </p:nvGraphicFramePr>
        <p:xfrm>
          <a:off x="916244" y="-1477625"/>
          <a:ext cx="7284781" cy="1077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7688" y="355435"/>
            <a:ext cx="2924175" cy="15763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1025" y="2047874"/>
            <a:ext cx="2857500" cy="1344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/>
          <a:srcRect t="13672"/>
          <a:stretch/>
        </p:blipFill>
        <p:spPr>
          <a:xfrm>
            <a:off x="8260556" y="3420663"/>
            <a:ext cx="2738438" cy="14655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9612" y="4927862"/>
            <a:ext cx="2669382" cy="151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3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AD079C-A2E6-CC4F-FB7E-13A0F196EB7F}"/>
              </a:ext>
            </a:extLst>
          </p:cNvPr>
          <p:cNvSpPr txBox="1"/>
          <p:nvPr/>
        </p:nvSpPr>
        <p:spPr>
          <a:xfrm>
            <a:off x="825911" y="774127"/>
            <a:ext cx="6965539" cy="55738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вегетационных индексов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позволяет получать количественные оценки проективного покрытия рас­тительностью. Для определения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фитомассы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используется коэффи­циент простого зонального отношения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вегетаци­онный индекс, основанный на отношении каналов ближнего ИК и красного, определяется делением ко­эффициента яркости в ближней части ИК-спектра р, на коэффициент яркости в красной р</a:t>
            </a:r>
            <a:r>
              <a:rPr lang="ru-RU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/p₂.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Отношение каналов позволяет убрать многие фак­торы, затрудняющие дистанционное определение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фи­томассы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Выбор каналов красного и ближнего ИК при этом подходе объясняется спектральными свойствами зеленой растительности.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Отношение каналов позволяет убрать многие фак­торы, затрудняющие дистанционное определение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фитомассы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Выбор каналов красного и ближнего ИК при этом подходе объясняется спектральными свойствами зеленой растительности.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036" y="774127"/>
            <a:ext cx="3171339" cy="3073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0" y="4552950"/>
            <a:ext cx="35147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1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D6DBAF-5203-54DF-FF90-F6467FC4D64E}"/>
              </a:ext>
            </a:extLst>
          </p:cNvPr>
          <p:cNvSpPr txBox="1"/>
          <p:nvPr/>
        </p:nvSpPr>
        <p:spPr>
          <a:xfrm>
            <a:off x="368709" y="1231131"/>
            <a:ext cx="5917791" cy="56974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оценки зеленой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фитомассы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предлагается несколько отношений: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R₄₅ =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СН4 / СН5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i="1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800" i="1" cap="small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ru-RU" sz="1800" i="1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4/ СН6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т. д.,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СН4, СН5, СН6,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яркость, в диапазоне длин волн соответственно 0,5 — 0,6 мкм, 0,6 — 0,7 мкм, 0,7 — 0,8 мкм и 0.8— 1,1 мкм, отвечающих 4. 5, 6 и 7 каналу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MSS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Ландсат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Используется также коэффициент сложного зо­нального отношения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котором разность зональных коэффициентов яркости нормализуется к их сумме: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(р, — р</a:t>
            </a:r>
            <a:r>
              <a:rPr lang="ru-RU" sz="18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/ (р,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р,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коэффициент яркости в ближней ИК и р</a:t>
            </a:r>
            <a:r>
              <a:rPr lang="ru-RU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красной части спектра (Виноградов).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186" y="2055059"/>
            <a:ext cx="5393453" cy="24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49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8A290-12D3-8728-0481-CD29E4D1021E}"/>
              </a:ext>
            </a:extLst>
          </p:cNvPr>
          <p:cNvSpPr txBox="1"/>
          <p:nvPr/>
        </p:nvSpPr>
        <p:spPr>
          <a:xfrm>
            <a:off x="550606" y="426735"/>
            <a:ext cx="7650419" cy="57061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американской литературе этот индекс называют вегетационным индексом нормализованной разности и обозначают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NDVI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NDVI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(СН7-СН5)/(СН7+СН5).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аппаратуры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Ландсат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(СН6-СН5)/(СН6+СН5);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7= (СH7-СH5)/(CH7+СН51.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Вегетационный индекс подчеркивает контраст зе­леной растительности с другими природными объек­тами, например, с почвами и сухой растительностью.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Применяют также трансформированный вегетаци­онный индекс, который обозначается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TVI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TQ (Ви­ноградов):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TQ=(Q+0,5)½;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TVI6- (N06+0,5½;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TVI7=(ND7+Q,5)½.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249" y="1379235"/>
            <a:ext cx="315800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4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7608836D-C7CD-485D-A3EE-F45976D923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5829972-04AB-4FA5-807B-D16B84C8F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8825D8A-33EB-4232-B2F4-F9F0A23B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37ECC478-556B-4732-A558-70E89B6614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8" name="Rectangle 64">
              <a:extLst>
                <a:ext uri="{FF2B5EF4-FFF2-40B4-BE49-F238E27FC236}">
                  <a16:creationId xmlns:a16="http://schemas.microsoft.com/office/drawing/2014/main" id="{2569EEB1-2A6F-46C7-AAEA-CD1B676E48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66">
              <a:extLst>
                <a:ext uri="{FF2B5EF4-FFF2-40B4-BE49-F238E27FC236}">
                  <a16:creationId xmlns:a16="http://schemas.microsoft.com/office/drawing/2014/main" id="{3439FD61-F1F1-466A-9CE6-0607225490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BB5C3D91-969C-49DE-81A1-EED0E9FAD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14FDF799-8DBD-465A-BFCD-B8D2F86443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4ED0DC5F-645A-4A94-A3C6-9ABA8BEA81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987528AE-1A5D-4EAD-9B8F-F27DC6D71B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3EC03E9D-7957-42F3-B30E-B17E1BD9C2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8500EA75-AD80-4038-B7BA-18101069CA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A8518B9B-2CF4-499C-8869-53DAF713C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8A0105D1-8B0F-48FB-99CE-F317FC01C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E0072A9-6AA2-4FFD-B286-2F7C4D0B8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41208B1A-BDF4-454C-8F35-5FCB2A815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DD732156-DC6C-48BB-B708-B6FF339209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D12F30BB-247F-4C07-8FD1-B4A17BED7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D9B72407-7C8E-411C-A298-DAA3D3AEB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A8908A40-3CE7-49FC-930D-8343D2C68B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163286E-D081-420D-9CFB-F64ABF859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E8A6DD8-B1A0-4844-9E93-5B435CE9FB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7E544615-AC20-41F2-9486-24FFC303D9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E57712DD-706E-4BA7-996F-289DBF017D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21F827BF-3A54-4951-B69B-2B7644AEC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AA089BA-3050-459A-9FE4-6BAA2CBEC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86178A2-1581-4172-819F-C39E773D6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1487A9E8-2A20-4ED4-A785-7E71AE0B9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041FDCC3-881A-4FD0-8124-0B552A4CF9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0E834240-9B67-4663-9EBD-47272D03A9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0F9458DA-D11F-4E18-9157-33692F373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91081F6-440A-4AA3-9B72-3F5D9CC2B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9EBE463D-7A93-417C-9D3C-97B0A4623D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12DD3DC-0710-4F07-A622-FC8E0555A4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8784D3F6-706C-4925-A0C5-923284A912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4FDA8F6E-612C-41A5-98E3-7605FA7E7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D541228-2F26-430A-8962-E1148FB4A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6112C289-AABF-405B-8B79-BDE5E511D7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D7447B8D-AE88-4614-93EA-CFF096AA3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B7F02231-97A6-46A8-B388-35730D70EC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4F231344-6DAB-48BD-9121-995A1C79A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F7FA72A2-3D92-4B88-A004-95272D49B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Скругленный прямоугольник 4">
            <a:extLst>
              <a:ext uri="{FF2B5EF4-FFF2-40B4-BE49-F238E27FC236}">
                <a16:creationId xmlns:a16="http://schemas.microsoft.com/office/drawing/2014/main" id="{48BE2435-1AF6-498A-B630-39CE5DCECAFB}"/>
              </a:ext>
            </a:extLst>
          </p:cNvPr>
          <p:cNvSpPr/>
          <p:nvPr/>
        </p:nvSpPr>
        <p:spPr>
          <a:xfrm>
            <a:off x="2003488" y="366533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E353B45-DB49-4261-B4C6-7E974659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36" y="1976610"/>
            <a:ext cx="3105150" cy="3881438"/>
          </a:xfrm>
          <a:prstGeom prst="rect">
            <a:avLst/>
          </a:prstGeom>
        </p:spPr>
      </p:pic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6782FEF-BB68-46F0-BA44-14003497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3993"/>
            <a:ext cx="109728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71EF76B-1D00-459D-879C-636C3876B6CE}"/>
              </a:ext>
            </a:extLst>
          </p:cNvPr>
          <p:cNvSpPr/>
          <p:nvPr/>
        </p:nvSpPr>
        <p:spPr>
          <a:xfrm>
            <a:off x="908540" y="1287013"/>
            <a:ext cx="7395634" cy="268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аэро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космические снимки можно использовать для оценки состояния лесов.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Охарактеризуйте спектральную отражательную способность различных природных и антропогенных объектов.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вегетационных индексов.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Спектральная отражательная способ­ность травяных покровов.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32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Объект 2">
            <a:extLst>
              <a:ext uri="{FF2B5EF4-FFF2-40B4-BE49-F238E27FC236}">
                <a16:creationId xmlns:a16="http://schemas.microsoft.com/office/drawing/2014/main" id="{E3583ABC-46FC-4852-83A9-ECDF4BEA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91" y="1225845"/>
            <a:ext cx="10258425" cy="4351338"/>
          </a:xfrm>
        </p:spPr>
        <p:txBody>
          <a:bodyPr>
            <a:normAutofit fontScale="700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Трифонова Т. А., Мищенко Н. В., Краснощеков А. Н. Геоинформационные системы и дистанционное зондирование в экологических исследованиях. — Академический Проект, 2005. — 352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Краснощёков А.Н., Трифонова Т.А., Мищенко Н.В. Геоинформационные системы в экологии: Учеб. пособие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ун-т. Владимир, 2004. – 152с.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Токарева О.С. Обработка и интерпретация данных дистанционного зондирования Земли: учебное пособие / О.С. Токарева; Национальный исследовательский Томский политехнический университет. - Томск: Изд-во ТПУ, 2010. - 148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Шихов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П. Герасимов, А. 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Пономарчук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С. Перминова Тематическое дешифрирование и интерпретация космических снимков среднего и высокого пространственного разрешения. Пермь, 2020. – 191 б. (http://www.psu.ru/files/docs/science/book s/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uchebn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posobiya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hov-gerasimov-ponoma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rchukpe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m i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temat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f r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-i -i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t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y a -kosmicheskih-snimkov.pdf.)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Савиных В.П., Малинников, В.А., Сладкопевцев С.А., Цыпина Э.М. География из космоса. – М.:, Изд-во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ун-та геодезии и картографии´, 2000. – 224 с.</a:t>
            </a:r>
          </a:p>
        </p:txBody>
      </p:sp>
      <p:sp>
        <p:nvSpPr>
          <p:cNvPr id="64" name="Скругленный прямоугольник 4">
            <a:extLst>
              <a:ext uri="{FF2B5EF4-FFF2-40B4-BE49-F238E27FC236}">
                <a16:creationId xmlns:a16="http://schemas.microsoft.com/office/drawing/2014/main" id="{0D509619-83D1-4D50-8E2B-1F85468B7A12}"/>
              </a:ext>
            </a:extLst>
          </p:cNvPr>
          <p:cNvSpPr/>
          <p:nvPr/>
        </p:nvSpPr>
        <p:spPr>
          <a:xfrm>
            <a:off x="2003488" y="322759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028D9DAB-6A13-4E4A-B7F3-5A84D35B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54" y="336282"/>
            <a:ext cx="109728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Список использованных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82487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Заголовок 1">
            <a:extLst>
              <a:ext uri="{FF2B5EF4-FFF2-40B4-BE49-F238E27FC236}">
                <a16:creationId xmlns:a16="http://schemas.microsoft.com/office/drawing/2014/main" id="{274D7792-7E79-4D67-987E-3064A693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1710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Инвентаризация лесов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нарушенности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лесов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Травяной покров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вегетационных индексов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847946" y="1798306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9F08AC-11E0-18F1-DAC8-D9D3216708F2}"/>
              </a:ext>
            </a:extLst>
          </p:cNvPr>
          <p:cNvSpPr txBox="1"/>
          <p:nvPr/>
        </p:nvSpPr>
        <p:spPr>
          <a:xfrm>
            <a:off x="157317" y="108861"/>
            <a:ext cx="7590503" cy="6688498"/>
          </a:xfrm>
          <a:prstGeom prst="rect">
            <a:avLst/>
          </a:prstGeom>
          <a:solidFill>
            <a:srgbClr val="F6F8F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Растительность в первую очередь отображается на космических снимках, она хорошо определяется по прямым признакам, практически на всех снимках чет­ко различаются лесные н безлесные территории. По космическим снимкам можно проследить границы растительных сообществ или переходные зоны, рас­пределение внутри сообществ растений разных видов, смену растительности при движении с севера на юг или от равнин к горам.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Растительный покров часто является индикатором для дешифрирования подстилающих пород, почв и т. п. Методы цифровой обработки космических снимков позволяют проводить картографирование растительно­го покрова, а также изучать его состояние, динамику,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нарушенность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 п. 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лесных массивов проводится с целью развития методов их рационального использования, включая задачи их охраны и контроля воспроизводства, для чего с успехом используется геоинформационный анализ космических снимков на базе современного программного обеспечения, что позволяет существенно повысить оперативность и точность лесоустроительных работ и изучение антропогенной нагрузки на лесные массивы. Геоинформационные методы обработки кос­мических снимков основаны на анализе их спектраль­ной отражательной способности.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Спектральная отражательная способность лесных насаждений и кустарников изменяется в зависимости от времени года и фазы вегетации. Все многооб­разие кривых отражения лесных насаждений и кус­тарников можно свести к четырем основным типам (рис 5.1).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0A14B9-01D0-90C8-21B2-60A358F7A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678" y="1213464"/>
            <a:ext cx="4222849" cy="326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177" y="474345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1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774746-8A1A-29F9-96E7-A5BA2D6D9CED}"/>
              </a:ext>
            </a:extLst>
          </p:cNvPr>
          <p:cNvSpPr txBox="1"/>
          <p:nvPr/>
        </p:nvSpPr>
        <p:spPr>
          <a:xfrm>
            <a:off x="555521" y="1854234"/>
            <a:ext cx="6054829" cy="2817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1 характеризует отражательную способность лиственных пород леса в зимний период и соответству­ет почти нейтрально серому фону с чуть заметным желтоватым или буроватым оттенком. Наиболее тем­ными являются береза и лиственница молодых древостоев. Более светлыми являются дуб молодого древо­стоя, далее — липа спелого древостоя и осина молодо­го древостоя. Самой светлой в этот период оказывает­ся береза спелого древостоя. Кривая показывает, что отражательная способность постепенно и очень незна­чительно возрастает от фиолетового к красному концу спектра, оставаясь почти без изменений на всем про­тяжении ближней области ИК-спектра, и сохраняя тот уровень, которого она достигает на красном участке.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5BA31-FE39-C882-960D-A2CD2DF0AF02}"/>
              </a:ext>
            </a:extLst>
          </p:cNvPr>
          <p:cNvSpPr txBox="1"/>
          <p:nvPr/>
        </p:nvSpPr>
        <p:spPr>
          <a:xfrm>
            <a:off x="555521" y="4681641"/>
            <a:ext cx="5978630" cy="20744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2 соответствует темно-зеленому малонасыщен­ному фону, характеризует отражательную способность хвойных пород лесов в зимний период (самой темной породой является сосна, у нее коэффициент яркости даже в максимуме (550 нм) равен лишь 0,021). У данных объектов отражательная способность во всей ви­димой области спектра остается на низком уровне, около длины волны 550 нм наблюдается слабый макси­мум. В ближней области ИК-спектра отражательная способность повышенная, однако, является невысокой для растительных образований.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48526503"/>
              </p:ext>
            </p:extLst>
          </p:nvPr>
        </p:nvGraphicFramePr>
        <p:xfrm>
          <a:off x="3089171" y="169157"/>
          <a:ext cx="6096000" cy="1685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0A14B9-01D0-90C8-21B2-60A358F7AA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46" y="2385039"/>
            <a:ext cx="4222849" cy="3263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9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095EF6-82AD-8FE5-C138-4B8C58B1F2C1}"/>
              </a:ext>
            </a:extLst>
          </p:cNvPr>
          <p:cNvSpPr txBox="1"/>
          <p:nvPr/>
        </p:nvSpPr>
        <p:spPr>
          <a:xfrm>
            <a:off x="555519" y="1181385"/>
            <a:ext cx="7807431" cy="2817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3. К этому типу относятся древостой листвен­ных пород с молодой листвой и хвойные породы с молодой хвоей. По мере развития молодой листвы и хвои (фаза «полный лист») насаждения несколько тем­неют. В фазе «поздняя зелень» отражательная способ­ность лиственных пород снова становится высокой, и притом более высокой, чем в фазе «молодой лист», то есть лиственные леса светлеют, а хвойные породы наоборот становятся более темными, приближаясь к зимнему виду. Кривая показывает, что отражательная способность в видимой области спектра для указанных объектов заметно выше, чем в предыдущем типе, максимум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наблюдается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желто-зеленых лучах (550 нм),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отражательная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в ближней области ИК-спектра.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начиная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700 нм, резко возрастает и остается очень высокой на всем протяжении этой области.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Отражательная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лесов в ближней области ИК-спектра, начиная с 700 нм, оказывается различной у разных пород. Самыми темными являются сосна и ель, более светлые — береза и осина.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15F07-C731-8FA9-03FF-3518658084E5}"/>
              </a:ext>
            </a:extLst>
          </p:cNvPr>
          <p:cNvSpPr txBox="1"/>
          <p:nvPr/>
        </p:nvSpPr>
        <p:spPr>
          <a:xfrm>
            <a:off x="555519" y="4299914"/>
            <a:ext cx="7807431" cy="8356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4 соответствует оранжево-красному фону и осенней раскраске всех лиственных лесов. Отражательная способность остается в диапазоне 400 — 500 нм такой же, как и в предыдущем типе, однако возрастает-в красном и ближнем участке ИК-спектра.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0A14B9-01D0-90C8-21B2-60A358F7A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595" y="2152650"/>
            <a:ext cx="3305325" cy="2554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19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24530C-116D-07A9-3370-726328A05E4C}"/>
              </a:ext>
            </a:extLst>
          </p:cNvPr>
          <p:cNvSpPr txBox="1"/>
          <p:nvPr/>
        </p:nvSpPr>
        <p:spPr>
          <a:xfrm>
            <a:off x="304799" y="840407"/>
            <a:ext cx="11582402" cy="16183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Традиционно </a:t>
            </a:r>
            <a:r>
              <a:rPr lang="ru-RU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аэро</a:t>
            </a:r>
            <a:r>
              <a:rPr lang="ru-RU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космоснимки</a:t>
            </a:r>
            <a:r>
              <a:rPr lang="ru-RU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применяются для инвентаризации лесов и охраны их от пожаров, болезней, вредителей.</a:t>
            </a:r>
            <a:endParaRPr lang="ru-RU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Считается целесообразным при картографировании лесного фонда выделять две зоны. Первая зона — это территория, которая активно используется в народном хозяйстве. На ней проводят лесоустроительные работы, в основном по материалам наземных исследований. Второй вид— это территория лесного фонда, которую не планируется в ближайшее время вовлекать в актив­ную хозяйственную деятельность. Здесь осуществляют </a:t>
            </a:r>
            <a:r>
              <a:rPr lang="ru-RU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лесоинвентаризацию</a:t>
            </a:r>
            <a:r>
              <a:rPr lang="ru-RU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основе </a:t>
            </a:r>
            <a:r>
              <a:rPr lang="ru-RU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аэро</a:t>
            </a:r>
            <a:r>
              <a:rPr lang="ru-RU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космоснимков</a:t>
            </a:r>
            <a:r>
              <a:rPr lang="ru-RU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F7B80-59D8-E092-2932-CF094E9149D0}"/>
              </a:ext>
            </a:extLst>
          </p:cNvPr>
          <p:cNvSpPr txBox="1"/>
          <p:nvPr/>
        </p:nvSpPr>
        <p:spPr>
          <a:xfrm>
            <a:off x="304799" y="2646777"/>
            <a:ext cx="5702711" cy="30497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проведении инвентаризации используются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фотостатистический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картографический методы.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Фотостатистическая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инвентаризация подразумевает сплошное дешифрирование космических снимков. По ним осуществляется стратификация территории (раз­деление ее на выделы-страты). Затем по аэроснимкам масштабов 1:5000— 1:10000 осуществляют выборочное дешифрирование фотопроб площадью около 1 га для определения средних таксационных характеристик (высота, диаметр крон, сомкнутость полога) и для кон­троля правильности дешифрирования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космоснимков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Часть фотопроб обследуется на местности. По про­веденным исследованиям составляются планы лесо­насаждений и карты лесхозов в масштабе 1:50 000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1:100 000.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9399C-BA2A-25D0-000F-A6590149C491}"/>
              </a:ext>
            </a:extLst>
          </p:cNvPr>
          <p:cNvSpPr txBox="1"/>
          <p:nvPr/>
        </p:nvSpPr>
        <p:spPr>
          <a:xfrm>
            <a:off x="6105833" y="2646777"/>
            <a:ext cx="5781368" cy="13154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Картографическая инвентаризация проводится без определения таксационных показателей и основана также на дешифрировании космических снимков, кото­рое сопровождается выборочным дешифрированием аэроснимков и наземным обследованием. В результа­те составляются карты лесов в масштабе 1:100 000 — 1:200 000.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48DF4-10F0-DAFE-9253-CE43E6AE6253}"/>
              </a:ext>
            </a:extLst>
          </p:cNvPr>
          <p:cNvSpPr txBox="1"/>
          <p:nvPr/>
        </p:nvSpPr>
        <p:spPr>
          <a:xfrm>
            <a:off x="4286864" y="203221"/>
            <a:ext cx="3254478" cy="3906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Инвентаризация лесов</a:t>
            </a:r>
            <a:endParaRPr lang="ru-R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5" y="4052887"/>
            <a:ext cx="4076700" cy="25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1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878988-D246-5740-3C10-EAC7CD1BBEC4}"/>
              </a:ext>
            </a:extLst>
          </p:cNvPr>
          <p:cNvSpPr txBox="1"/>
          <p:nvPr/>
        </p:nvSpPr>
        <p:spPr>
          <a:xfrm>
            <a:off x="412955" y="100907"/>
            <a:ext cx="11680722" cy="1602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нарушенности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лесов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Космические снимки позволяют проводить слеже­ние за состоянием лесов и выделять территории, нару­шенные в результате хозяйственной деятельности или по естественным причинам.</a:t>
            </a:r>
            <a:endParaRPr lang="ru-R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изучения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нарушенности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лесов используются в основном следующие материалы:  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FDFE366-D7FC-F564-DED6-352152DC5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111294"/>
              </p:ext>
            </p:extLst>
          </p:nvPr>
        </p:nvGraphicFramePr>
        <p:xfrm>
          <a:off x="1022555" y="1948961"/>
          <a:ext cx="9861754" cy="3812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813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373013-910E-8776-20E7-AB563AEB708E}"/>
              </a:ext>
            </a:extLst>
          </p:cNvPr>
          <p:cNvSpPr txBox="1"/>
          <p:nvPr/>
        </p:nvSpPr>
        <p:spPr>
          <a:xfrm>
            <a:off x="403123" y="180856"/>
            <a:ext cx="6479458" cy="6407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Использованием только космических снимков сред­него разрешения (МСУ—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CK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является недостаточным для выявления ряда объектов, значимых с точки зре­ния антропогенной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нарушенности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ландшафтов. По этим снимкам не могут быть выявлены многие линейные объекты (большинство лесовозных и иных хозяйствен­ных дорог), мелкие вырубки и участки сельскохозяй­ственных угодий, участки вторичных лесов на их месте, мелкие карьеры и т. д. Наиболее затруднено выявление по этим снимкам небольших по площади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антропогеннонарушенных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территорий в условиях горных и пред­горных ландшафтов с мелкомасштабной мозаикой раз­личных типов экосистем.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исключительно космических сним­ков высокого разрешения затруднено по погодным (отсутствие безоблачных дней летом) и финансовым причинам.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нарушенно</a:t>
            </a:r>
            <a:r>
              <a:rPr lang="kk-KZ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лесов основана на анализе спектральной отражательной способности лесных на­саждений и кустарников. В настоящее время разрабо­таны цифровые методы обработки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космоснимков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целью расчета площадей лесов, учета вырубок, дешиф­рирования типов лесов, расчета объемов сгоревшего леса и площадей гарей и т. п.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контроль рубки лесов может быть осу­ществлен путем кластерного анализа и дешифровки по спектральным кривым вырубок различной степени давности на основе специального программного обеспечения. Вырубки разделяют на свежие и старые. Анализ снимков позволяет определит), площадь терри­тории, на которой вырублены 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леса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различные про­межутки времени, а также, используя более ранние снимки, определить чины растительности, росшей на этих местах и их площади.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23401A-74C3-3EC2-2C54-D07EE74EA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6"/>
          <a:stretch/>
        </p:blipFill>
        <p:spPr bwMode="auto">
          <a:xfrm>
            <a:off x="6976282" y="1276812"/>
            <a:ext cx="4901086" cy="344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8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317C5-4BEE-68E5-333B-C4A343F3CB74}"/>
              </a:ext>
            </a:extLst>
          </p:cNvPr>
          <p:cNvSpPr txBox="1"/>
          <p:nvPr/>
        </p:nvSpPr>
        <p:spPr>
          <a:xfrm>
            <a:off x="226141" y="182651"/>
            <a:ext cx="11847871" cy="2686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Травяной покров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Дешифрирование различных видов травяного по­крова и оценка его состояния основана на анализе его спектральной отражательной способности с использо­ванием специальных геоинформационных технологий. Рассмотрим спектральную отражательную способ­ность травяных покровов. По характеру средних кри­вых спектральной отражательной способности они могут быть подразделены на четыре типа (рис. 5.2).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2FE477-087B-197F-E311-972233B97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021" y="2186141"/>
            <a:ext cx="6463481" cy="3996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815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5207</TotalTime>
  <Words>2088</Words>
  <Application>Microsoft Office PowerPoint</Application>
  <PresentationFormat>Широкоэкранный</PresentationFormat>
  <Paragraphs>73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Обзорные вопросы</vt:lpstr>
      <vt:lpstr>Список использованных источников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Anuar</cp:lastModifiedBy>
  <cp:revision>173</cp:revision>
  <dcterms:created xsi:type="dcterms:W3CDTF">2021-11-16T03:16:23Z</dcterms:created>
  <dcterms:modified xsi:type="dcterms:W3CDTF">2023-11-05T15:39:16Z</dcterms:modified>
</cp:coreProperties>
</file>