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78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6AF701-F26D-4BED-BF17-63B0C9606B62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863E173-32FB-40B0-B071-8B27C94990D2}">
      <dgm:prSet/>
      <dgm:spPr/>
      <dgm:t>
        <a:bodyPr/>
        <a:lstStyle/>
        <a:p>
          <a:r>
            <a:rPr lang="ru-RU"/>
            <a:t>– определение иностранного языка как учебного предмета;</a:t>
          </a:r>
          <a:endParaRPr lang="en-US"/>
        </a:p>
      </dgm:t>
    </dgm:pt>
    <dgm:pt modelId="{13F07FB6-947D-4FD6-AE8E-5265B9EA212C}" type="parTrans" cxnId="{0E8CECC9-B200-4A67-98BA-3B1C784F49B2}">
      <dgm:prSet/>
      <dgm:spPr/>
      <dgm:t>
        <a:bodyPr/>
        <a:lstStyle/>
        <a:p>
          <a:endParaRPr lang="en-US"/>
        </a:p>
      </dgm:t>
    </dgm:pt>
    <dgm:pt modelId="{8253B019-B3A6-4EB5-923B-50CEEE407CB3}" type="sibTrans" cxnId="{0E8CECC9-B200-4A67-98BA-3B1C784F49B2}">
      <dgm:prSet/>
      <dgm:spPr/>
      <dgm:t>
        <a:bodyPr/>
        <a:lstStyle/>
        <a:p>
          <a:endParaRPr lang="en-US"/>
        </a:p>
      </dgm:t>
    </dgm:pt>
    <dgm:pt modelId="{B9F561E8-7DE9-419D-BA2C-CAE43548C3E9}">
      <dgm:prSet/>
      <dgm:spPr/>
      <dgm:t>
        <a:bodyPr/>
        <a:lstStyle/>
        <a:p>
          <a:r>
            <a:rPr lang="ru-RU"/>
            <a:t>– изучение деятельности учителя (разработка форм, методов, приемов обучения);</a:t>
          </a:r>
          <a:endParaRPr lang="en-US"/>
        </a:p>
      </dgm:t>
    </dgm:pt>
    <dgm:pt modelId="{0069059E-D572-48FC-82E9-FE80AFCD4578}" type="parTrans" cxnId="{052EEA41-5952-4724-8B1C-46858C65CF7B}">
      <dgm:prSet/>
      <dgm:spPr/>
      <dgm:t>
        <a:bodyPr/>
        <a:lstStyle/>
        <a:p>
          <a:endParaRPr lang="en-US"/>
        </a:p>
      </dgm:t>
    </dgm:pt>
    <dgm:pt modelId="{C7BA2533-8E3E-482A-90E4-2B793FD305B5}" type="sibTrans" cxnId="{052EEA41-5952-4724-8B1C-46858C65CF7B}">
      <dgm:prSet/>
      <dgm:spPr/>
      <dgm:t>
        <a:bodyPr/>
        <a:lstStyle/>
        <a:p>
          <a:endParaRPr lang="en-US"/>
        </a:p>
      </dgm:t>
    </dgm:pt>
    <dgm:pt modelId="{B1B94C0F-688D-469F-BEDF-22D039BBE1F4}">
      <dgm:prSet/>
      <dgm:spPr/>
      <dgm:t>
        <a:bodyPr/>
        <a:lstStyle/>
        <a:p>
          <a:r>
            <a:rPr lang="ru-RU"/>
            <a:t>– изучение деятельности ученика (проверка эффективности использованных приемов, изучение развития обучающегося);</a:t>
          </a:r>
          <a:endParaRPr lang="en-US"/>
        </a:p>
      </dgm:t>
    </dgm:pt>
    <dgm:pt modelId="{C8F024B8-4939-4BE8-93AE-2442A5779927}" type="parTrans" cxnId="{85AE8529-1807-4BFC-9A22-46BD13211B70}">
      <dgm:prSet/>
      <dgm:spPr/>
      <dgm:t>
        <a:bodyPr/>
        <a:lstStyle/>
        <a:p>
          <a:endParaRPr lang="en-US"/>
        </a:p>
      </dgm:t>
    </dgm:pt>
    <dgm:pt modelId="{EA4C0BE7-A464-4193-9F2D-947A5328B2FD}" type="sibTrans" cxnId="{85AE8529-1807-4BFC-9A22-46BD13211B70}">
      <dgm:prSet/>
      <dgm:spPr/>
      <dgm:t>
        <a:bodyPr/>
        <a:lstStyle/>
        <a:p>
          <a:endParaRPr lang="en-US"/>
        </a:p>
      </dgm:t>
    </dgm:pt>
    <dgm:pt modelId="{A8883AAF-84EF-490A-9647-C8F554D3463F}">
      <dgm:prSet/>
      <dgm:spPr/>
      <dgm:t>
        <a:bodyPr/>
        <a:lstStyle/>
        <a:p>
          <a:r>
            <a:rPr lang="ru-RU"/>
            <a:t>– установление специфических закономерностей, определение сферы действия закономерностей смежных с методикой наук и выявление их специфического преломления в методике.</a:t>
          </a:r>
          <a:br>
            <a:rPr lang="ru-RU"/>
          </a:br>
          <a:r>
            <a:rPr lang="ru-RU"/>
            <a:t>Очевидно, что процесс обучения иноязычной речи чрезвычайно многомерен.</a:t>
          </a:r>
          <a:br>
            <a:rPr lang="ru-RU"/>
          </a:br>
          <a:endParaRPr lang="en-US"/>
        </a:p>
      </dgm:t>
    </dgm:pt>
    <dgm:pt modelId="{1ABE9F95-A24D-4D9A-A971-B72D98AD0394}" type="parTrans" cxnId="{8D716E09-B2AD-4B3A-8160-58C08F6DF39C}">
      <dgm:prSet/>
      <dgm:spPr/>
      <dgm:t>
        <a:bodyPr/>
        <a:lstStyle/>
        <a:p>
          <a:endParaRPr lang="en-US"/>
        </a:p>
      </dgm:t>
    </dgm:pt>
    <dgm:pt modelId="{AFD4E8F4-93EF-4F71-BFF8-FE69C70D689E}" type="sibTrans" cxnId="{8D716E09-B2AD-4B3A-8160-58C08F6DF39C}">
      <dgm:prSet/>
      <dgm:spPr/>
      <dgm:t>
        <a:bodyPr/>
        <a:lstStyle/>
        <a:p>
          <a:endParaRPr lang="en-US"/>
        </a:p>
      </dgm:t>
    </dgm:pt>
    <dgm:pt modelId="{ECC18960-AE42-4775-AE54-AC69951CB83C}" type="pres">
      <dgm:prSet presAssocID="{246AF701-F26D-4BED-BF17-63B0C9606B62}" presName="matrix" presStyleCnt="0">
        <dgm:presLayoutVars>
          <dgm:chMax val="1"/>
          <dgm:dir/>
          <dgm:resizeHandles val="exact"/>
        </dgm:presLayoutVars>
      </dgm:prSet>
      <dgm:spPr/>
    </dgm:pt>
    <dgm:pt modelId="{2EBEE54C-8179-4429-AD45-2A8A0901F3A9}" type="pres">
      <dgm:prSet presAssocID="{246AF701-F26D-4BED-BF17-63B0C9606B62}" presName="diamond" presStyleLbl="bgShp" presStyleIdx="0" presStyleCnt="1"/>
      <dgm:spPr/>
    </dgm:pt>
    <dgm:pt modelId="{D55395B7-4A47-48E5-9E42-B5316A65A5A3}" type="pres">
      <dgm:prSet presAssocID="{246AF701-F26D-4BED-BF17-63B0C9606B62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7ED59930-C7D1-4A9C-90D5-3F45E4F525B0}" type="pres">
      <dgm:prSet presAssocID="{246AF701-F26D-4BED-BF17-63B0C9606B62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ED546D6E-02FC-4A87-B2ED-4B6D0D3BC377}" type="pres">
      <dgm:prSet presAssocID="{246AF701-F26D-4BED-BF17-63B0C9606B62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659498C3-5ABF-432B-9A0D-D2083EEDE1C3}" type="pres">
      <dgm:prSet presAssocID="{246AF701-F26D-4BED-BF17-63B0C9606B62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8D716E09-B2AD-4B3A-8160-58C08F6DF39C}" srcId="{246AF701-F26D-4BED-BF17-63B0C9606B62}" destId="{A8883AAF-84EF-490A-9647-C8F554D3463F}" srcOrd="3" destOrd="0" parTransId="{1ABE9F95-A24D-4D9A-A971-B72D98AD0394}" sibTransId="{AFD4E8F4-93EF-4F71-BFF8-FE69C70D689E}"/>
    <dgm:cxn modelId="{85AE8529-1807-4BFC-9A22-46BD13211B70}" srcId="{246AF701-F26D-4BED-BF17-63B0C9606B62}" destId="{B1B94C0F-688D-469F-BEDF-22D039BBE1F4}" srcOrd="2" destOrd="0" parTransId="{C8F024B8-4939-4BE8-93AE-2442A5779927}" sibTransId="{EA4C0BE7-A464-4193-9F2D-947A5328B2FD}"/>
    <dgm:cxn modelId="{052EEA41-5952-4724-8B1C-46858C65CF7B}" srcId="{246AF701-F26D-4BED-BF17-63B0C9606B62}" destId="{B9F561E8-7DE9-419D-BA2C-CAE43548C3E9}" srcOrd="1" destOrd="0" parTransId="{0069059E-D572-48FC-82E9-FE80AFCD4578}" sibTransId="{C7BA2533-8E3E-482A-90E4-2B793FD305B5}"/>
    <dgm:cxn modelId="{E0087650-8A12-4020-AF4B-8B00E4CBC793}" type="presOf" srcId="{B9F561E8-7DE9-419D-BA2C-CAE43548C3E9}" destId="{7ED59930-C7D1-4A9C-90D5-3F45E4F525B0}" srcOrd="0" destOrd="0" presId="urn:microsoft.com/office/officeart/2005/8/layout/matrix3"/>
    <dgm:cxn modelId="{B53DA88F-4351-4F0E-B489-4F4EAB82C54E}" type="presOf" srcId="{A8883AAF-84EF-490A-9647-C8F554D3463F}" destId="{659498C3-5ABF-432B-9A0D-D2083EEDE1C3}" srcOrd="0" destOrd="0" presId="urn:microsoft.com/office/officeart/2005/8/layout/matrix3"/>
    <dgm:cxn modelId="{0E8CECC9-B200-4A67-98BA-3B1C784F49B2}" srcId="{246AF701-F26D-4BED-BF17-63B0C9606B62}" destId="{1863E173-32FB-40B0-B071-8B27C94990D2}" srcOrd="0" destOrd="0" parTransId="{13F07FB6-947D-4FD6-AE8E-5265B9EA212C}" sibTransId="{8253B019-B3A6-4EB5-923B-50CEEE407CB3}"/>
    <dgm:cxn modelId="{62FBB7DB-AE71-499C-A73E-77C11B32098A}" type="presOf" srcId="{246AF701-F26D-4BED-BF17-63B0C9606B62}" destId="{ECC18960-AE42-4775-AE54-AC69951CB83C}" srcOrd="0" destOrd="0" presId="urn:microsoft.com/office/officeart/2005/8/layout/matrix3"/>
    <dgm:cxn modelId="{C780F6DC-8D54-4118-A2CF-537E462CC3AF}" type="presOf" srcId="{1863E173-32FB-40B0-B071-8B27C94990D2}" destId="{D55395B7-4A47-48E5-9E42-B5316A65A5A3}" srcOrd="0" destOrd="0" presId="urn:microsoft.com/office/officeart/2005/8/layout/matrix3"/>
    <dgm:cxn modelId="{F11CB8FC-742B-49D0-8E7F-15F5AB94B1C9}" type="presOf" srcId="{B1B94C0F-688D-469F-BEDF-22D039BBE1F4}" destId="{ED546D6E-02FC-4A87-B2ED-4B6D0D3BC377}" srcOrd="0" destOrd="0" presId="urn:microsoft.com/office/officeart/2005/8/layout/matrix3"/>
    <dgm:cxn modelId="{6EC5E545-5F46-4FBE-B819-9103722DF9F8}" type="presParOf" srcId="{ECC18960-AE42-4775-AE54-AC69951CB83C}" destId="{2EBEE54C-8179-4429-AD45-2A8A0901F3A9}" srcOrd="0" destOrd="0" presId="urn:microsoft.com/office/officeart/2005/8/layout/matrix3"/>
    <dgm:cxn modelId="{12491F6B-46C0-40B7-ADE2-39935F8FFDEF}" type="presParOf" srcId="{ECC18960-AE42-4775-AE54-AC69951CB83C}" destId="{D55395B7-4A47-48E5-9E42-B5316A65A5A3}" srcOrd="1" destOrd="0" presId="urn:microsoft.com/office/officeart/2005/8/layout/matrix3"/>
    <dgm:cxn modelId="{59FC08DF-4752-4FEE-BAA8-5DC59410C380}" type="presParOf" srcId="{ECC18960-AE42-4775-AE54-AC69951CB83C}" destId="{7ED59930-C7D1-4A9C-90D5-3F45E4F525B0}" srcOrd="2" destOrd="0" presId="urn:microsoft.com/office/officeart/2005/8/layout/matrix3"/>
    <dgm:cxn modelId="{A93C438F-1770-4FF2-A3BC-46F0C5751578}" type="presParOf" srcId="{ECC18960-AE42-4775-AE54-AC69951CB83C}" destId="{ED546D6E-02FC-4A87-B2ED-4B6D0D3BC377}" srcOrd="3" destOrd="0" presId="urn:microsoft.com/office/officeart/2005/8/layout/matrix3"/>
    <dgm:cxn modelId="{EDCF1907-2C09-404E-8A2C-5179BC1EB251}" type="presParOf" srcId="{ECC18960-AE42-4775-AE54-AC69951CB83C}" destId="{659498C3-5ABF-432B-9A0D-D2083EEDE1C3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BEE54C-8179-4429-AD45-2A8A0901F3A9}">
      <dsp:nvSpPr>
        <dsp:cNvPr id="0" name=""/>
        <dsp:cNvSpPr/>
      </dsp:nvSpPr>
      <dsp:spPr>
        <a:xfrm>
          <a:off x="2765530" y="0"/>
          <a:ext cx="2543754" cy="2543754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5395B7-4A47-48E5-9E42-B5316A65A5A3}">
      <dsp:nvSpPr>
        <dsp:cNvPr id="0" name=""/>
        <dsp:cNvSpPr/>
      </dsp:nvSpPr>
      <dsp:spPr>
        <a:xfrm>
          <a:off x="3007187" y="241656"/>
          <a:ext cx="992064" cy="99206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" kern="1200"/>
            <a:t>– определение иностранного языка как учебного предмета;</a:t>
          </a:r>
          <a:endParaRPr lang="en-US" sz="500" kern="1200"/>
        </a:p>
      </dsp:txBody>
      <dsp:txXfrm>
        <a:off x="3055616" y="290085"/>
        <a:ext cx="895206" cy="895206"/>
      </dsp:txXfrm>
    </dsp:sp>
    <dsp:sp modelId="{7ED59930-C7D1-4A9C-90D5-3F45E4F525B0}">
      <dsp:nvSpPr>
        <dsp:cNvPr id="0" name=""/>
        <dsp:cNvSpPr/>
      </dsp:nvSpPr>
      <dsp:spPr>
        <a:xfrm>
          <a:off x="4075563" y="241656"/>
          <a:ext cx="992064" cy="99206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" kern="1200"/>
            <a:t>– изучение деятельности учителя (разработка форм, методов, приемов обучения);</a:t>
          </a:r>
          <a:endParaRPr lang="en-US" sz="500" kern="1200"/>
        </a:p>
      </dsp:txBody>
      <dsp:txXfrm>
        <a:off x="4123992" y="290085"/>
        <a:ext cx="895206" cy="895206"/>
      </dsp:txXfrm>
    </dsp:sp>
    <dsp:sp modelId="{ED546D6E-02FC-4A87-B2ED-4B6D0D3BC377}">
      <dsp:nvSpPr>
        <dsp:cNvPr id="0" name=""/>
        <dsp:cNvSpPr/>
      </dsp:nvSpPr>
      <dsp:spPr>
        <a:xfrm>
          <a:off x="3007187" y="1310033"/>
          <a:ext cx="992064" cy="99206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" kern="1200"/>
            <a:t>– изучение деятельности ученика (проверка эффективности использованных приемов, изучение развития обучающегося);</a:t>
          </a:r>
          <a:endParaRPr lang="en-US" sz="500" kern="1200"/>
        </a:p>
      </dsp:txBody>
      <dsp:txXfrm>
        <a:off x="3055616" y="1358462"/>
        <a:ext cx="895206" cy="895206"/>
      </dsp:txXfrm>
    </dsp:sp>
    <dsp:sp modelId="{659498C3-5ABF-432B-9A0D-D2083EEDE1C3}">
      <dsp:nvSpPr>
        <dsp:cNvPr id="0" name=""/>
        <dsp:cNvSpPr/>
      </dsp:nvSpPr>
      <dsp:spPr>
        <a:xfrm>
          <a:off x="4075563" y="1310033"/>
          <a:ext cx="992064" cy="99206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" kern="1200"/>
            <a:t>– установление специфических закономерностей, определение сферы действия закономерностей смежных с методикой наук и выявление их специфического преломления в методике.</a:t>
          </a:r>
          <a:br>
            <a:rPr lang="ru-RU" sz="500" kern="1200"/>
          </a:br>
          <a:r>
            <a:rPr lang="ru-RU" sz="500" kern="1200"/>
            <a:t>Очевидно, что процесс обучения иноязычной речи чрезвычайно многомерен.</a:t>
          </a:r>
          <a:br>
            <a:rPr lang="ru-RU" sz="500" kern="1200"/>
          </a:br>
          <a:endParaRPr lang="en-US" sz="500" kern="1200"/>
        </a:p>
      </dsp:txBody>
      <dsp:txXfrm>
        <a:off x="4123992" y="1358462"/>
        <a:ext cx="895206" cy="895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3AC71D-66BA-4C2C-3AD7-0A321FDCF8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5E36901-3B06-EFC0-7953-4EFF56DDA3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3C2DB1-91E2-B97D-C9EC-72066626D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E921-5846-459E-9B10-A8185C021B42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76EDD1A-3A45-8ED8-6314-37259A694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0895B0-C84A-EB5A-FB48-7CB3DB528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2CD09-96E6-4BAB-915C-263D9534F2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5874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F0544E-6928-3374-B74E-C5765D94D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70F5BF8-685D-6E38-4CC0-B687E2975D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43387E-1D02-5F26-86B7-C9DC9D69F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E921-5846-459E-9B10-A8185C021B42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8D8EFA-E569-7E6B-C334-A5114E8D3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1709BEC-0740-90DE-5853-580BC04CE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2CD09-96E6-4BAB-915C-263D9534F2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8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E3C47A2-A461-DD04-6AD7-08703D7C45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705187E-DA92-E7BF-0C96-50C13C3FA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BDCF80-5105-8AE7-71FA-572B1B017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E921-5846-459E-9B10-A8185C021B42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6AA22BF-8EF8-10DF-4121-CAE74D3B5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CA4963-7E6F-D0A4-CCF8-E5E20BC81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2CD09-96E6-4BAB-915C-263D9534F2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287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87E654-1934-0519-1E4C-D213A650F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517D9F-71FD-D785-77EF-908B7350E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EBEA663-C66A-9BFA-617C-B788723E8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E921-5846-459E-9B10-A8185C021B42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1C342F-5DB7-69ED-D2BF-790227672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C9EBEB-AF92-D515-8B37-E6E086B57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2CD09-96E6-4BAB-915C-263D9534F2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0358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F91E6D-A7F4-8774-1D4B-E6CE8FC6C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4A519B8-94AB-C731-6748-E586D37DF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2A9089-F4F8-A45B-14BB-6F46C1215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E921-5846-459E-9B10-A8185C021B42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9F039F-6D2D-7E2C-DB91-F3B9AB880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A8AC68-17A1-187F-AE47-76A41F475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2CD09-96E6-4BAB-915C-263D9534F2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07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21A979-5286-CC44-B634-3D1AA1E77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3942D6-2019-5893-5FD3-F73B23F576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ED36D35-7688-FFA2-F041-9DE429F238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EB0D772-598C-29A2-44D0-DB85EBF8C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E921-5846-459E-9B10-A8185C021B42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8C8E3A9-1146-D153-6C99-8F9BE4E01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B3B812F-C4F7-1B6F-8E7F-37A8A5627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2CD09-96E6-4BAB-915C-263D9534F2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629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459ED6-7002-2808-C808-B4D49D3B8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39CC748-3DC8-5647-948C-4C01557FA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4335055-80A5-96A5-D4AA-3AD8B0E99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E98B709-1860-9CB5-CD06-82E0343A0F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DAA7E89-25CD-23BD-328B-2D89AFA43D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875DD13-7A1C-052F-4160-AA436FA80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E921-5846-459E-9B10-A8185C021B42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6C3D27F-D599-766A-3156-26E7FA06C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F29A836-56D1-088B-00BD-6D6D2AA54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2CD09-96E6-4BAB-915C-263D9534F2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340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D047C1-7696-8680-C4F3-DF0712646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AFCDCFD-4BD6-95C6-BC26-BEDBEFD2A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E921-5846-459E-9B10-A8185C021B42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55E7487-F9E6-E880-ACF0-F211F1A74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DE8F1FB-BE40-E64F-EE3E-3ECA297BC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2CD09-96E6-4BAB-915C-263D9534F2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199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0E7C692-0E16-D80E-DC0C-8A6B7AC75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E921-5846-459E-9B10-A8185C021B42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530A0FC-C532-99CC-615F-016A688F1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B984F55-F446-E5D6-43D8-0F0DFC96C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2CD09-96E6-4BAB-915C-263D9534F2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2916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92C0D1-BB31-C894-70B2-948EA9433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A7B560-C345-F2B9-FABA-AC1CC8F40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1FD2C66-6E1A-3AEE-4887-461D5B6E7A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AED23F7-07B0-91FB-C77A-97249FFFB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E921-5846-459E-9B10-A8185C021B42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E1C8F02-ECF9-7B4D-164E-CF268EAD3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3DD337D-58A1-0283-5B20-580C16FAD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2CD09-96E6-4BAB-915C-263D9534F2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6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17AF84-466C-8A27-73DD-15FCC7686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C440E15-2E62-6742-F6F9-244820938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83BBDD0-387B-38B7-9747-5F03404B7E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1ED3C87-9BB1-7FC4-9D25-03217F77B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E921-5846-459E-9B10-A8185C021B42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88A84C8-0678-BCE4-1F4E-825561E4A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B51229-D99B-11E5-2172-E3B582470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2CD09-96E6-4BAB-915C-263D9534F2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913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CE5ED8-9BA8-E898-47A8-F67E6A6B3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0AFE43-9035-062E-26A7-5073A6C98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138E37-309E-CDFE-3FA8-2B9EAD5750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0E921-5846-459E-9B10-A8185C021B42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8583598-86A4-E86F-A1D3-017259F6FB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D84777-19C3-2ACE-97BD-AA25B8E50A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2CD09-96E6-4BAB-915C-263D9534F2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05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EF8BBA-C841-DFAE-6A24-E91ED9817B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ru-RU" sz="5500" dirty="0"/>
              <a:t>Теоретико-методологические основы современной̆ методики обучения иностранным языкам.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9107C1A-A920-563E-E6FC-ED22A14CE2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ru-RU" dirty="0"/>
              <a:t>Лекция 4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72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595F5-6532-2993-1FA7-F458D972C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3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Перед методикой̆ определены следующие проблемы:</a:t>
            </a:r>
            <a:br>
              <a:rPr lang="ru-RU" sz="3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3400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217EA1A2-3DF4-B286-0788-26DCE0A3E8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9020801"/>
              </p:ext>
            </p:extLst>
          </p:nvPr>
        </p:nvGraphicFramePr>
        <p:xfrm>
          <a:off x="1285240" y="2921000"/>
          <a:ext cx="8074815" cy="2543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239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41EE99-368E-7744-7D18-AE877C8FE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ru-RU" sz="4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Общие проблемы:</a:t>
            </a:r>
            <a:endParaRPr lang="ru-RU" sz="460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8160A5-2553-B4B1-BB07-8953FAFE5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b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Методика как наука, методы научного исследования в этой науке; связь методики с другими науками;</a:t>
            </a:r>
            <a:b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Цели обучения иностранным языкам в различных типах учебных заведений; </a:t>
            </a:r>
          </a:p>
          <a:p>
            <a:pPr marL="0" indent="0">
              <a:buNone/>
            </a:pPr>
            <a: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Принципы обучения иностранным языкам;</a:t>
            </a:r>
            <a:b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Содержание обучения иностранным языкам;</a:t>
            </a:r>
            <a:b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Классификация упражнений, используемых в обучении иностранным языкам;</a:t>
            </a:r>
            <a:b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Контроль в обучении иностранным языкам;</a:t>
            </a:r>
            <a:b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 Система занятий и урок иностр</a:t>
            </a:r>
            <a:r>
              <a:rPr lang="ru-RU" sz="1700">
                <a:latin typeface="Times New Roman" panose="02020603050405020304" pitchFamily="18" charset="0"/>
                <a:ea typeface="Times New Roman" panose="02020603050405020304" pitchFamily="18" charset="0"/>
              </a:rPr>
              <a:t>анного языка;</a:t>
            </a:r>
            <a:b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1700"/>
          </a:p>
        </p:txBody>
      </p:sp>
    </p:spTree>
    <p:extLst>
      <p:ext uri="{BB962C8B-B14F-4D97-AF65-F5344CB8AC3E}">
        <p14:creationId xmlns:p14="http://schemas.microsoft.com/office/powerpoint/2010/main" val="1612095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AB827C-D7AC-4848-574D-6F058F745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45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Проблемы обучения средствам иноязычного общения</a:t>
            </a:r>
            <a:endParaRPr lang="ru-RU" sz="45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F39D68-BF2B-D8D4-B24E-94A43BBA2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b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 Обучение фонетике;</a:t>
            </a:r>
            <a:b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 Обучение грамматике;</a:t>
            </a:r>
            <a:b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10. Обучение лексике;</a:t>
            </a:r>
            <a:b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11. Формирование орфографических навыков;</a:t>
            </a:r>
            <a:b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12.Формирование «техники» чтения.</a:t>
            </a:r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1974110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360B98-EF12-BC12-B1AB-EC2CFA0F7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45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Проблемы формирования умений иноязычного общения</a:t>
            </a:r>
            <a:endParaRPr lang="ru-RU" sz="45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9B51B9-07B3-8459-835A-73332E4CF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b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13. Обучение говорению;</a:t>
            </a:r>
            <a:b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14. Обучение письму;</a:t>
            </a:r>
            <a:b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15. Обучение аудированию;</a:t>
            </a:r>
            <a:b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16. Обучение чтению.</a:t>
            </a:r>
            <a:b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2855195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633B83-3E9A-CB88-43A9-7C0E302C9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2300"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23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етодика обучения иностранным языкам использует различные научные методы исследования, а именно:</a:t>
            </a:r>
            <a:br>
              <a:rPr lang="ru-RU" sz="23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3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8611B0-6B17-6744-A26E-63CF2E977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изучение публикаций;</a:t>
            </a:r>
            <a:b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изучение программ (старых и действующих);</a:t>
            </a:r>
            <a:b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изучение учебников (старых и действующих);</a:t>
            </a:r>
            <a:b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наблюдения;</a:t>
            </a:r>
            <a:b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беседы;</a:t>
            </a:r>
            <a:b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анкетирование;</a:t>
            </a:r>
            <a:b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письменные опросы;</a:t>
            </a:r>
            <a:b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тестирование;</a:t>
            </a:r>
            <a:b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опытное обучение;</a:t>
            </a:r>
            <a:b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экспериментальное обучение (2 группы, сравнивают).</a:t>
            </a:r>
            <a:b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1700"/>
          </a:p>
        </p:txBody>
      </p:sp>
    </p:spTree>
    <p:extLst>
      <p:ext uri="{BB962C8B-B14F-4D97-AF65-F5344CB8AC3E}">
        <p14:creationId xmlns:p14="http://schemas.microsoft.com/office/powerpoint/2010/main" val="1634906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40A067-B75E-093F-F267-15A6FD3C8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6"/>
            <a:ext cx="5709721" cy="2430864"/>
          </a:xfrm>
        </p:spPr>
        <p:txBody>
          <a:bodyPr anchor="t">
            <a:normAutofit/>
          </a:bodyPr>
          <a:lstStyle/>
          <a:p>
            <a:r>
              <a:rPr lang="ru-RU" sz="200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Изучение иностранных языков в современном обществе становится неотделимой составляющей профессиональной подготовки специалистов самого разного профиля и от качества их языковой подготовки во многом зависит успешное решение вопросов профессионального роста и расширение контактов с зарубежными партнерами. </a:t>
            </a:r>
          </a:p>
          <a:p>
            <a:endParaRPr lang="ru-RU" sz="200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329241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9F02DE-DEE5-2714-7E35-0EB6560F1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6"/>
            <a:ext cx="5709721" cy="2430864"/>
          </a:xfrm>
        </p:spPr>
        <p:txBody>
          <a:bodyPr anchor="t">
            <a:normAutofit/>
          </a:bodyPr>
          <a:lstStyle/>
          <a:p>
            <a:r>
              <a:rPr lang="ru-RU" sz="200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Методика обучения иностранным языкам представляет собой систему знаний о закономерностях процесса обучения неродному языку и о путях воздействия на этот процесс с целью его оптимизации. Методика обучения иностранному языку (ИЯ) открывает и обосновывает закономерности обучения иностранному языку. </a:t>
            </a:r>
          </a:p>
          <a:p>
            <a:endParaRPr lang="ru-RU" sz="200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47025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9AA38E-B9E5-F07B-4B51-078D554C6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6"/>
            <a:ext cx="5709721" cy="2430864"/>
          </a:xfrm>
        </p:spPr>
        <p:txBody>
          <a:bodyPr anchor="t">
            <a:normAutofit/>
          </a:bodyPr>
          <a:lstStyle/>
          <a:p>
            <a:r>
              <a:rPr lang="ru-RU" sz="200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 основным понятиям, составляющим фундамент методики, можно отнести: процесс, цели, содержание, принципы, методы, приёмы, средства и организационные формы обучения. </a:t>
            </a:r>
          </a:p>
          <a:p>
            <a:endParaRPr lang="ru-RU" sz="200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682422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5378D6-B586-56A3-5441-03F0031BF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3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Базисными категориями методики принято считать: </a:t>
            </a:r>
            <a:br>
              <a:rPr lang="ru-RU" sz="3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34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E61C88-B535-3235-1207-BDD22273D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ru-RU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 как систему целенаправленных действий учителя, с одной стороны, и учебных действий учащихся с другой. </a:t>
            </a:r>
          </a:p>
          <a:p>
            <a:r>
              <a:rPr lang="ru-RU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Прием – элементарный методический поступок, направленный на решение конкретных задач на определенном этапе урока. Метод реализуется в системе приёмов.</a:t>
            </a:r>
          </a:p>
          <a:p>
            <a:r>
              <a:rPr lang="ru-RU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Подход – общая исходная позиция, отталкиваясь от которой исследователь рассматривает большинство своих остальных положений. Дискуссионным остается вопрос соотношения метода и подхода. Отечественные методисты и большинство зарубежных исследователей считают, что подход к обучению играет основополагающую роль и является доминирующей идеей, на которой строится новый метод. Метод и подход взаимосвязаны и взаимозависимы, для них характерно постоянное взаимодействие. </a:t>
            </a:r>
          </a:p>
          <a:p>
            <a:r>
              <a:rPr lang="ru-RU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 – руководящая идея. Принято выделять следующие обще- дидактические, общеметодические, частно–методические принципы. К.В. Миньяр–Белоручев в своих исследованиях выделяет следующие принципы обучения: принцип дифференцированного подхода, принцип управления процессом обучения, принцип вычленения конкретных ориентиров, принцип комплексного подхода к мотивации в обучении иностранному языку. </a:t>
            </a:r>
          </a:p>
          <a:p>
            <a:r>
              <a:rPr lang="ru-RU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 обучения – это то, к чему мы стремимся в процессе обучения ИЯ, это идеально планируемый результат. Сначала ставится цель обучения, лишь потом разрабатывается методика. Цель обучения тесно связана с условиями обучения, так как без них ее достижение невозможно. </a:t>
            </a:r>
            <a:endParaRPr lang="ru-RU" sz="1000"/>
          </a:p>
        </p:txBody>
      </p:sp>
    </p:spTree>
    <p:extLst>
      <p:ext uri="{BB962C8B-B14F-4D97-AF65-F5344CB8AC3E}">
        <p14:creationId xmlns:p14="http://schemas.microsoft.com/office/powerpoint/2010/main" val="19220559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682</Words>
  <Application>Microsoft Office PowerPoint</Application>
  <PresentationFormat>Широкоэкранный</PresentationFormat>
  <Paragraphs>25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Теоретико-методологические основы современной̆ методики обучения иностранным языкам. </vt:lpstr>
      <vt:lpstr>Общие проблемы:</vt:lpstr>
      <vt:lpstr>Проблемы обучения средствам иноязычного общения</vt:lpstr>
      <vt:lpstr>Проблемы формирования умений иноязычного общения</vt:lpstr>
      <vt:lpstr>Методика обучения иностранным языкам использует различные научные методы исследования, а именно: </vt:lpstr>
      <vt:lpstr>Презентация PowerPoint</vt:lpstr>
      <vt:lpstr>Презентация PowerPoint</vt:lpstr>
      <vt:lpstr>Презентация PowerPoint</vt:lpstr>
      <vt:lpstr>Базисными категориями методики принято считать:  </vt:lpstr>
      <vt:lpstr>Перед методикой̆ определены следующие проблемы: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Теоретико-методологические основы современной методики обучения иностранным языкам. </dc:title>
  <dc:creator>Хамза Мадина Адебиетовна</dc:creator>
  <cp:lastModifiedBy>Хамза Мадина Адебиетовна</cp:lastModifiedBy>
  <cp:revision>9</cp:revision>
  <dcterms:created xsi:type="dcterms:W3CDTF">2022-11-10T06:08:09Z</dcterms:created>
  <dcterms:modified xsi:type="dcterms:W3CDTF">2022-11-10T06:15:59Z</dcterms:modified>
</cp:coreProperties>
</file>