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1" r:id="rId2"/>
    <p:sldId id="256" r:id="rId3"/>
    <p:sldId id="257" r:id="rId4"/>
    <p:sldId id="258" r:id="rId5"/>
    <p:sldId id="277" r:id="rId6"/>
    <p:sldId id="269" r:id="rId7"/>
    <p:sldId id="270" r:id="rId8"/>
    <p:sldId id="271" r:id="rId9"/>
    <p:sldId id="272" r:id="rId10"/>
    <p:sldId id="273" r:id="rId11"/>
    <p:sldId id="274"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667952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297318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03840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2036633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00410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233311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787166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600706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991478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E4551AA-7B3E-4579-8223-B75E9C2346BC}"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4283513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E4551AA-7B3E-4579-8223-B75E9C2346BC}"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17915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E4551AA-7B3E-4579-8223-B75E9C2346BC}" type="datetimeFigureOut">
              <a:rPr lang="en-US" smtClean="0"/>
              <a:t>11/3/2022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33105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E4551AA-7B3E-4579-8223-B75E9C2346BC}" type="datetimeFigureOut">
              <a:rPr lang="en-US" smtClean="0"/>
              <a:t>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006610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551AA-7B3E-4579-8223-B75E9C2346BC}" type="datetimeFigureOut">
              <a:rPr lang="en-US" smtClean="0"/>
              <a:t>11/3/2022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1607525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0E4551AA-7B3E-4579-8223-B75E9C2346BC}" type="datetimeFigureOut">
              <a:rPr lang="en-US" smtClean="0"/>
              <a:t>11/3/2022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t>‹#›</a:t>
            </a:fld>
            <a:endParaRPr lang="en-US"/>
          </a:p>
        </p:txBody>
      </p:sp>
    </p:spTree>
    <p:extLst>
      <p:ext uri="{BB962C8B-B14F-4D97-AF65-F5344CB8AC3E}">
        <p14:creationId xmlns:p14="http://schemas.microsoft.com/office/powerpoint/2010/main" val="357343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72853-F01E-44A5-92BA-64A3CF469C21}" type="slidenum">
              <a:rPr lang="en-US" smtClean="0"/>
              <a:t>‹#›</a:t>
            </a:fld>
            <a:endParaRPr lang="en-US"/>
          </a:p>
        </p:txBody>
      </p:sp>
      <p:sp>
        <p:nvSpPr>
          <p:cNvPr id="5" name="Date Placeholder 4"/>
          <p:cNvSpPr>
            <a:spLocks noGrp="1"/>
          </p:cNvSpPr>
          <p:nvPr>
            <p:ph type="dt" sz="half" idx="10"/>
          </p:nvPr>
        </p:nvSpPr>
        <p:spPr/>
        <p:txBody>
          <a:bodyPr/>
          <a:lstStyle/>
          <a:p>
            <a:fld id="{0E4551AA-7B3E-4579-8223-B75E9C2346BC}" type="datetimeFigureOut">
              <a:rPr lang="en-US" smtClean="0"/>
              <a:t>11/3/2022</a:t>
            </a:fld>
            <a:endParaRPr lang="en-US"/>
          </a:p>
        </p:txBody>
      </p:sp>
    </p:spTree>
    <p:extLst>
      <p:ext uri="{BB962C8B-B14F-4D97-AF65-F5344CB8AC3E}">
        <p14:creationId xmlns:p14="http://schemas.microsoft.com/office/powerpoint/2010/main" val="2704438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4551AA-7B3E-4579-8223-B75E9C2346BC}" type="datetimeFigureOut">
              <a:rPr lang="en-US" smtClean="0"/>
              <a:t>11/3/2022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C72853-F01E-44A5-92BA-64A3CF469C21}" type="slidenum">
              <a:rPr lang="en-US" smtClean="0"/>
              <a:t>‹#›</a:t>
            </a:fld>
            <a:endParaRPr lang="en-US"/>
          </a:p>
        </p:txBody>
      </p:sp>
    </p:spTree>
    <p:extLst>
      <p:ext uri="{BB962C8B-B14F-4D97-AF65-F5344CB8AC3E}">
        <p14:creationId xmlns:p14="http://schemas.microsoft.com/office/powerpoint/2010/main" val="101900998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3614236" y="773779"/>
            <a:ext cx="2889440" cy="1226970"/>
          </a:xfrm>
          <a:prstGeom prst="rect">
            <a:avLst/>
          </a:prstGeom>
        </p:spPr>
      </p:pic>
      <p:sp>
        <p:nvSpPr>
          <p:cNvPr id="3" name="Объект 2"/>
          <p:cNvSpPr>
            <a:spLocks noGrp="1"/>
          </p:cNvSpPr>
          <p:nvPr>
            <p:ph idx="1"/>
          </p:nvPr>
        </p:nvSpPr>
        <p:spPr>
          <a:xfrm>
            <a:off x="967480" y="2375031"/>
            <a:ext cx="8596668" cy="3880773"/>
          </a:xfrm>
        </p:spPr>
        <p:txBody>
          <a:bodyPr/>
          <a:lstStyle/>
          <a:p>
            <a:pPr marL="0" indent="0" algn="ctr">
              <a:buNone/>
            </a:pPr>
            <a:endParaRPr lang="ru-RU" b="1" dirty="0">
              <a:latin typeface="Times New Roman" panose="02020603050405020304" pitchFamily="18" charset="0"/>
              <a:cs typeface="Times New Roman" panose="02020603050405020304" pitchFamily="18" charset="0"/>
            </a:endParaRPr>
          </a:p>
          <a:p>
            <a:pPr marL="0" indent="0" algn="ctr">
              <a:buNone/>
            </a:pPr>
            <a:endParaRPr lang="ru-RU" b="1" dirty="0">
              <a:latin typeface="Times New Roman" panose="02020603050405020304" pitchFamily="18" charset="0"/>
              <a:cs typeface="Times New Roman" panose="02020603050405020304" pitchFamily="18" charset="0"/>
            </a:endParaRPr>
          </a:p>
          <a:p>
            <a:pPr marL="0" indent="0" algn="ctr">
              <a:buNone/>
            </a:pPr>
            <a:r>
              <a:rPr lang="ru-RU" b="1" dirty="0">
                <a:latin typeface="Times New Roman" panose="02020603050405020304" pitchFamily="18" charset="0"/>
                <a:cs typeface="Times New Roman" panose="02020603050405020304" pitchFamily="18" charset="0"/>
              </a:rPr>
              <a:t>Транспортно-энергетический факультет</a:t>
            </a:r>
          </a:p>
          <a:p>
            <a:pPr marL="0" indent="0" algn="ctr">
              <a:buNone/>
            </a:pPr>
            <a:r>
              <a:rPr lang="ru-RU" b="1" dirty="0">
                <a:latin typeface="Times New Roman" panose="02020603050405020304" pitchFamily="18" charset="0"/>
                <a:cs typeface="Times New Roman" panose="02020603050405020304" pitchFamily="18" charset="0"/>
              </a:rPr>
              <a:t>Кафедра «Организация перевозок, движения и эксплуатация транспорта»</a:t>
            </a:r>
          </a:p>
          <a:p>
            <a:pPr marL="0" indent="0" algn="ctr">
              <a:buNone/>
            </a:pPr>
            <a:endParaRPr lang="en-US" b="1" dirty="0">
              <a:latin typeface="Times New Roman" panose="02020603050405020304" pitchFamily="18" charset="0"/>
              <a:cs typeface="Times New Roman" panose="02020603050405020304" pitchFamily="18" charset="0"/>
            </a:endParaRPr>
          </a:p>
          <a:p>
            <a:pPr marL="0" indent="0" algn="ctr">
              <a:buNone/>
            </a:pPr>
            <a:r>
              <a:rPr lang="ru-RU" b="1" dirty="0" err="1">
                <a:latin typeface="Times New Roman" panose="02020603050405020304" pitchFamily="18" charset="0"/>
                <a:cs typeface="Times New Roman" panose="02020603050405020304" pitchFamily="18" charset="0"/>
              </a:rPr>
              <a:t>Бекенов</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Тасыбек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Нусупбекович</a:t>
            </a:r>
            <a:endParaRPr lang="ru-RU" b="1" dirty="0">
              <a:latin typeface="Times New Roman" panose="02020603050405020304" pitchFamily="18" charset="0"/>
              <a:cs typeface="Times New Roman" panose="02020603050405020304" pitchFamily="18" charset="0"/>
            </a:endParaRPr>
          </a:p>
          <a:p>
            <a:pPr marL="0" indent="0" algn="ctr">
              <a:buNone/>
            </a:pPr>
            <a:r>
              <a:rPr lang="ru-RU" dirty="0">
                <a:latin typeface="Times New Roman" panose="02020603050405020304" pitchFamily="18" charset="0"/>
                <a:cs typeface="Times New Roman" panose="02020603050405020304" pitchFamily="18" charset="0"/>
              </a:rPr>
              <a:t>Профессор, доктор технических наук</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283224" y="404447"/>
            <a:ext cx="7551465" cy="369332"/>
          </a:xfrm>
          <a:prstGeom prst="rect">
            <a:avLst/>
          </a:prstGeom>
        </p:spPr>
        <p:txBody>
          <a:bodyPr wrap="square">
            <a:spAutoFit/>
          </a:bodyPr>
          <a:lstStyle/>
          <a:p>
            <a:pPr algn="ctr"/>
            <a:r>
              <a:rPr lang="ru-RU" b="1" dirty="0">
                <a:latin typeface="Times New Roman" panose="02020603050405020304" pitchFamily="18" charset="0"/>
                <a:cs typeface="Times New Roman" panose="02020603050405020304" pitchFamily="18" charset="0"/>
              </a:rPr>
              <a:t>НАО «Евразийский национальный университет им. Л.Н. Гумилева»</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8072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8D68D8C-B495-4668-97E0-493F270FC1C1}"/>
              </a:ext>
            </a:extLst>
          </p:cNvPr>
          <p:cNvSpPr>
            <a:spLocks noGrp="1"/>
          </p:cNvSpPr>
          <p:nvPr>
            <p:ph idx="1"/>
          </p:nvPr>
        </p:nvSpPr>
        <p:spPr>
          <a:xfrm>
            <a:off x="277838" y="94008"/>
            <a:ext cx="6771032" cy="3880773"/>
          </a:xfrm>
        </p:spPr>
        <p:txBody>
          <a:bodyPr/>
          <a:lstStyle/>
          <a:p>
            <a:r>
              <a:rPr lang="ru-RU" i="1" dirty="0">
                <a:latin typeface="Times New Roman" panose="02020603050405020304" pitchFamily="18" charset="0"/>
                <a:cs typeface="Times New Roman" panose="02020603050405020304" pitchFamily="18" charset="0"/>
              </a:rPr>
              <a:t>Соотношение понятий </a:t>
            </a:r>
            <a:r>
              <a:rPr lang="ru-RU" b="1" i="1" dirty="0">
                <a:latin typeface="Times New Roman" panose="02020603050405020304" pitchFamily="18" charset="0"/>
                <a:cs typeface="Times New Roman" panose="02020603050405020304" pitchFamily="18" charset="0"/>
              </a:rPr>
              <a:t>«анализ» и «синтез», «аналитическое» и «синтетическое»</a:t>
            </a:r>
            <a:r>
              <a:rPr lang="ru-RU" i="1" dirty="0">
                <a:latin typeface="Times New Roman" panose="02020603050405020304" pitchFamily="18" charset="0"/>
                <a:cs typeface="Times New Roman" panose="02020603050405020304" pitchFamily="18" charset="0"/>
              </a:rPr>
              <a:t>. В философской литературе понятия «аналитическое» и «синтетическое» обычно отождествляются с понятиями «анализ» и «синтез». Анализ и аналитический метод, синтез и синтетический метод понимается как одно и то же. Однако, несмотря на существующую связь между ними, это различные понятия, и совершенно не являются тождественными и их нельзя подменять одно другим.</a:t>
            </a:r>
          </a:p>
        </p:txBody>
      </p:sp>
      <p:sp>
        <p:nvSpPr>
          <p:cNvPr id="5" name="TextBox 4">
            <a:extLst>
              <a:ext uri="{FF2B5EF4-FFF2-40B4-BE49-F238E27FC236}">
                <a16:creationId xmlns:a16="http://schemas.microsoft.com/office/drawing/2014/main" id="{C2ED572E-8A8A-4949-A7B3-04BD2B497D55}"/>
              </a:ext>
            </a:extLst>
          </p:cNvPr>
          <p:cNvSpPr txBox="1"/>
          <p:nvPr/>
        </p:nvSpPr>
        <p:spPr>
          <a:xfrm>
            <a:off x="510467" y="2877156"/>
            <a:ext cx="6098958" cy="3693319"/>
          </a:xfrm>
          <a:prstGeom prst="rect">
            <a:avLst/>
          </a:prstGeom>
          <a:noFill/>
        </p:spPr>
        <p:txBody>
          <a:bodyPr wrap="square">
            <a:spAutoFit/>
          </a:bodyPr>
          <a:lstStyle/>
          <a:p>
            <a:r>
              <a:rPr lang="ru-RU" b="1" i="1" dirty="0">
                <a:solidFill>
                  <a:srgbClr val="FF0000"/>
                </a:solidFill>
                <a:latin typeface="Times New Roman" panose="02020603050405020304" pitchFamily="18" charset="0"/>
                <a:cs typeface="Times New Roman" panose="02020603050405020304" pitchFamily="18" charset="0"/>
              </a:rPr>
              <a:t>Аналитический и синтетический методы должны быть поняты как сложные теоретические методы, включающие в себя совокупность самых разнообразных логических процедур и операций.</a:t>
            </a:r>
          </a:p>
          <a:p>
            <a:endParaRPr lang="ru-RU" b="1" i="1" dirty="0">
              <a:solidFill>
                <a:srgbClr val="FF0000"/>
              </a:solidFill>
              <a:latin typeface="Times New Roman" panose="02020603050405020304" pitchFamily="18" charset="0"/>
              <a:cs typeface="Times New Roman" panose="02020603050405020304" pitchFamily="18" charset="0"/>
            </a:endParaRPr>
          </a:p>
          <a:p>
            <a:r>
              <a:rPr lang="ru-RU" b="1" i="1" dirty="0">
                <a:solidFill>
                  <a:srgbClr val="92D050"/>
                </a:solidFill>
                <a:latin typeface="Times New Roman" panose="02020603050405020304" pitchFamily="18" charset="0"/>
                <a:cs typeface="Times New Roman" panose="02020603050405020304" pitchFamily="18" charset="0"/>
              </a:rPr>
              <a:t>Синтетический метод служит средством преобразования одной системы в другую. Он ориентирует исследователя на нахождение и использование таких детерминант, которые определяют суть и особенности функционирования предмета извне. Синтетический метод позволяет конструктивно воссоздать объект с помощью широкой и многообразной системы взаимодействий.</a:t>
            </a:r>
          </a:p>
        </p:txBody>
      </p:sp>
      <p:pic>
        <p:nvPicPr>
          <p:cNvPr id="6" name="Рисунок 5">
            <a:extLst>
              <a:ext uri="{FF2B5EF4-FFF2-40B4-BE49-F238E27FC236}">
                <a16:creationId xmlns:a16="http://schemas.microsoft.com/office/drawing/2014/main" id="{F03BA713-D829-44E3-AF9D-C3A64CDFD53C}"/>
              </a:ext>
            </a:extLst>
          </p:cNvPr>
          <p:cNvPicPr>
            <a:picLocks noChangeAspect="1"/>
          </p:cNvPicPr>
          <p:nvPr/>
        </p:nvPicPr>
        <p:blipFill>
          <a:blip r:embed="rId2"/>
          <a:stretch>
            <a:fillRect/>
          </a:stretch>
        </p:blipFill>
        <p:spPr>
          <a:xfrm>
            <a:off x="6377127" y="1731146"/>
            <a:ext cx="3615985" cy="4132554"/>
          </a:xfrm>
          <a:prstGeom prst="rect">
            <a:avLst/>
          </a:prstGeom>
        </p:spPr>
      </p:pic>
    </p:spTree>
    <p:extLst>
      <p:ext uri="{BB962C8B-B14F-4D97-AF65-F5344CB8AC3E}">
        <p14:creationId xmlns:p14="http://schemas.microsoft.com/office/powerpoint/2010/main" val="2072343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Блок-схема: несколько документов 3">
            <a:extLst>
              <a:ext uri="{FF2B5EF4-FFF2-40B4-BE49-F238E27FC236}">
                <a16:creationId xmlns:a16="http://schemas.microsoft.com/office/drawing/2014/main" id="{7EEF2394-E9D6-4BBD-9A98-0102B660F07C}"/>
              </a:ext>
            </a:extLst>
          </p:cNvPr>
          <p:cNvSpPr/>
          <p:nvPr/>
        </p:nvSpPr>
        <p:spPr>
          <a:xfrm>
            <a:off x="1038687" y="701336"/>
            <a:ext cx="7679184" cy="5752729"/>
          </a:xfrm>
          <a:prstGeom prst="flowChartMultidocumen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Эти особенности аналитического метода являются отличительными чертами его применения. Выделение сферы или фрагмента действительности, исследование которого предполагает развертывание его внутренних потенций и возможностей, представляется логически правомерным и методологически оправданным. Такой подход связан с фиксированием определенного состояния объекта как исходного и, следовательно, с его ограничением. Чтобы подвергнуть изучению реальный процесс, в выделенной структуре необходимо сохранить ту иерархию и соподчиненность элементов, которой они обладали в ходе естественного взаимодействия и функционирования. Отсюда столь велико значение при аналитическом способе исследования принципа однозначности в установлении связи между элементами системы. </a:t>
            </a:r>
          </a:p>
        </p:txBody>
      </p:sp>
    </p:spTree>
    <p:extLst>
      <p:ext uri="{BB962C8B-B14F-4D97-AF65-F5344CB8AC3E}">
        <p14:creationId xmlns:p14="http://schemas.microsoft.com/office/powerpoint/2010/main" val="2485200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334ABC-0827-48B9-9689-E6A0C28757F4}"/>
              </a:ext>
            </a:extLst>
          </p:cNvPr>
          <p:cNvSpPr>
            <a:spLocks noGrp="1"/>
          </p:cNvSpPr>
          <p:nvPr>
            <p:ph type="title"/>
          </p:nvPr>
        </p:nvSpPr>
        <p:spPr>
          <a:xfrm>
            <a:off x="883265" y="2902998"/>
            <a:ext cx="9246155" cy="2187853"/>
          </a:xfrm>
        </p:spPr>
        <p:txBody>
          <a:bodyPr>
            <a:normAutofit/>
          </a:bodyPr>
          <a:lstStyle/>
          <a:p>
            <a:r>
              <a:rPr lang="ru-RU" sz="4800" b="1" i="1" dirty="0">
                <a:effectLst>
                  <a:outerShdw blurRad="38100" dist="38100" dir="2700000" algn="tl">
                    <a:srgbClr val="000000">
                      <a:alpha val="43137"/>
                    </a:srgbClr>
                  </a:outerShdw>
                </a:effectLst>
                <a:latin typeface="Georgia Pro Semibold" panose="02040702050405020303" pitchFamily="18" charset="0"/>
              </a:rPr>
              <a:t>СПАСИБО ЗА ВНИМАНИЕ!</a:t>
            </a:r>
          </a:p>
        </p:txBody>
      </p:sp>
    </p:spTree>
    <p:extLst>
      <p:ext uri="{BB962C8B-B14F-4D97-AF65-F5344CB8AC3E}">
        <p14:creationId xmlns:p14="http://schemas.microsoft.com/office/powerpoint/2010/main" val="3767470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Лента лицом вверх 3"/>
          <p:cNvSpPr/>
          <p:nvPr/>
        </p:nvSpPr>
        <p:spPr>
          <a:xfrm>
            <a:off x="1164166" y="1903372"/>
            <a:ext cx="7883118" cy="2976360"/>
          </a:xfrm>
          <a:prstGeom prst="ribbon2">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dirty="0">
                <a:latin typeface="Times New Roman" panose="02020603050405020304" pitchFamily="18" charset="0"/>
                <a:cs typeface="Times New Roman" panose="02020603050405020304" pitchFamily="18" charset="0"/>
              </a:rPr>
              <a:t>по дисциплине MND5307 </a:t>
            </a:r>
            <a:r>
              <a:rPr lang="ru-RU" sz="2400" b="1" i="1" dirty="0">
                <a:latin typeface="Times New Roman" panose="02020603050405020304" pitchFamily="18" charset="0"/>
                <a:cs typeface="Times New Roman" panose="02020603050405020304" pitchFamily="18" charset="0"/>
              </a:rPr>
              <a:t>«Методология научной деятельности»</a:t>
            </a:r>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4686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978270" y="1925516"/>
            <a:ext cx="6726115" cy="225962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dirty="0">
                <a:latin typeface="Times New Roman" panose="02020603050405020304" pitchFamily="18" charset="0"/>
                <a:cs typeface="Times New Roman" panose="02020603050405020304" pitchFamily="18" charset="0"/>
              </a:rPr>
              <a:t>Лекция № 2</a:t>
            </a:r>
          </a:p>
          <a:p>
            <a:pPr algn="ctr"/>
            <a:r>
              <a:rPr lang="ru-RU" sz="2400" b="1" i="1" dirty="0">
                <a:latin typeface="Times New Roman" panose="02020603050405020304" pitchFamily="18" charset="0"/>
                <a:cs typeface="Times New Roman" panose="02020603050405020304" pitchFamily="18" charset="0"/>
              </a:rPr>
              <a:t>Тема: Анализ и синтез – основные методы научного подхода</a:t>
            </a:r>
          </a:p>
        </p:txBody>
      </p:sp>
    </p:spTree>
    <p:extLst>
      <p:ext uri="{BB962C8B-B14F-4D97-AF65-F5344CB8AC3E}">
        <p14:creationId xmlns:p14="http://schemas.microsoft.com/office/powerpoint/2010/main" val="1931796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latin typeface="Times New Roman" panose="02020603050405020304" pitchFamily="18" charset="0"/>
                <a:cs typeface="Times New Roman" panose="02020603050405020304" pitchFamily="18" charset="0"/>
              </a:rPr>
              <a:t>План:</a:t>
            </a:r>
            <a:endParaRPr lang="en-US"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1. Проблема понимания специфики анализа и синтеза.</a:t>
            </a:r>
          </a:p>
          <a:p>
            <a:r>
              <a:rPr lang="ru-RU" dirty="0">
                <a:latin typeface="Times New Roman" panose="02020603050405020304" pitchFamily="18" charset="0"/>
                <a:cs typeface="Times New Roman" panose="02020603050405020304" pitchFamily="18" charset="0"/>
              </a:rPr>
              <a:t>2 . Категории: анализ и синтез. Понятие анализа и синтеза как методов теории познания.</a:t>
            </a:r>
          </a:p>
          <a:p>
            <a:r>
              <a:rPr lang="ru-RU" dirty="0">
                <a:latin typeface="Times New Roman" panose="02020603050405020304" pitchFamily="18" charset="0"/>
                <a:cs typeface="Times New Roman" panose="02020603050405020304" pitchFamily="18" charset="0"/>
              </a:rPr>
              <a:t>3. Соотношение понятий «анализ» и «синтез», «аналитическое» и «синтетическое».</a:t>
            </a:r>
          </a:p>
          <a:p>
            <a:r>
              <a:rPr lang="ru-RU" dirty="0">
                <a:latin typeface="Times New Roman" panose="02020603050405020304" pitchFamily="18" charset="0"/>
                <a:cs typeface="Times New Roman" panose="02020603050405020304" pitchFamily="18" charset="0"/>
              </a:rPr>
              <a:t>4. Список рекомендуемой литературы</a:t>
            </a:r>
          </a:p>
          <a:p>
            <a:endParaRPr lang="en-US" dirty="0"/>
          </a:p>
        </p:txBody>
      </p:sp>
    </p:spTree>
    <p:extLst>
      <p:ext uri="{BB962C8B-B14F-4D97-AF65-F5344CB8AC3E}">
        <p14:creationId xmlns:p14="http://schemas.microsoft.com/office/powerpoint/2010/main" val="2654310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65507B-5C14-4ACD-A4DE-54DBEC5DB9CB}"/>
              </a:ext>
            </a:extLst>
          </p:cNvPr>
          <p:cNvSpPr>
            <a:spLocks noGrp="1"/>
          </p:cNvSpPr>
          <p:nvPr>
            <p:ph type="title"/>
          </p:nvPr>
        </p:nvSpPr>
        <p:spPr>
          <a:xfrm>
            <a:off x="615190" y="289403"/>
            <a:ext cx="8596668" cy="1320800"/>
          </a:xfrm>
        </p:spPr>
        <p:txBody>
          <a:bodyPr>
            <a:noAutofit/>
          </a:bodyPr>
          <a:lstStyle/>
          <a:p>
            <a:pPr algn="ctr"/>
            <a:r>
              <a:rPr lang="ru-RU" sz="1600" b="1" dirty="0">
                <a:latin typeface="Times New Roman" panose="02020603050405020304" pitchFamily="18" charset="0"/>
                <a:cs typeface="Times New Roman" panose="02020603050405020304" pitchFamily="18" charset="0"/>
              </a:rPr>
              <a:t>Проблема понимания специфики анализа и синтеза. Почти во всей существующей методологической литературе рассматривается проблема специфики таких двух категорий теории познания и проведения исследований, как анализ и синтез. Несмотря на существование различных мнений по трактовке данного вопроса, можно выделить один общий момент: все они рассматривания как процедуры расчленения и соединения (анализ - расчленение, разъединение, разбор, а синтез - соединение, сочетание, составление).</a:t>
            </a:r>
          </a:p>
        </p:txBody>
      </p:sp>
      <p:sp>
        <p:nvSpPr>
          <p:cNvPr id="4" name="Прямоугольник 3">
            <a:extLst>
              <a:ext uri="{FF2B5EF4-FFF2-40B4-BE49-F238E27FC236}">
                <a16:creationId xmlns:a16="http://schemas.microsoft.com/office/drawing/2014/main" id="{E5C72F95-1E31-4EDB-838E-B874FD88CC0B}"/>
              </a:ext>
            </a:extLst>
          </p:cNvPr>
          <p:cNvSpPr/>
          <p:nvPr/>
        </p:nvSpPr>
        <p:spPr>
          <a:xfrm>
            <a:off x="701337" y="1944210"/>
            <a:ext cx="3089430" cy="419913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i="1" dirty="0">
                <a:latin typeface="Times New Roman" panose="02020603050405020304" pitchFamily="18" charset="0"/>
                <a:cs typeface="Times New Roman" panose="02020603050405020304" pitchFamily="18" charset="0"/>
              </a:rPr>
              <a:t>Так, например, проф. П.Д. Пузиков утверждает, что под логическим анализом и синтезом необходимо понимать «методы мысленного расчленения и соединения вещей и явлений с помощью абстракций, и других форм мысли».</a:t>
            </a:r>
          </a:p>
        </p:txBody>
      </p:sp>
      <p:sp>
        <p:nvSpPr>
          <p:cNvPr id="5" name="Прямоугольник 4">
            <a:extLst>
              <a:ext uri="{FF2B5EF4-FFF2-40B4-BE49-F238E27FC236}">
                <a16:creationId xmlns:a16="http://schemas.microsoft.com/office/drawing/2014/main" id="{513706A8-0D0E-4570-8B60-EB30B5335EB1}"/>
              </a:ext>
            </a:extLst>
          </p:cNvPr>
          <p:cNvSpPr/>
          <p:nvPr/>
        </p:nvSpPr>
        <p:spPr>
          <a:xfrm>
            <a:off x="5203796" y="1961966"/>
            <a:ext cx="3428262" cy="419913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600" i="1" dirty="0">
                <a:latin typeface="Times New Roman" panose="02020603050405020304" pitchFamily="18" charset="0"/>
                <a:cs typeface="Times New Roman" panose="02020603050405020304" pitchFamily="18" charset="0"/>
              </a:rPr>
              <a:t>В соответствии с этим, например, М.М. Розенталь ратифицирует: «Синтез соединяет части, составные элементы в единое целое, но это не механическая «сборка» разрозненных частей в единый механизм». Э.В. Ильенков также со своей стороны так подчеркивает, что «части целого (его абстрактные моменты) выделяются путем анализа именно объективно обоснованной последовательности, которая выражает их генетически прослеживаемую связь, их сцепление между собой...».</a:t>
            </a:r>
          </a:p>
        </p:txBody>
      </p:sp>
    </p:spTree>
    <p:extLst>
      <p:ext uri="{BB962C8B-B14F-4D97-AF65-F5344CB8AC3E}">
        <p14:creationId xmlns:p14="http://schemas.microsoft.com/office/powerpoint/2010/main" val="746783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E2DEE99D-F4E8-4234-B025-4FC5F6AFE54E}"/>
              </a:ext>
            </a:extLst>
          </p:cNvPr>
          <p:cNvPicPr>
            <a:picLocks noChangeAspect="1"/>
          </p:cNvPicPr>
          <p:nvPr/>
        </p:nvPicPr>
        <p:blipFill>
          <a:blip r:embed="rId2"/>
          <a:stretch>
            <a:fillRect/>
          </a:stretch>
        </p:blipFill>
        <p:spPr>
          <a:xfrm>
            <a:off x="470516" y="341666"/>
            <a:ext cx="7039160" cy="3165938"/>
          </a:xfrm>
          <a:prstGeom prst="rect">
            <a:avLst/>
          </a:prstGeom>
        </p:spPr>
      </p:pic>
      <p:pic>
        <p:nvPicPr>
          <p:cNvPr id="5" name="Рисунок 4">
            <a:extLst>
              <a:ext uri="{FF2B5EF4-FFF2-40B4-BE49-F238E27FC236}">
                <a16:creationId xmlns:a16="http://schemas.microsoft.com/office/drawing/2014/main" id="{5BF1FA85-13CE-455A-9052-29E9FED54A1A}"/>
              </a:ext>
            </a:extLst>
          </p:cNvPr>
          <p:cNvPicPr>
            <a:picLocks noChangeAspect="1"/>
          </p:cNvPicPr>
          <p:nvPr/>
        </p:nvPicPr>
        <p:blipFill>
          <a:blip r:embed="rId3"/>
          <a:stretch>
            <a:fillRect/>
          </a:stretch>
        </p:blipFill>
        <p:spPr>
          <a:xfrm>
            <a:off x="5662104" y="3808919"/>
            <a:ext cx="3508529" cy="2707415"/>
          </a:xfrm>
          <a:prstGeom prst="rect">
            <a:avLst/>
          </a:prstGeom>
        </p:spPr>
      </p:pic>
    </p:spTree>
    <p:extLst>
      <p:ext uri="{BB962C8B-B14F-4D97-AF65-F5344CB8AC3E}">
        <p14:creationId xmlns:p14="http://schemas.microsoft.com/office/powerpoint/2010/main" val="916982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FB128C4-EA35-4BB5-8BEA-210E5D622CAB}"/>
              </a:ext>
            </a:extLst>
          </p:cNvPr>
          <p:cNvSpPr txBox="1"/>
          <p:nvPr/>
        </p:nvSpPr>
        <p:spPr>
          <a:xfrm>
            <a:off x="3606553" y="435731"/>
            <a:ext cx="5253362" cy="2862322"/>
          </a:xfrm>
          <a:prstGeom prst="rect">
            <a:avLst/>
          </a:prstGeom>
          <a:noFill/>
        </p:spPr>
        <p:txBody>
          <a:bodyPr wrap="square">
            <a:spAutoFit/>
          </a:bodyPr>
          <a:lstStyle/>
          <a:p>
            <a:pPr algn="ctr"/>
            <a:r>
              <a:rPr lang="ru-RU" b="1" i="1" dirty="0">
                <a:latin typeface="Times New Roman" panose="02020603050405020304" pitchFamily="18" charset="0"/>
                <a:cs typeface="Times New Roman" panose="02020603050405020304" pitchFamily="18" charset="0"/>
              </a:rPr>
              <a:t>«Анализ» и «синтез» не только обозначают научные методы. Они многозначны и полнофункциональны. Иногда понятие «анализ» применяется и как аноним понятия «исследование» для обозначения практических приемов расчленения и разъединения. Здесь необходимо иметь в виду, что не всякое действие по расчленению либо соединению можно признать анализом и синтезом них предметов и явлений</a:t>
            </a:r>
          </a:p>
        </p:txBody>
      </p:sp>
      <p:pic>
        <p:nvPicPr>
          <p:cNvPr id="8" name="Рисунок 7">
            <a:extLst>
              <a:ext uri="{FF2B5EF4-FFF2-40B4-BE49-F238E27FC236}">
                <a16:creationId xmlns:a16="http://schemas.microsoft.com/office/drawing/2014/main" id="{D3F63E73-1A9F-4BA5-96DE-01A8EF53E264}"/>
              </a:ext>
            </a:extLst>
          </p:cNvPr>
          <p:cNvPicPr>
            <a:picLocks noChangeAspect="1"/>
          </p:cNvPicPr>
          <p:nvPr/>
        </p:nvPicPr>
        <p:blipFill>
          <a:blip r:embed="rId2"/>
          <a:stretch>
            <a:fillRect/>
          </a:stretch>
        </p:blipFill>
        <p:spPr>
          <a:xfrm>
            <a:off x="425344" y="3298053"/>
            <a:ext cx="3816887" cy="3138386"/>
          </a:xfrm>
          <a:prstGeom prst="rect">
            <a:avLst/>
          </a:prstGeom>
        </p:spPr>
      </p:pic>
    </p:spTree>
    <p:extLst>
      <p:ext uri="{BB962C8B-B14F-4D97-AF65-F5344CB8AC3E}">
        <p14:creationId xmlns:p14="http://schemas.microsoft.com/office/powerpoint/2010/main" val="1117291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A499DA0-BD75-42EA-9CDA-EE70E0EBDC42}"/>
              </a:ext>
            </a:extLst>
          </p:cNvPr>
          <p:cNvSpPr txBox="1"/>
          <p:nvPr/>
        </p:nvSpPr>
        <p:spPr>
          <a:xfrm>
            <a:off x="3046521" y="611599"/>
            <a:ext cx="6098958" cy="2308324"/>
          </a:xfrm>
          <a:prstGeom prst="rect">
            <a:avLst/>
          </a:prstGeom>
          <a:noFill/>
        </p:spPr>
        <p:txBody>
          <a:bodyPr wrap="square">
            <a:spAutoFit/>
          </a:bodyPr>
          <a:lstStyle/>
          <a:p>
            <a:r>
              <a:rPr lang="ru-RU" b="1" i="1" dirty="0">
                <a:latin typeface="Times New Roman" panose="02020603050405020304" pitchFamily="18" charset="0"/>
                <a:cs typeface="Times New Roman" panose="02020603050405020304" pitchFamily="18" charset="0"/>
              </a:rPr>
              <a:t>В свою очередь другой немецкий философ Кант указывал на то, что увлечение аналитикой как методом ведет к отрицательным последствиям: «Анализ открывает посредством расчленения все действия разума, которые мы </a:t>
            </a:r>
            <a:r>
              <a:rPr lang="ru-RU" b="1" i="1" dirty="0" err="1">
                <a:latin typeface="Times New Roman" panose="02020603050405020304" pitchFamily="18" charset="0"/>
                <a:cs typeface="Times New Roman" panose="02020603050405020304" pitchFamily="18" charset="0"/>
              </a:rPr>
              <a:t>вобще</a:t>
            </a:r>
            <a:r>
              <a:rPr lang="ru-RU" b="1" i="1" dirty="0">
                <a:latin typeface="Times New Roman" panose="02020603050405020304" pitchFamily="18" charset="0"/>
                <a:cs typeface="Times New Roman" panose="02020603050405020304" pitchFamily="18" charset="0"/>
              </a:rPr>
              <a:t> совершаем при мышлении... Из простого злоупотребления аналитикой возникает логика видимости, поскольку по одной логической форме создается видимость истинного знания».</a:t>
            </a:r>
          </a:p>
        </p:txBody>
      </p:sp>
      <p:pic>
        <p:nvPicPr>
          <p:cNvPr id="6" name="Рисунок 5">
            <a:extLst>
              <a:ext uri="{FF2B5EF4-FFF2-40B4-BE49-F238E27FC236}">
                <a16:creationId xmlns:a16="http://schemas.microsoft.com/office/drawing/2014/main" id="{62E8D64D-D566-4B10-B6DA-42750F5D7FEC}"/>
              </a:ext>
            </a:extLst>
          </p:cNvPr>
          <p:cNvPicPr>
            <a:picLocks noChangeAspect="1"/>
          </p:cNvPicPr>
          <p:nvPr/>
        </p:nvPicPr>
        <p:blipFill>
          <a:blip r:embed="rId2"/>
          <a:stretch>
            <a:fillRect/>
          </a:stretch>
        </p:blipFill>
        <p:spPr>
          <a:xfrm>
            <a:off x="455722" y="248467"/>
            <a:ext cx="2284427" cy="2984762"/>
          </a:xfrm>
          <a:prstGeom prst="rect">
            <a:avLst/>
          </a:prstGeom>
        </p:spPr>
      </p:pic>
      <p:pic>
        <p:nvPicPr>
          <p:cNvPr id="7" name="Рисунок 6">
            <a:extLst>
              <a:ext uri="{FF2B5EF4-FFF2-40B4-BE49-F238E27FC236}">
                <a16:creationId xmlns:a16="http://schemas.microsoft.com/office/drawing/2014/main" id="{E93AA702-9EBB-4FBB-94C3-CDD668DCE6EB}"/>
              </a:ext>
            </a:extLst>
          </p:cNvPr>
          <p:cNvPicPr>
            <a:picLocks noChangeAspect="1"/>
          </p:cNvPicPr>
          <p:nvPr/>
        </p:nvPicPr>
        <p:blipFill>
          <a:blip r:embed="rId3"/>
          <a:stretch>
            <a:fillRect/>
          </a:stretch>
        </p:blipFill>
        <p:spPr>
          <a:xfrm>
            <a:off x="455722" y="3589090"/>
            <a:ext cx="2364575" cy="3020443"/>
          </a:xfrm>
          <a:prstGeom prst="rect">
            <a:avLst/>
          </a:prstGeom>
        </p:spPr>
      </p:pic>
      <p:sp>
        <p:nvSpPr>
          <p:cNvPr id="9" name="TextBox 8">
            <a:extLst>
              <a:ext uri="{FF2B5EF4-FFF2-40B4-BE49-F238E27FC236}">
                <a16:creationId xmlns:a16="http://schemas.microsoft.com/office/drawing/2014/main" id="{A41AC06B-1623-4CFE-83F5-35A8DAFB2586}"/>
              </a:ext>
            </a:extLst>
          </p:cNvPr>
          <p:cNvSpPr txBox="1"/>
          <p:nvPr/>
        </p:nvSpPr>
        <p:spPr>
          <a:xfrm>
            <a:off x="3121889" y="3846542"/>
            <a:ext cx="6098958" cy="1754326"/>
          </a:xfrm>
          <a:prstGeom prst="rect">
            <a:avLst/>
          </a:prstGeom>
          <a:noFill/>
        </p:spPr>
        <p:txBody>
          <a:bodyPr wrap="square">
            <a:spAutoFit/>
          </a:bodyPr>
          <a:lstStyle/>
          <a:p>
            <a:r>
              <a:rPr lang="ru-RU" b="1" i="1" dirty="0">
                <a:latin typeface="Times New Roman" panose="02020603050405020304" pitchFamily="18" charset="0"/>
                <a:cs typeface="Times New Roman" panose="02020603050405020304" pitchFamily="18" charset="0"/>
              </a:rPr>
              <a:t>Гак Платон отмечает: «Я и сам поклонник такого различения и обобщения, но помогает мне рассуждать и мыслить. И если я замечаю в другом природную способность охватить взглядом единое и множественное, я гоняюсь «слепом за ним по пятам, как за богом», называю я его и посейчас диалектиком!!».</a:t>
            </a:r>
          </a:p>
        </p:txBody>
      </p:sp>
    </p:spTree>
    <p:extLst>
      <p:ext uri="{BB962C8B-B14F-4D97-AF65-F5344CB8AC3E}">
        <p14:creationId xmlns:p14="http://schemas.microsoft.com/office/powerpoint/2010/main" val="3021369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вал 5">
            <a:extLst>
              <a:ext uri="{FF2B5EF4-FFF2-40B4-BE49-F238E27FC236}">
                <a16:creationId xmlns:a16="http://schemas.microsoft.com/office/drawing/2014/main" id="{AB544DBC-8C87-473F-9E7C-98F65F2B9BC3}"/>
              </a:ext>
            </a:extLst>
          </p:cNvPr>
          <p:cNvSpPr/>
          <p:nvPr/>
        </p:nvSpPr>
        <p:spPr>
          <a:xfrm>
            <a:off x="754602" y="1047565"/>
            <a:ext cx="4465468" cy="442108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1400" b="1" i="1" dirty="0">
                <a:latin typeface="Times New Roman" panose="02020603050405020304" pitchFamily="18" charset="0"/>
                <a:cs typeface="Times New Roman" panose="02020603050405020304" pitchFamily="18" charset="0"/>
              </a:rPr>
              <a:t>Анализ-метод теории познания, заключающийся в разложении и обосновании сущности (сути) материи, полей (магнитных, электромагнитных, информационных и других), явлений и сред, выявлении особенных свойств их </a:t>
            </a:r>
            <a:r>
              <a:rPr lang="ru-RU" sz="1400" b="1" i="1" dirty="0" err="1">
                <a:latin typeface="Times New Roman" panose="02020603050405020304" pitchFamily="18" charset="0"/>
                <a:cs typeface="Times New Roman" panose="02020603050405020304" pitchFamily="18" charset="0"/>
              </a:rPr>
              <a:t>структурныx</a:t>
            </a:r>
            <a:r>
              <a:rPr lang="ru-RU" sz="1400" b="1" i="1" dirty="0">
                <a:latin typeface="Times New Roman" panose="02020603050405020304" pitchFamily="18" charset="0"/>
                <a:cs typeface="Times New Roman" panose="02020603050405020304" pitchFamily="18" charset="0"/>
              </a:rPr>
              <a:t> единиц, обладающих максимальной всеобщностью и постоянной во производимостью своих свойств, с возможным многообразием связей между собой.</a:t>
            </a:r>
          </a:p>
        </p:txBody>
      </p:sp>
      <p:pic>
        <p:nvPicPr>
          <p:cNvPr id="7" name="Рисунок 6">
            <a:extLst>
              <a:ext uri="{FF2B5EF4-FFF2-40B4-BE49-F238E27FC236}">
                <a16:creationId xmlns:a16="http://schemas.microsoft.com/office/drawing/2014/main" id="{B90A5512-DF3D-4FD6-B99D-7297FC599AA2}"/>
              </a:ext>
            </a:extLst>
          </p:cNvPr>
          <p:cNvPicPr>
            <a:picLocks noChangeAspect="1"/>
          </p:cNvPicPr>
          <p:nvPr/>
        </p:nvPicPr>
        <p:blipFill>
          <a:blip r:embed="rId2"/>
          <a:stretch>
            <a:fillRect/>
          </a:stretch>
        </p:blipFill>
        <p:spPr>
          <a:xfrm>
            <a:off x="5220070" y="1047565"/>
            <a:ext cx="4480948" cy="4438273"/>
          </a:xfrm>
          <a:prstGeom prst="rect">
            <a:avLst/>
          </a:prstGeom>
        </p:spPr>
      </p:pic>
      <p:sp>
        <p:nvSpPr>
          <p:cNvPr id="9" name="TextBox 8">
            <a:extLst>
              <a:ext uri="{FF2B5EF4-FFF2-40B4-BE49-F238E27FC236}">
                <a16:creationId xmlns:a16="http://schemas.microsoft.com/office/drawing/2014/main" id="{F0381EFC-ABDB-4DCC-825E-1574F390E9DE}"/>
              </a:ext>
            </a:extLst>
          </p:cNvPr>
          <p:cNvSpPr txBox="1"/>
          <p:nvPr/>
        </p:nvSpPr>
        <p:spPr>
          <a:xfrm>
            <a:off x="5853345" y="1991219"/>
            <a:ext cx="3494842" cy="2339102"/>
          </a:xfrm>
          <a:prstGeom prst="rect">
            <a:avLst/>
          </a:prstGeom>
          <a:noFill/>
        </p:spPr>
        <p:txBody>
          <a:bodyPr wrap="square">
            <a:spAutoFit/>
          </a:bodyPr>
          <a:lstStyle/>
          <a:p>
            <a:r>
              <a:rPr lang="ru-RU" sz="1600" b="1" i="1" dirty="0">
                <a:latin typeface="Times New Roman" panose="02020603050405020304" pitchFamily="18" charset="0"/>
                <a:cs typeface="Times New Roman" panose="02020603050405020304" pitchFamily="18" charset="0"/>
              </a:rPr>
              <a:t>Синтез- метод теории познания, заключающийся в восстановлении и обосновании внутреннего единства материи, полей (электромагнитные, информационные и т.д.), явлений и сред с возможностью их качественных внутренних и внешних изменений</a:t>
            </a:r>
            <a:r>
              <a:rPr lang="ru-RU" dirty="0"/>
              <a:t>.</a:t>
            </a:r>
          </a:p>
        </p:txBody>
      </p:sp>
    </p:spTree>
    <p:extLst>
      <p:ext uri="{BB962C8B-B14F-4D97-AF65-F5344CB8AC3E}">
        <p14:creationId xmlns:p14="http://schemas.microsoft.com/office/powerpoint/2010/main" val="1842274770"/>
      </p:ext>
    </p:extLst>
  </p:cSld>
  <p:clrMapOvr>
    <a:masterClrMapping/>
  </p:clrMapOvr>
</p:sld>
</file>

<file path=ppt/theme/theme1.xml><?xml version="1.0" encoding="utf-8"?>
<a:theme xmlns:a="http://schemas.openxmlformats.org/drawingml/2006/main" name="Аспект">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74</TotalTime>
  <Words>800</Words>
  <Application>Microsoft Office PowerPoint</Application>
  <PresentationFormat>Широкоэкранный</PresentationFormat>
  <Paragraphs>30</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Georgia Pro Semibold</vt:lpstr>
      <vt:lpstr>Times New Roman</vt:lpstr>
      <vt:lpstr>Trebuchet MS</vt:lpstr>
      <vt:lpstr>Wingdings 3</vt:lpstr>
      <vt:lpstr>Аспект</vt:lpstr>
      <vt:lpstr>Презентация PowerPoint</vt:lpstr>
      <vt:lpstr>Презентация PowerPoint</vt:lpstr>
      <vt:lpstr>Презентация PowerPoint</vt:lpstr>
      <vt:lpstr>План:</vt:lpstr>
      <vt:lpstr>Проблема понимания специфики анализа и синтеза. Почти во всей существующей методологической литературе рассматривается проблема специфики таких двух категорий теории познания и проведения исследований, как анализ и синтез. Несмотря на существование различных мнений по трактовке данного вопроса, можно выделить один общий момент: все они рассматривания как процедуры расчленения и соединения (анализ - расчленение, разъединение, разбор, а синтез - соединение, сочетание, составление).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11</cp:revision>
  <dcterms:created xsi:type="dcterms:W3CDTF">2022-11-03T08:56:28Z</dcterms:created>
  <dcterms:modified xsi:type="dcterms:W3CDTF">2022-11-03T16:27:12Z</dcterms:modified>
</cp:coreProperties>
</file>