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Lst>
  <p:sldSz cx="18288000" cy="10287000"/>
  <p:notesSz cx="6858000" cy="9144000"/>
  <p:embeddedFontLst>
    <p:embeddedFont>
      <p:font typeface="Open Sans" charset="1" panose="020B0606030504020204"/>
      <p:regular r:id="rId38"/>
    </p:embeddedFont>
    <p:embeddedFont>
      <p:font typeface="Open Sans Bold" charset="1" panose="020B0806030504020204"/>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slides/slide28.xml" Type="http://schemas.openxmlformats.org/officeDocument/2006/relationships/slide"/><Relationship Id="rId34" Target="slides/slide29.xml" Type="http://schemas.openxmlformats.org/officeDocument/2006/relationships/slide"/><Relationship Id="rId35" Target="slides/slide30.xml" Type="http://schemas.openxmlformats.org/officeDocument/2006/relationships/slide"/><Relationship Id="rId36" Target="slides/slide31.xml" Type="http://schemas.openxmlformats.org/officeDocument/2006/relationships/slide"/><Relationship Id="rId37" Target="slides/slide32.xml" Type="http://schemas.openxmlformats.org/officeDocument/2006/relationships/slide"/><Relationship Id="rId38" Target="fonts/font38.fntdata" Type="http://schemas.openxmlformats.org/officeDocument/2006/relationships/font"/><Relationship Id="rId39" Target="fonts/font39.fntdata" Type="http://schemas.openxmlformats.org/officeDocument/2006/relationships/font"/><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https://kk.wikipedia.org/wiki/%D0%9A%D0%BE%D0%BD%D0%B2%D0%B5%D0%BD%D1%86%D0%B8%D1%8F" TargetMode="External" Type="http://schemas.openxmlformats.org/officeDocument/2006/relationships/hyperlink"/></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399D4E"/>
        </a:solidFill>
      </p:bgPr>
    </p:bg>
    <p:spTree>
      <p:nvGrpSpPr>
        <p:cNvPr id="1" name=""/>
        <p:cNvGrpSpPr/>
        <p:nvPr/>
      </p:nvGrpSpPr>
      <p:grpSpPr>
        <a:xfrm>
          <a:off x="0" y="0"/>
          <a:ext cx="0" cy="0"/>
          <a:chOff x="0" y="0"/>
          <a:chExt cx="0" cy="0"/>
        </a:xfrm>
      </p:grpSpPr>
      <p:sp>
        <p:nvSpPr>
          <p:cNvPr name="Freeform 2" id="2"/>
          <p:cNvSpPr/>
          <p:nvPr/>
        </p:nvSpPr>
        <p:spPr>
          <a:xfrm flipH="false" flipV="false" rot="0">
            <a:off x="13935808" y="6172200"/>
            <a:ext cx="4352192" cy="4114800"/>
          </a:xfrm>
          <a:custGeom>
            <a:avLst/>
            <a:gdLst/>
            <a:ahLst/>
            <a:cxnLst/>
            <a:rect r="r" b="b" t="t" l="l"/>
            <a:pathLst>
              <a:path h="4114800" w="4352192">
                <a:moveTo>
                  <a:pt x="0" y="0"/>
                </a:moveTo>
                <a:lnTo>
                  <a:pt x="4352192" y="0"/>
                </a:lnTo>
                <a:lnTo>
                  <a:pt x="4352192"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2332830" y="2573097"/>
            <a:ext cx="13779074" cy="4752975"/>
          </a:xfrm>
          <a:prstGeom prst="rect">
            <a:avLst/>
          </a:prstGeom>
        </p:spPr>
        <p:txBody>
          <a:bodyPr anchor="t" rtlCol="false" tIns="0" lIns="0" bIns="0" rIns="0">
            <a:spAutoFit/>
          </a:bodyPr>
          <a:lstStyle/>
          <a:p>
            <a:pPr algn="ctr">
              <a:lnSpc>
                <a:spcPts val="5760"/>
              </a:lnSpc>
            </a:pPr>
            <a:r>
              <a:rPr lang="en-US" sz="4800">
                <a:solidFill>
                  <a:srgbClr val="FFFFFF"/>
                </a:solidFill>
                <a:latin typeface="Open Sans"/>
                <a:ea typeface="Open Sans"/>
                <a:cs typeface="Open Sans"/>
                <a:sym typeface="Open Sans"/>
              </a:rPr>
              <a:t> 5-Дәріс</a:t>
            </a:r>
          </a:p>
          <a:p>
            <a:pPr algn="ctr">
              <a:lnSpc>
                <a:spcPts val="5760"/>
              </a:lnSpc>
            </a:pPr>
          </a:p>
          <a:p>
            <a:pPr algn="ctr">
              <a:lnSpc>
                <a:spcPts val="5760"/>
              </a:lnSpc>
            </a:pPr>
            <a:r>
              <a:rPr lang="en-US" sz="4800">
                <a:solidFill>
                  <a:srgbClr val="FFFFFF"/>
                </a:solidFill>
                <a:latin typeface="Open Sans"/>
                <a:ea typeface="Open Sans"/>
                <a:cs typeface="Open Sans"/>
                <a:sym typeface="Open Sans"/>
              </a:rPr>
              <a:t>Химиялық өн</a:t>
            </a:r>
            <a:r>
              <a:rPr lang="en-US" sz="4800">
                <a:solidFill>
                  <a:srgbClr val="FFFFFF"/>
                </a:solidFill>
                <a:latin typeface="Open Sans"/>
                <a:ea typeface="Open Sans"/>
                <a:cs typeface="Open Sans"/>
                <a:sym typeface="Open Sans"/>
              </a:rPr>
              <a:t>дірістің қоршаған ортаға және адамға әсері. Қоршаған ортаны өнеркәсіптік әсерлерден қорғау жөніндегі жұмыстардың негізгі бағыттары</a:t>
            </a:r>
          </a:p>
          <a:p>
            <a:pPr algn="ctr">
              <a:lnSpc>
                <a:spcPts val="3360"/>
              </a:lnSpc>
            </a:pP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A1EFB2"/>
        </a:solidFill>
      </p:bgPr>
    </p:bg>
    <p:spTree>
      <p:nvGrpSpPr>
        <p:cNvPr id="1" name=""/>
        <p:cNvGrpSpPr/>
        <p:nvPr/>
      </p:nvGrpSpPr>
      <p:grpSpPr>
        <a:xfrm>
          <a:off x="0" y="0"/>
          <a:ext cx="0" cy="0"/>
          <a:chOff x="0" y="0"/>
          <a:chExt cx="0" cy="0"/>
        </a:xfrm>
      </p:grpSpPr>
      <p:sp>
        <p:nvSpPr>
          <p:cNvPr name="TextBox 2" id="2"/>
          <p:cNvSpPr txBox="true"/>
          <p:nvPr/>
        </p:nvSpPr>
        <p:spPr>
          <a:xfrm rot="0">
            <a:off x="671676" y="2129202"/>
            <a:ext cx="16944649" cy="1905000"/>
          </a:xfrm>
          <a:prstGeom prst="rect">
            <a:avLst/>
          </a:prstGeom>
        </p:spPr>
        <p:txBody>
          <a:bodyPr anchor="t" rtlCol="false" tIns="0" lIns="0" bIns="0" rIns="0">
            <a:spAutoFit/>
          </a:bodyPr>
          <a:lstStyle/>
          <a:p>
            <a:pPr algn="ctr">
              <a:lnSpc>
                <a:spcPts val="7560"/>
              </a:lnSpc>
            </a:pPr>
            <a:r>
              <a:rPr lang="en-US" sz="6300">
                <a:solidFill>
                  <a:srgbClr val="2A2A2A"/>
                </a:solidFill>
                <a:latin typeface="Open Sans"/>
                <a:ea typeface="Open Sans"/>
                <a:cs typeface="Open Sans"/>
                <a:sym typeface="Open Sans"/>
              </a:rPr>
              <a:t>Химиялық өнді</a:t>
            </a:r>
            <a:r>
              <a:rPr lang="en-US" sz="6300">
                <a:solidFill>
                  <a:srgbClr val="2A2A2A"/>
                </a:solidFill>
                <a:latin typeface="Open Sans"/>
                <a:ea typeface="Open Sans"/>
                <a:cs typeface="Open Sans"/>
                <a:sym typeface="Open Sans"/>
              </a:rPr>
              <a:t>рістің адам денсаулығына әсері</a:t>
            </a:r>
          </a:p>
        </p:txBody>
      </p:sp>
      <p:sp>
        <p:nvSpPr>
          <p:cNvPr name="TextBox 3" id="3"/>
          <p:cNvSpPr txBox="true"/>
          <p:nvPr/>
        </p:nvSpPr>
        <p:spPr>
          <a:xfrm rot="0">
            <a:off x="356955" y="4892942"/>
            <a:ext cx="17574090" cy="1856784"/>
          </a:xfrm>
          <a:prstGeom prst="rect">
            <a:avLst/>
          </a:prstGeom>
        </p:spPr>
        <p:txBody>
          <a:bodyPr anchor="t" rtlCol="false" tIns="0" lIns="0" bIns="0" rIns="0">
            <a:spAutoFit/>
          </a:bodyPr>
          <a:lstStyle/>
          <a:p>
            <a:pPr algn="ctr">
              <a:lnSpc>
                <a:spcPts val="3707"/>
              </a:lnSpc>
            </a:pPr>
            <a:r>
              <a:rPr lang="en-US" sz="2648">
                <a:solidFill>
                  <a:srgbClr val="2A2A2A"/>
                </a:solidFill>
                <a:latin typeface="Open Sans"/>
                <a:ea typeface="Open Sans"/>
                <a:cs typeface="Open Sans"/>
                <a:sym typeface="Open Sans"/>
              </a:rPr>
              <a:t>Химиялық өндіріс – экономика мен өнеркәсіптің маңызды салаларының б</a:t>
            </a:r>
            <a:r>
              <a:rPr lang="en-US" sz="2648">
                <a:solidFill>
                  <a:srgbClr val="2A2A2A"/>
                </a:solidFill>
                <a:latin typeface="Open Sans"/>
                <a:ea typeface="Open Sans"/>
                <a:cs typeface="Open Sans"/>
                <a:sym typeface="Open Sans"/>
              </a:rPr>
              <a:t>ірі. Алайда, оның қарқынды дамуы адам денсаулығына айтарлықтай қауіп төндіреді. Өнеркәсіптік процестердің нәтижесінде ауаға, суға және топыраққа бөлінетін улы заттар адам организміне әртүрлі жолдармен әсер етіп, жедел және созылмалы аурулардың дамуына әкеледі.</a:t>
            </a:r>
          </a:p>
        </p:txBody>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AutoShape 2" id="2"/>
          <p:cNvSpPr/>
          <p:nvPr/>
        </p:nvSpPr>
        <p:spPr>
          <a:xfrm rot="0">
            <a:off x="0" y="0"/>
            <a:ext cx="8658225" cy="10287000"/>
          </a:xfrm>
          <a:prstGeom prst="rect">
            <a:avLst/>
          </a:prstGeom>
          <a:solidFill>
            <a:srgbClr val="399D4E"/>
          </a:solidFill>
        </p:spPr>
      </p:sp>
      <p:sp>
        <p:nvSpPr>
          <p:cNvPr name="TextBox 3" id="3"/>
          <p:cNvSpPr txBox="true"/>
          <p:nvPr/>
        </p:nvSpPr>
        <p:spPr>
          <a:xfrm rot="0">
            <a:off x="1375383" y="2741375"/>
            <a:ext cx="5907458" cy="2340292"/>
          </a:xfrm>
          <a:prstGeom prst="rect">
            <a:avLst/>
          </a:prstGeom>
        </p:spPr>
        <p:txBody>
          <a:bodyPr anchor="t" rtlCol="false" tIns="0" lIns="0" bIns="0" rIns="0">
            <a:spAutoFit/>
          </a:bodyPr>
          <a:lstStyle/>
          <a:p>
            <a:pPr algn="l">
              <a:lnSpc>
                <a:spcPts val="9487"/>
              </a:lnSpc>
            </a:pPr>
            <a:r>
              <a:rPr lang="en-US" sz="6325">
                <a:solidFill>
                  <a:srgbClr val="FFFFFF"/>
                </a:solidFill>
                <a:latin typeface="Open Sans"/>
                <a:ea typeface="Open Sans"/>
                <a:cs typeface="Open Sans"/>
                <a:sym typeface="Open Sans"/>
              </a:rPr>
              <a:t>Ж</a:t>
            </a:r>
            <a:r>
              <a:rPr lang="en-US" sz="6325">
                <a:solidFill>
                  <a:srgbClr val="FFFFFF"/>
                </a:solidFill>
                <a:latin typeface="Open Sans"/>
                <a:ea typeface="Open Sans"/>
                <a:cs typeface="Open Sans"/>
                <a:sym typeface="Open Sans"/>
              </a:rPr>
              <a:t>едел интоксикация</a:t>
            </a:r>
          </a:p>
        </p:txBody>
      </p:sp>
      <p:sp>
        <p:nvSpPr>
          <p:cNvPr name="TextBox 4" id="4"/>
          <p:cNvSpPr txBox="true"/>
          <p:nvPr/>
        </p:nvSpPr>
        <p:spPr>
          <a:xfrm rot="0">
            <a:off x="8937775" y="1093550"/>
            <a:ext cx="9170691" cy="3657600"/>
          </a:xfrm>
          <a:prstGeom prst="rect">
            <a:avLst/>
          </a:prstGeom>
        </p:spPr>
        <p:txBody>
          <a:bodyPr anchor="t" rtlCol="false" tIns="0" lIns="0" bIns="0" rIns="0">
            <a:spAutoFit/>
          </a:bodyPr>
          <a:lstStyle/>
          <a:p>
            <a:pPr algn="l" marL="0" indent="0" lvl="0">
              <a:lnSpc>
                <a:spcPts val="3600"/>
              </a:lnSpc>
              <a:spcBef>
                <a:spcPct val="0"/>
              </a:spcBef>
            </a:pPr>
            <a:r>
              <a:rPr lang="en-US" b="true" sz="3000">
                <a:solidFill>
                  <a:srgbClr val="2A2A2A"/>
                </a:solidFill>
                <a:latin typeface="Open Sans Bold"/>
                <a:ea typeface="Open Sans Bold"/>
                <a:cs typeface="Open Sans Bold"/>
                <a:sym typeface="Open Sans Bold"/>
              </a:rPr>
              <a:t> Жедел инт</a:t>
            </a:r>
            <a:r>
              <a:rPr lang="en-US" b="true" sz="3000">
                <a:solidFill>
                  <a:srgbClr val="2A2A2A"/>
                </a:solidFill>
                <a:latin typeface="Open Sans Bold"/>
                <a:ea typeface="Open Sans Bold"/>
                <a:cs typeface="Open Sans Bold"/>
                <a:sym typeface="Open Sans Bold"/>
              </a:rPr>
              <a:t>оксикация (улану):</a:t>
            </a:r>
          </a:p>
          <a:p>
            <a:pPr algn="l" marL="0" indent="0" lvl="0">
              <a:lnSpc>
                <a:spcPts val="3600"/>
              </a:lnSpc>
              <a:spcBef>
                <a:spcPct val="0"/>
              </a:spcBef>
            </a:pPr>
          </a:p>
          <a:p>
            <a:pPr algn="l" marL="0" indent="0" lvl="0">
              <a:lnSpc>
                <a:spcPts val="3600"/>
              </a:lnSpc>
              <a:spcBef>
                <a:spcPct val="0"/>
              </a:spcBef>
            </a:pPr>
            <a:r>
              <a:rPr lang="en-US" b="true" sz="3000">
                <a:solidFill>
                  <a:srgbClr val="2A2A2A"/>
                </a:solidFill>
                <a:latin typeface="Open Sans Bold"/>
                <a:ea typeface="Open Sans Bold"/>
                <a:cs typeface="Open Sans Bold"/>
                <a:sym typeface="Open Sans Bold"/>
              </a:rPr>
              <a:t> </a:t>
            </a:r>
            <a:r>
              <a:rPr lang="en-US" sz="3000">
                <a:solidFill>
                  <a:srgbClr val="2A2A2A"/>
                </a:solidFill>
                <a:latin typeface="Open Sans"/>
                <a:ea typeface="Open Sans"/>
                <a:cs typeface="Open Sans"/>
                <a:sym typeface="Open Sans"/>
              </a:rPr>
              <a:t>Бұл ағзаға улы заттардың қысқа уақыт ішінде көп мөлшерде түсуінен болатын улану. Жедел улану көбінесе химиялық өндірісте апаттар, газдардың төгілуі немесе химиялық заттармен тікелей байланыста болған кезде орын алады.</a:t>
            </a:r>
          </a:p>
          <a:p>
            <a:pPr algn="l" marL="0" indent="0" lvl="0">
              <a:lnSpc>
                <a:spcPts val="3600"/>
              </a:lnSpc>
              <a:spcBef>
                <a:spcPct val="0"/>
              </a:spcBef>
            </a:pPr>
          </a:p>
        </p:txBody>
      </p:sp>
      <p:sp>
        <p:nvSpPr>
          <p:cNvPr name="TextBox 5" id="5"/>
          <p:cNvSpPr txBox="true"/>
          <p:nvPr/>
        </p:nvSpPr>
        <p:spPr>
          <a:xfrm rot="0">
            <a:off x="8937775" y="4728036"/>
            <a:ext cx="9170691" cy="5449570"/>
          </a:xfrm>
          <a:prstGeom prst="rect">
            <a:avLst/>
          </a:prstGeom>
        </p:spPr>
        <p:txBody>
          <a:bodyPr anchor="t" rtlCol="false" tIns="0" lIns="0" bIns="0" rIns="0">
            <a:spAutoFit/>
          </a:bodyPr>
          <a:lstStyle/>
          <a:p>
            <a:pPr algn="l">
              <a:lnSpc>
                <a:spcPts val="3079"/>
              </a:lnSpc>
            </a:pPr>
            <a:r>
              <a:rPr lang="en-US" sz="2199">
                <a:solidFill>
                  <a:srgbClr val="2A2A2A"/>
                </a:solidFill>
                <a:latin typeface="Open Sans"/>
                <a:ea typeface="Open Sans"/>
                <a:cs typeface="Open Sans"/>
                <a:sym typeface="Open Sans"/>
              </a:rPr>
              <a:t> Кең таралған жедел уланд</a:t>
            </a:r>
            <a:r>
              <a:rPr lang="en-US" sz="2199">
                <a:solidFill>
                  <a:srgbClr val="2A2A2A"/>
                </a:solidFill>
                <a:latin typeface="Open Sans"/>
                <a:ea typeface="Open Sans"/>
                <a:cs typeface="Open Sans"/>
                <a:sym typeface="Open Sans"/>
              </a:rPr>
              <a:t>ырғыш заттар:</a:t>
            </a:r>
          </a:p>
          <a:p>
            <a:pPr algn="l">
              <a:lnSpc>
                <a:spcPts val="3079"/>
              </a:lnSpc>
            </a:pPr>
            <a:r>
              <a:rPr lang="en-US" sz="2199">
                <a:solidFill>
                  <a:srgbClr val="2A2A2A"/>
                </a:solidFill>
                <a:latin typeface="Open Sans"/>
                <a:ea typeface="Open Sans"/>
                <a:cs typeface="Open Sans"/>
                <a:sym typeface="Open Sans"/>
              </a:rPr>
              <a:t> ·Көміртек тотығы (СО) – гемоглобинмен байланысып, оттегінің тасымалдануын бұзады.</a:t>
            </a:r>
          </a:p>
          <a:p>
            <a:pPr algn="l">
              <a:lnSpc>
                <a:spcPts val="3079"/>
              </a:lnSpc>
            </a:pPr>
            <a:r>
              <a:rPr lang="en-US" sz="2199">
                <a:solidFill>
                  <a:srgbClr val="2A2A2A"/>
                </a:solidFill>
                <a:latin typeface="Open Sans"/>
                <a:ea typeface="Open Sans"/>
                <a:cs typeface="Open Sans"/>
                <a:sym typeface="Open Sans"/>
              </a:rPr>
              <a:t> ·Хлор (Cl₂) – тыныс алу жолдарын тітіркендіріп, өкпе ісінуін тудырады.</a:t>
            </a:r>
          </a:p>
          <a:p>
            <a:pPr algn="l">
              <a:lnSpc>
                <a:spcPts val="3079"/>
              </a:lnSpc>
            </a:pPr>
            <a:r>
              <a:rPr lang="en-US" sz="2199">
                <a:solidFill>
                  <a:srgbClr val="2A2A2A"/>
                </a:solidFill>
                <a:latin typeface="Open Sans"/>
                <a:ea typeface="Open Sans"/>
                <a:cs typeface="Open Sans"/>
                <a:sym typeface="Open Sans"/>
              </a:rPr>
              <a:t> ·Аммиак (NH₃) – көзді, теріні және тыныс алу жүйесін күйдіреді.</a:t>
            </a:r>
          </a:p>
          <a:p>
            <a:pPr algn="l">
              <a:lnSpc>
                <a:spcPts val="3079"/>
              </a:lnSpc>
            </a:pPr>
            <a:r>
              <a:rPr lang="en-US" sz="2199">
                <a:solidFill>
                  <a:srgbClr val="2A2A2A"/>
                </a:solidFill>
                <a:latin typeface="Open Sans"/>
                <a:ea typeface="Open Sans"/>
                <a:cs typeface="Open Sans"/>
                <a:sym typeface="Open Sans"/>
              </a:rPr>
              <a:t> ·Сутегі цианиді (HCN) – жүйке жүйесін зақымдайды, тыныс алуды тежейді.</a:t>
            </a:r>
          </a:p>
          <a:p>
            <a:pPr algn="l">
              <a:lnSpc>
                <a:spcPts val="3079"/>
              </a:lnSpc>
            </a:pPr>
            <a:r>
              <a:rPr lang="en-US" sz="2199">
                <a:solidFill>
                  <a:srgbClr val="2A2A2A"/>
                </a:solidFill>
                <a:latin typeface="Open Sans"/>
                <a:ea typeface="Open Sans"/>
                <a:cs typeface="Open Sans"/>
                <a:sym typeface="Open Sans"/>
              </a:rPr>
              <a:t> ·Фенолдар және формальдегид – жүйке жүйесіне, бауырға және бүйрекке уытты әсер етеді.</a:t>
            </a:r>
          </a:p>
          <a:p>
            <a:pPr algn="l">
              <a:lnSpc>
                <a:spcPts val="3079"/>
              </a:lnSpc>
            </a:pPr>
            <a:r>
              <a:rPr lang="en-US" sz="2199">
                <a:solidFill>
                  <a:srgbClr val="2A2A2A"/>
                </a:solidFill>
                <a:latin typeface="Open Sans"/>
                <a:ea typeface="Open Sans"/>
                <a:cs typeface="Open Sans"/>
                <a:sym typeface="Open Sans"/>
              </a:rPr>
              <a:t> Жедел уланудың белгілері:</a:t>
            </a:r>
          </a:p>
          <a:p>
            <a:pPr algn="l">
              <a:lnSpc>
                <a:spcPts val="3079"/>
              </a:lnSpc>
            </a:pPr>
            <a:r>
              <a:rPr lang="en-US" sz="2199">
                <a:solidFill>
                  <a:srgbClr val="2A2A2A"/>
                </a:solidFill>
                <a:latin typeface="Open Sans"/>
                <a:ea typeface="Open Sans"/>
                <a:cs typeface="Open Sans"/>
                <a:sym typeface="Open Sans"/>
              </a:rPr>
              <a:t> ·Бас айналу, бас ауруы, дем алудың қиындауы, жөтел, құсу, іштің ауруы, есінен тану, құрысулар.</a:t>
            </a:r>
          </a:p>
          <a:p>
            <a:pPr algn="l">
              <a:lnSpc>
                <a:spcPts val="3079"/>
              </a:lnSpc>
            </a:pPr>
          </a:p>
        </p:txBody>
      </p:sp>
    </p:spTree>
  </p:cSld>
  <p:clrMapOvr>
    <a:masterClrMapping/>
  </p:clrMapOvr>
</p:sld>
</file>

<file path=ppt/slides/slide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AutoShape 2" id="2"/>
          <p:cNvSpPr/>
          <p:nvPr/>
        </p:nvSpPr>
        <p:spPr>
          <a:xfrm rot="0">
            <a:off x="0" y="0"/>
            <a:ext cx="8658225" cy="10287000"/>
          </a:xfrm>
          <a:prstGeom prst="rect">
            <a:avLst/>
          </a:prstGeom>
          <a:solidFill>
            <a:srgbClr val="399D4E"/>
          </a:solidFill>
        </p:spPr>
      </p:sp>
      <p:sp>
        <p:nvSpPr>
          <p:cNvPr name="TextBox 3" id="3"/>
          <p:cNvSpPr txBox="true"/>
          <p:nvPr/>
        </p:nvSpPr>
        <p:spPr>
          <a:xfrm rot="0">
            <a:off x="1375383" y="2741375"/>
            <a:ext cx="5907458" cy="2340292"/>
          </a:xfrm>
          <a:prstGeom prst="rect">
            <a:avLst/>
          </a:prstGeom>
        </p:spPr>
        <p:txBody>
          <a:bodyPr anchor="t" rtlCol="false" tIns="0" lIns="0" bIns="0" rIns="0">
            <a:spAutoFit/>
          </a:bodyPr>
          <a:lstStyle/>
          <a:p>
            <a:pPr algn="l">
              <a:lnSpc>
                <a:spcPts val="9487"/>
              </a:lnSpc>
            </a:pPr>
            <a:r>
              <a:rPr lang="en-US" sz="6325">
                <a:solidFill>
                  <a:srgbClr val="FFFFFF"/>
                </a:solidFill>
                <a:latin typeface="Open Sans"/>
                <a:ea typeface="Open Sans"/>
                <a:cs typeface="Open Sans"/>
                <a:sym typeface="Open Sans"/>
              </a:rPr>
              <a:t>Созылмалы</a:t>
            </a:r>
            <a:r>
              <a:rPr lang="en-US" sz="6325">
                <a:solidFill>
                  <a:srgbClr val="FFFFFF"/>
                </a:solidFill>
                <a:latin typeface="Open Sans"/>
                <a:ea typeface="Open Sans"/>
                <a:cs typeface="Open Sans"/>
                <a:sym typeface="Open Sans"/>
              </a:rPr>
              <a:t> интоксикация</a:t>
            </a:r>
          </a:p>
        </p:txBody>
      </p:sp>
      <p:sp>
        <p:nvSpPr>
          <p:cNvPr name="TextBox 4" id="4"/>
          <p:cNvSpPr txBox="true"/>
          <p:nvPr/>
        </p:nvSpPr>
        <p:spPr>
          <a:xfrm rot="0">
            <a:off x="8937775" y="1322150"/>
            <a:ext cx="9170691" cy="3200400"/>
          </a:xfrm>
          <a:prstGeom prst="rect">
            <a:avLst/>
          </a:prstGeom>
        </p:spPr>
        <p:txBody>
          <a:bodyPr anchor="t" rtlCol="false" tIns="0" lIns="0" bIns="0" rIns="0">
            <a:spAutoFit/>
          </a:bodyPr>
          <a:lstStyle/>
          <a:p>
            <a:pPr algn="l" marL="0" indent="0" lvl="0">
              <a:lnSpc>
                <a:spcPts val="3600"/>
              </a:lnSpc>
              <a:spcBef>
                <a:spcPct val="0"/>
              </a:spcBef>
            </a:pPr>
            <a:r>
              <a:rPr lang="en-US" b="true" sz="3000">
                <a:solidFill>
                  <a:srgbClr val="2A2A2A"/>
                </a:solidFill>
                <a:latin typeface="Open Sans Bold"/>
                <a:ea typeface="Open Sans Bold"/>
                <a:cs typeface="Open Sans Bold"/>
                <a:sym typeface="Open Sans Bold"/>
              </a:rPr>
              <a:t> Созылмалы инт</a:t>
            </a:r>
            <a:r>
              <a:rPr lang="en-US" b="true" sz="3000">
                <a:solidFill>
                  <a:srgbClr val="2A2A2A"/>
                </a:solidFill>
                <a:latin typeface="Open Sans Bold"/>
                <a:ea typeface="Open Sans Bold"/>
                <a:cs typeface="Open Sans Bold"/>
                <a:sym typeface="Open Sans Bold"/>
              </a:rPr>
              <a:t>оксикация (ұзақ мерзімді улану):</a:t>
            </a:r>
          </a:p>
          <a:p>
            <a:pPr algn="l" marL="0" indent="0" lvl="0">
              <a:lnSpc>
                <a:spcPts val="3600"/>
              </a:lnSpc>
              <a:spcBef>
                <a:spcPct val="0"/>
              </a:spcBef>
            </a:pPr>
          </a:p>
          <a:p>
            <a:pPr algn="l" marL="0" indent="0" lvl="0">
              <a:lnSpc>
                <a:spcPts val="3600"/>
              </a:lnSpc>
              <a:spcBef>
                <a:spcPct val="0"/>
              </a:spcBef>
            </a:pPr>
            <a:r>
              <a:rPr lang="en-US" b="true" sz="3000">
                <a:solidFill>
                  <a:srgbClr val="2A2A2A"/>
                </a:solidFill>
                <a:latin typeface="Open Sans Bold"/>
                <a:ea typeface="Open Sans Bold"/>
                <a:cs typeface="Open Sans Bold"/>
                <a:sym typeface="Open Sans Bold"/>
              </a:rPr>
              <a:t> </a:t>
            </a:r>
            <a:r>
              <a:rPr lang="en-US" sz="3000">
                <a:solidFill>
                  <a:srgbClr val="2A2A2A"/>
                </a:solidFill>
                <a:latin typeface="Open Sans"/>
                <a:ea typeface="Open Sans"/>
                <a:cs typeface="Open Sans"/>
                <a:sym typeface="Open Sans"/>
              </a:rPr>
              <a:t>Созылмалы улану – аз мөлшердегі улы заттардың ұзақ уақыт бойы ағзаға түсуінен дамиды.</a:t>
            </a:r>
          </a:p>
          <a:p>
            <a:pPr algn="l" marL="0" indent="0" lvl="0">
              <a:lnSpc>
                <a:spcPts val="3600"/>
              </a:lnSpc>
              <a:spcBef>
                <a:spcPct val="0"/>
              </a:spcBef>
            </a:pPr>
            <a:r>
              <a:rPr lang="en-US" sz="3000">
                <a:solidFill>
                  <a:srgbClr val="2A2A2A"/>
                </a:solidFill>
                <a:latin typeface="Open Sans"/>
                <a:ea typeface="Open Sans"/>
                <a:cs typeface="Open Sans"/>
                <a:sym typeface="Open Sans"/>
              </a:rPr>
              <a:t> </a:t>
            </a:r>
          </a:p>
        </p:txBody>
      </p:sp>
      <p:sp>
        <p:nvSpPr>
          <p:cNvPr name="TextBox 5" id="5"/>
          <p:cNvSpPr txBox="true"/>
          <p:nvPr/>
        </p:nvSpPr>
        <p:spPr>
          <a:xfrm rot="0">
            <a:off x="8937775" y="4484450"/>
            <a:ext cx="9170691" cy="5059045"/>
          </a:xfrm>
          <a:prstGeom prst="rect">
            <a:avLst/>
          </a:prstGeom>
        </p:spPr>
        <p:txBody>
          <a:bodyPr anchor="t" rtlCol="false" tIns="0" lIns="0" bIns="0" rIns="0">
            <a:spAutoFit/>
          </a:bodyPr>
          <a:lstStyle/>
          <a:p>
            <a:pPr algn="l">
              <a:lnSpc>
                <a:spcPts val="3079"/>
              </a:lnSpc>
            </a:pPr>
            <a:r>
              <a:rPr lang="en-US" sz="2199">
                <a:solidFill>
                  <a:srgbClr val="2A2A2A"/>
                </a:solidFill>
                <a:latin typeface="Open Sans"/>
                <a:ea typeface="Open Sans"/>
                <a:cs typeface="Open Sans"/>
                <a:sym typeface="Open Sans"/>
              </a:rPr>
              <a:t>Созылмалы интоксикацияның негізгі себептері:</a:t>
            </a:r>
          </a:p>
          <a:p>
            <a:pPr algn="l">
              <a:lnSpc>
                <a:spcPts val="3079"/>
              </a:lnSpc>
            </a:pPr>
            <a:r>
              <a:rPr lang="en-US" sz="2199">
                <a:solidFill>
                  <a:srgbClr val="2A2A2A"/>
                </a:solidFill>
                <a:latin typeface="Open Sans"/>
                <a:ea typeface="Open Sans"/>
                <a:cs typeface="Open Sans"/>
                <a:sym typeface="Open Sans"/>
              </a:rPr>
              <a:t> ·Ластанған ауа, су, топырақ арқылы тұрақт</a:t>
            </a:r>
            <a:r>
              <a:rPr lang="en-US" sz="2199">
                <a:solidFill>
                  <a:srgbClr val="2A2A2A"/>
                </a:solidFill>
                <a:latin typeface="Open Sans"/>
                <a:ea typeface="Open Sans"/>
                <a:cs typeface="Open Sans"/>
                <a:sym typeface="Open Sans"/>
              </a:rPr>
              <a:t>ы түрде улы заттардың ағзаға енуі.</a:t>
            </a:r>
          </a:p>
          <a:p>
            <a:pPr algn="l">
              <a:lnSpc>
                <a:spcPts val="3079"/>
              </a:lnSpc>
            </a:pPr>
            <a:r>
              <a:rPr lang="en-US" sz="2199">
                <a:solidFill>
                  <a:srgbClr val="2A2A2A"/>
                </a:solidFill>
                <a:latin typeface="Open Sans"/>
                <a:ea typeface="Open Sans"/>
                <a:cs typeface="Open Sans"/>
                <a:sym typeface="Open Sans"/>
              </a:rPr>
              <a:t> ·Өндірістік жағдайларда улы химиялық қосылыстармен үздіксіз байланыста болу.</a:t>
            </a:r>
          </a:p>
          <a:p>
            <a:pPr algn="l">
              <a:lnSpc>
                <a:spcPts val="3079"/>
              </a:lnSpc>
            </a:pPr>
            <a:r>
              <a:rPr lang="en-US" sz="2199">
                <a:solidFill>
                  <a:srgbClr val="2A2A2A"/>
                </a:solidFill>
                <a:latin typeface="Open Sans"/>
                <a:ea typeface="Open Sans"/>
                <a:cs typeface="Open Sans"/>
                <a:sym typeface="Open Sans"/>
              </a:rPr>
              <a:t> ·Тамақ өнімдеріндегі ауыр металдар мен токсиндердің жиналуы.</a:t>
            </a:r>
          </a:p>
          <a:p>
            <a:pPr algn="l">
              <a:lnSpc>
                <a:spcPts val="3079"/>
              </a:lnSpc>
            </a:pPr>
            <a:r>
              <a:rPr lang="en-US" sz="2199">
                <a:solidFill>
                  <a:srgbClr val="2A2A2A"/>
                </a:solidFill>
                <a:latin typeface="Open Sans"/>
                <a:ea typeface="Open Sans"/>
                <a:cs typeface="Open Sans"/>
                <a:sym typeface="Open Sans"/>
              </a:rPr>
              <a:t> Созылмалы уланудың салдары:</a:t>
            </a:r>
          </a:p>
          <a:p>
            <a:pPr algn="l">
              <a:lnSpc>
                <a:spcPts val="3079"/>
              </a:lnSpc>
            </a:pPr>
            <a:r>
              <a:rPr lang="en-US" sz="2199">
                <a:solidFill>
                  <a:srgbClr val="2A2A2A"/>
                </a:solidFill>
                <a:latin typeface="Open Sans"/>
                <a:ea typeface="Open Sans"/>
                <a:cs typeface="Open Sans"/>
                <a:sym typeface="Open Sans"/>
              </a:rPr>
              <a:t> ·Иммунитеттің әлсіреуі.</a:t>
            </a:r>
          </a:p>
          <a:p>
            <a:pPr algn="l">
              <a:lnSpc>
                <a:spcPts val="3079"/>
              </a:lnSpc>
            </a:pPr>
            <a:r>
              <a:rPr lang="en-US" sz="2199">
                <a:solidFill>
                  <a:srgbClr val="2A2A2A"/>
                </a:solidFill>
                <a:latin typeface="Open Sans"/>
                <a:ea typeface="Open Sans"/>
                <a:cs typeface="Open Sans"/>
                <a:sym typeface="Open Sans"/>
              </a:rPr>
              <a:t> ·Бауыр мен бүйректің зақымдануы.</a:t>
            </a:r>
          </a:p>
          <a:p>
            <a:pPr algn="l">
              <a:lnSpc>
                <a:spcPts val="3079"/>
              </a:lnSpc>
            </a:pPr>
            <a:r>
              <a:rPr lang="en-US" sz="2199">
                <a:solidFill>
                  <a:srgbClr val="2A2A2A"/>
                </a:solidFill>
                <a:latin typeface="Open Sans"/>
                <a:ea typeface="Open Sans"/>
                <a:cs typeface="Open Sans"/>
                <a:sym typeface="Open Sans"/>
              </a:rPr>
              <a:t> ·Жүйке жүйесінің бұзылуы (есте сақтау қабілетінің төмендеуі, депрессия).</a:t>
            </a:r>
          </a:p>
          <a:p>
            <a:pPr algn="l">
              <a:lnSpc>
                <a:spcPts val="3079"/>
              </a:lnSpc>
            </a:pPr>
            <a:r>
              <a:rPr lang="en-US" sz="2199">
                <a:solidFill>
                  <a:srgbClr val="2A2A2A"/>
                </a:solidFill>
                <a:latin typeface="Open Sans"/>
                <a:ea typeface="Open Sans"/>
                <a:cs typeface="Open Sans"/>
                <a:sym typeface="Open Sans"/>
              </a:rPr>
              <a:t>Қатерлі ісіктің дамуы.</a:t>
            </a:r>
          </a:p>
          <a:p>
            <a:pPr algn="l">
              <a:lnSpc>
                <a:spcPts val="3079"/>
              </a:lnSpc>
            </a:pPr>
          </a:p>
        </p:txBody>
      </p:sp>
    </p:spTree>
  </p:cSld>
  <p:clrMapOvr>
    <a:masterClrMapping/>
  </p:clrMapOvr>
</p:sld>
</file>

<file path=ppt/slides/slide1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028700" y="247650"/>
            <a:ext cx="16771953" cy="1943100"/>
          </a:xfrm>
          <a:prstGeom prst="rect">
            <a:avLst/>
          </a:prstGeom>
        </p:spPr>
        <p:txBody>
          <a:bodyPr anchor="t" rtlCol="false" tIns="0" lIns="0" bIns="0" rIns="0">
            <a:spAutoFit/>
          </a:bodyPr>
          <a:lstStyle/>
          <a:p>
            <a:pPr algn="ctr">
              <a:lnSpc>
                <a:spcPts val="7680"/>
              </a:lnSpc>
            </a:pPr>
            <a:r>
              <a:rPr lang="en-US" sz="6400">
                <a:solidFill>
                  <a:srgbClr val="2A2A2A"/>
                </a:solidFill>
                <a:latin typeface="Open Sans"/>
                <a:ea typeface="Open Sans"/>
                <a:cs typeface="Open Sans"/>
                <a:sym typeface="Open Sans"/>
              </a:rPr>
              <a:t>Химия</a:t>
            </a:r>
            <a:r>
              <a:rPr lang="en-US" sz="6400">
                <a:solidFill>
                  <a:srgbClr val="2A2A2A"/>
                </a:solidFill>
                <a:latin typeface="Open Sans"/>
                <a:ea typeface="Open Sans"/>
                <a:cs typeface="Open Sans"/>
                <a:sym typeface="Open Sans"/>
              </a:rPr>
              <a:t> өнеркәсібіндегі жұмысшылар арасындағы кәсіптік аурулар</a:t>
            </a:r>
          </a:p>
        </p:txBody>
      </p:sp>
      <p:sp>
        <p:nvSpPr>
          <p:cNvPr name="TextBox 3" id="3"/>
          <p:cNvSpPr txBox="true"/>
          <p:nvPr/>
        </p:nvSpPr>
        <p:spPr>
          <a:xfrm rot="0">
            <a:off x="200077" y="2181225"/>
            <a:ext cx="18087923" cy="7934325"/>
          </a:xfrm>
          <a:prstGeom prst="rect">
            <a:avLst/>
          </a:prstGeom>
        </p:spPr>
        <p:txBody>
          <a:bodyPr anchor="t" rtlCol="false" tIns="0" lIns="0" bIns="0" rIns="0">
            <a:spAutoFit/>
          </a:bodyPr>
          <a:lstStyle/>
          <a:p>
            <a:pPr algn="l">
              <a:lnSpc>
                <a:spcPts val="3000"/>
              </a:lnSpc>
            </a:pPr>
            <a:r>
              <a:rPr lang="en-US" sz="2500" b="true">
                <a:solidFill>
                  <a:srgbClr val="399D4E"/>
                </a:solidFill>
                <a:latin typeface="Open Sans Bold"/>
                <a:ea typeface="Open Sans Bold"/>
                <a:cs typeface="Open Sans Bold"/>
                <a:sym typeface="Open Sans Bold"/>
              </a:rPr>
              <a:t> Кәсіби аурулардың негізгі түрлері:</a:t>
            </a:r>
          </a:p>
          <a:p>
            <a:pPr algn="l">
              <a:lnSpc>
                <a:spcPts val="3000"/>
              </a:lnSpc>
            </a:pPr>
            <a:r>
              <a:rPr lang="en-US" sz="2500" b="true">
                <a:solidFill>
                  <a:srgbClr val="399D4E"/>
                </a:solidFill>
                <a:latin typeface="Open Sans Bold"/>
                <a:ea typeface="Open Sans Bold"/>
                <a:cs typeface="Open Sans Bold"/>
                <a:sym typeface="Open Sans Bold"/>
              </a:rPr>
              <a:t> 1.Тыныс алу жүйесінің аурулары:</a:t>
            </a:r>
          </a:p>
          <a:p>
            <a:pPr algn="l">
              <a:lnSpc>
                <a:spcPts val="3000"/>
              </a:lnSpc>
            </a:pPr>
            <a:r>
              <a:rPr lang="en-US" sz="2500" b="true">
                <a:solidFill>
                  <a:srgbClr val="399D4E"/>
                </a:solidFill>
                <a:latin typeface="Open Sans Bold"/>
                <a:ea typeface="Open Sans Bold"/>
                <a:cs typeface="Open Sans Bold"/>
                <a:sym typeface="Open Sans Bold"/>
              </a:rPr>
              <a:t> </a:t>
            </a:r>
            <a:r>
              <a:rPr lang="en-US" sz="2500">
                <a:solidFill>
                  <a:srgbClr val="399D4E"/>
                </a:solidFill>
                <a:latin typeface="Open Sans"/>
                <a:ea typeface="Open Sans"/>
                <a:cs typeface="Open Sans"/>
                <a:sym typeface="Open Sans"/>
              </a:rPr>
              <a:t>-Химиялық газдар мен булардың әсерінен бронхит, өкпенің фиброзы дамиды.</a:t>
            </a:r>
          </a:p>
          <a:p>
            <a:pPr algn="l">
              <a:lnSpc>
                <a:spcPts val="3000"/>
              </a:lnSpc>
            </a:pPr>
            <a:r>
              <a:rPr lang="en-US" sz="2500">
                <a:solidFill>
                  <a:srgbClr val="399D4E"/>
                </a:solidFill>
                <a:latin typeface="Open Sans"/>
                <a:ea typeface="Open Sans"/>
                <a:cs typeface="Open Sans"/>
                <a:sym typeface="Open Sans"/>
              </a:rPr>
              <a:t> -Кремний диоксидімен ұзақ байланыста болған жұмысшыларда силикоз пайда болады.</a:t>
            </a:r>
          </a:p>
          <a:p>
            <a:pPr algn="l">
              <a:lnSpc>
                <a:spcPts val="3000"/>
              </a:lnSpc>
            </a:pPr>
            <a:r>
              <a:rPr lang="en-US" sz="2500" b="true">
                <a:solidFill>
                  <a:srgbClr val="399D4E"/>
                </a:solidFill>
                <a:latin typeface="Open Sans Bold"/>
                <a:ea typeface="Open Sans Bold"/>
                <a:cs typeface="Open Sans Bold"/>
                <a:sym typeface="Open Sans Bold"/>
              </a:rPr>
              <a:t> 2.Тері аурулары:</a:t>
            </a:r>
          </a:p>
          <a:p>
            <a:pPr algn="l">
              <a:lnSpc>
                <a:spcPts val="3000"/>
              </a:lnSpc>
            </a:pPr>
            <a:r>
              <a:rPr lang="en-US" sz="2500" b="true">
                <a:solidFill>
                  <a:srgbClr val="399D4E"/>
                </a:solidFill>
                <a:latin typeface="Open Sans Bold"/>
                <a:ea typeface="Open Sans Bold"/>
                <a:cs typeface="Open Sans Bold"/>
                <a:sym typeface="Open Sans Bold"/>
              </a:rPr>
              <a:t> </a:t>
            </a:r>
            <a:r>
              <a:rPr lang="en-US" sz="2500">
                <a:solidFill>
                  <a:srgbClr val="399D4E"/>
                </a:solidFill>
                <a:latin typeface="Open Sans"/>
                <a:ea typeface="Open Sans"/>
                <a:cs typeface="Open Sans"/>
                <a:sym typeface="Open Sans"/>
              </a:rPr>
              <a:t>-Қышқылдар, сілтілер және органикалық еріткіштермен жұмыс істегенде терінің күйіктері мен дерматит дамиды.</a:t>
            </a:r>
          </a:p>
          <a:p>
            <a:pPr algn="l">
              <a:lnSpc>
                <a:spcPts val="3000"/>
              </a:lnSpc>
            </a:pPr>
            <a:r>
              <a:rPr lang="en-US" sz="2500">
                <a:solidFill>
                  <a:srgbClr val="399D4E"/>
                </a:solidFill>
                <a:latin typeface="Open Sans"/>
                <a:ea typeface="Open Sans"/>
                <a:cs typeface="Open Sans"/>
                <a:sym typeface="Open Sans"/>
              </a:rPr>
              <a:t> -Созылмалы байланыста экзема мен аллергиялық реакциялар туындайды.</a:t>
            </a:r>
          </a:p>
          <a:p>
            <a:pPr algn="l">
              <a:lnSpc>
                <a:spcPts val="3000"/>
              </a:lnSpc>
            </a:pPr>
            <a:r>
              <a:rPr lang="en-US" sz="2500" b="true">
                <a:solidFill>
                  <a:srgbClr val="399D4E"/>
                </a:solidFill>
                <a:latin typeface="Open Sans Bold"/>
                <a:ea typeface="Open Sans Bold"/>
                <a:cs typeface="Open Sans Bold"/>
                <a:sym typeface="Open Sans Bold"/>
              </a:rPr>
              <a:t> 3.Жүйке жүйесінің бұзылуы:</a:t>
            </a:r>
          </a:p>
          <a:p>
            <a:pPr algn="l">
              <a:lnSpc>
                <a:spcPts val="3000"/>
              </a:lnSpc>
            </a:pPr>
            <a:r>
              <a:rPr lang="en-US" sz="2500" b="true">
                <a:solidFill>
                  <a:srgbClr val="399D4E"/>
                </a:solidFill>
                <a:latin typeface="Open Sans Bold"/>
                <a:ea typeface="Open Sans Bold"/>
                <a:cs typeface="Open Sans Bold"/>
                <a:sym typeface="Open Sans Bold"/>
              </a:rPr>
              <a:t> </a:t>
            </a:r>
            <a:r>
              <a:rPr lang="en-US" sz="2500">
                <a:solidFill>
                  <a:srgbClr val="399D4E"/>
                </a:solidFill>
                <a:latin typeface="Open Sans"/>
                <a:ea typeface="Open Sans"/>
                <a:cs typeface="Open Sans"/>
                <a:sym typeface="Open Sans"/>
              </a:rPr>
              <a:t>-Қорғасын, сынап және бензол жүйке жасушаларына зақым келтіреді.</a:t>
            </a:r>
          </a:p>
          <a:p>
            <a:pPr algn="l">
              <a:lnSpc>
                <a:spcPts val="3000"/>
              </a:lnSpc>
            </a:pPr>
            <a:r>
              <a:rPr lang="en-US" sz="2500">
                <a:solidFill>
                  <a:srgbClr val="399D4E"/>
                </a:solidFill>
                <a:latin typeface="Open Sans"/>
                <a:ea typeface="Open Sans"/>
                <a:cs typeface="Open Sans"/>
                <a:sym typeface="Open Sans"/>
              </a:rPr>
              <a:t> -Бас ауруы, есте сақтау қабілетінің төмендеуі, ұйқысыздық пайда болады.</a:t>
            </a:r>
          </a:p>
          <a:p>
            <a:pPr algn="l">
              <a:lnSpc>
                <a:spcPts val="3000"/>
              </a:lnSpc>
            </a:pPr>
            <a:r>
              <a:rPr lang="en-US" sz="2500" b="true">
                <a:solidFill>
                  <a:srgbClr val="399D4E"/>
                </a:solidFill>
                <a:latin typeface="Open Sans Bold"/>
                <a:ea typeface="Open Sans Bold"/>
                <a:cs typeface="Open Sans Bold"/>
                <a:sym typeface="Open Sans Bold"/>
              </a:rPr>
              <a:t> 4.Қан аурулары:</a:t>
            </a:r>
          </a:p>
          <a:p>
            <a:pPr algn="l">
              <a:lnSpc>
                <a:spcPts val="3000"/>
              </a:lnSpc>
            </a:pPr>
            <a:r>
              <a:rPr lang="en-US" sz="2500" b="true">
                <a:solidFill>
                  <a:srgbClr val="399D4E"/>
                </a:solidFill>
                <a:latin typeface="Open Sans Bold"/>
                <a:ea typeface="Open Sans Bold"/>
                <a:cs typeface="Open Sans Bold"/>
                <a:sym typeface="Open Sans Bold"/>
              </a:rPr>
              <a:t> </a:t>
            </a:r>
            <a:r>
              <a:rPr lang="en-US" sz="2500">
                <a:solidFill>
                  <a:srgbClr val="399D4E"/>
                </a:solidFill>
                <a:latin typeface="Open Sans"/>
                <a:ea typeface="Open Sans"/>
                <a:cs typeface="Open Sans"/>
                <a:sym typeface="Open Sans"/>
              </a:rPr>
              <a:t>-Бен</a:t>
            </a:r>
            <a:r>
              <a:rPr lang="en-US" sz="2500">
                <a:solidFill>
                  <a:srgbClr val="399D4E"/>
                </a:solidFill>
                <a:latin typeface="Open Sans"/>
                <a:ea typeface="Open Sans"/>
                <a:cs typeface="Open Sans"/>
                <a:sym typeface="Open Sans"/>
              </a:rPr>
              <a:t>зол және оның қосылыстары сүйек кемігін зақымдап, лейкемияға (ақ қан ауруына) әкелуі мүмкін.</a:t>
            </a:r>
          </a:p>
          <a:p>
            <a:pPr algn="l">
              <a:lnSpc>
                <a:spcPts val="3000"/>
              </a:lnSpc>
            </a:pPr>
            <a:r>
              <a:rPr lang="en-US" sz="2500" b="true">
                <a:solidFill>
                  <a:srgbClr val="399D4E"/>
                </a:solidFill>
                <a:latin typeface="Open Sans Bold"/>
                <a:ea typeface="Open Sans Bold"/>
                <a:cs typeface="Open Sans Bold"/>
                <a:sym typeface="Open Sans Bold"/>
              </a:rPr>
              <a:t> 5.Қатерлі ісік аурулары:</a:t>
            </a:r>
          </a:p>
          <a:p>
            <a:pPr algn="l">
              <a:lnSpc>
                <a:spcPts val="3000"/>
              </a:lnSpc>
            </a:pPr>
            <a:r>
              <a:rPr lang="en-US" sz="2500" b="true">
                <a:solidFill>
                  <a:srgbClr val="399D4E"/>
                </a:solidFill>
                <a:latin typeface="Open Sans Bold"/>
                <a:ea typeface="Open Sans Bold"/>
                <a:cs typeface="Open Sans Bold"/>
                <a:sym typeface="Open Sans Bold"/>
              </a:rPr>
              <a:t> </a:t>
            </a:r>
            <a:r>
              <a:rPr lang="en-US" sz="2500">
                <a:solidFill>
                  <a:srgbClr val="399D4E"/>
                </a:solidFill>
                <a:latin typeface="Open Sans"/>
                <a:ea typeface="Open Sans"/>
                <a:cs typeface="Open Sans"/>
                <a:sym typeface="Open Sans"/>
              </a:rPr>
              <a:t>-Канцерогенді заттардың (формальдегид, асбест, бензол) әсерінен өкпе, бауыр, тері және қан қатерлі ісіктері жиі кездеседі.</a:t>
            </a:r>
          </a:p>
          <a:p>
            <a:pPr algn="l">
              <a:lnSpc>
                <a:spcPts val="3000"/>
              </a:lnSpc>
            </a:pPr>
            <a:r>
              <a:rPr lang="en-US" sz="2500" b="true">
                <a:solidFill>
                  <a:srgbClr val="399D4E"/>
                </a:solidFill>
                <a:latin typeface="Open Sans Bold"/>
                <a:ea typeface="Open Sans Bold"/>
                <a:cs typeface="Open Sans Bold"/>
                <a:sym typeface="Open Sans Bold"/>
              </a:rPr>
              <a:t> Алдын алу шаралары:</a:t>
            </a:r>
          </a:p>
          <a:p>
            <a:pPr algn="l">
              <a:lnSpc>
                <a:spcPts val="3000"/>
              </a:lnSpc>
            </a:pPr>
            <a:r>
              <a:rPr lang="en-US" sz="2500" b="true">
                <a:solidFill>
                  <a:srgbClr val="399D4E"/>
                </a:solidFill>
                <a:latin typeface="Open Sans Bold"/>
                <a:ea typeface="Open Sans Bold"/>
                <a:cs typeface="Open Sans Bold"/>
                <a:sym typeface="Open Sans Bold"/>
              </a:rPr>
              <a:t> </a:t>
            </a:r>
            <a:r>
              <a:rPr lang="en-US" sz="2500">
                <a:solidFill>
                  <a:srgbClr val="399D4E"/>
                </a:solidFill>
                <a:latin typeface="Open Sans"/>
                <a:ea typeface="Open Sans"/>
                <a:cs typeface="Open Sans"/>
                <a:sym typeface="Open Sans"/>
              </a:rPr>
              <a:t>·Жеке қорғаныс құралдарын (респираторлар, қолғаптар, арнайы киімдер) пайдалану.</a:t>
            </a:r>
          </a:p>
          <a:p>
            <a:pPr algn="l">
              <a:lnSpc>
                <a:spcPts val="3000"/>
              </a:lnSpc>
            </a:pPr>
            <a:r>
              <a:rPr lang="en-US" sz="2500">
                <a:solidFill>
                  <a:srgbClr val="399D4E"/>
                </a:solidFill>
                <a:latin typeface="Open Sans"/>
                <a:ea typeface="Open Sans"/>
                <a:cs typeface="Open Sans"/>
                <a:sym typeface="Open Sans"/>
              </a:rPr>
              <a:t> ·Желдету және ауа тазарту жүйелерін орнату.</a:t>
            </a:r>
          </a:p>
          <a:p>
            <a:pPr algn="l">
              <a:lnSpc>
                <a:spcPts val="3000"/>
              </a:lnSpc>
            </a:pPr>
            <a:r>
              <a:rPr lang="en-US" sz="2500">
                <a:solidFill>
                  <a:srgbClr val="399D4E"/>
                </a:solidFill>
                <a:latin typeface="Open Sans"/>
                <a:ea typeface="Open Sans"/>
                <a:cs typeface="Open Sans"/>
                <a:sym typeface="Open Sans"/>
              </a:rPr>
              <a:t> ·Медициналық тексерулерден тұрақты өту.</a:t>
            </a:r>
          </a:p>
          <a:p>
            <a:pPr algn="l">
              <a:lnSpc>
                <a:spcPts val="3000"/>
              </a:lnSpc>
            </a:pPr>
            <a:r>
              <a:rPr lang="en-US" sz="2500">
                <a:solidFill>
                  <a:srgbClr val="399D4E"/>
                </a:solidFill>
                <a:latin typeface="Open Sans"/>
                <a:ea typeface="Open Sans"/>
                <a:cs typeface="Open Sans"/>
                <a:sym typeface="Open Sans"/>
              </a:rPr>
              <a:t> ·Қауіпті заттармен жұмыс істеу кезінде қауіпсіздік нормаларын сақтау.</a:t>
            </a:r>
          </a:p>
          <a:p>
            <a:pPr algn="l">
              <a:lnSpc>
                <a:spcPts val="2400"/>
              </a:lnSpc>
            </a:pP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A1EFB2"/>
        </a:solidFill>
      </p:bgPr>
    </p:bg>
    <p:spTree>
      <p:nvGrpSpPr>
        <p:cNvPr id="1" name=""/>
        <p:cNvGrpSpPr/>
        <p:nvPr/>
      </p:nvGrpSpPr>
      <p:grpSpPr>
        <a:xfrm>
          <a:off x="0" y="0"/>
          <a:ext cx="0" cy="0"/>
          <a:chOff x="0" y="0"/>
          <a:chExt cx="0" cy="0"/>
        </a:xfrm>
      </p:grpSpPr>
      <p:sp>
        <p:nvSpPr>
          <p:cNvPr name="TextBox 2" id="2"/>
          <p:cNvSpPr txBox="true"/>
          <p:nvPr/>
        </p:nvSpPr>
        <p:spPr>
          <a:xfrm rot="0">
            <a:off x="-314321" y="0"/>
            <a:ext cx="18602321" cy="2971800"/>
          </a:xfrm>
          <a:prstGeom prst="rect">
            <a:avLst/>
          </a:prstGeom>
        </p:spPr>
        <p:txBody>
          <a:bodyPr anchor="t" rtlCol="false" tIns="0" lIns="0" bIns="0" rIns="0">
            <a:spAutoFit/>
          </a:bodyPr>
          <a:lstStyle/>
          <a:p>
            <a:pPr algn="ctr" marL="0" indent="0" lvl="0">
              <a:lnSpc>
                <a:spcPts val="7830"/>
              </a:lnSpc>
              <a:spcBef>
                <a:spcPct val="0"/>
              </a:spcBef>
            </a:pPr>
            <a:r>
              <a:rPr lang="en-US" sz="6525" u="none">
                <a:solidFill>
                  <a:srgbClr val="2A2A2A"/>
                </a:solidFill>
                <a:latin typeface="Open Sans"/>
                <a:ea typeface="Open Sans"/>
                <a:cs typeface="Open Sans"/>
                <a:sym typeface="Open Sans"/>
              </a:rPr>
              <a:t> Қоршаған ортаның ластануының халықтың аурушаңдығына әсері</a:t>
            </a:r>
          </a:p>
          <a:p>
            <a:pPr algn="ctr" marL="0" indent="0" lvl="0">
              <a:lnSpc>
                <a:spcPts val="7830"/>
              </a:lnSpc>
              <a:spcBef>
                <a:spcPct val="0"/>
              </a:spcBef>
            </a:pPr>
          </a:p>
        </p:txBody>
      </p:sp>
      <p:sp>
        <p:nvSpPr>
          <p:cNvPr name="TextBox 3" id="3"/>
          <p:cNvSpPr txBox="true"/>
          <p:nvPr/>
        </p:nvSpPr>
        <p:spPr>
          <a:xfrm rot="0">
            <a:off x="158277" y="2185079"/>
            <a:ext cx="17949370" cy="7994059"/>
          </a:xfrm>
          <a:prstGeom prst="rect">
            <a:avLst/>
          </a:prstGeom>
        </p:spPr>
        <p:txBody>
          <a:bodyPr anchor="t" rtlCol="false" tIns="0" lIns="0" bIns="0" rIns="0">
            <a:spAutoFit/>
          </a:bodyPr>
          <a:lstStyle/>
          <a:p>
            <a:pPr algn="l">
              <a:lnSpc>
                <a:spcPts val="3007"/>
              </a:lnSpc>
            </a:pPr>
            <a:r>
              <a:rPr lang="en-US" sz="2148">
                <a:solidFill>
                  <a:srgbClr val="2A2A2A"/>
                </a:solidFill>
                <a:latin typeface="Open Sans"/>
                <a:ea typeface="Open Sans"/>
                <a:cs typeface="Open Sans"/>
                <a:sym typeface="Open Sans"/>
              </a:rPr>
              <a:t> Қоршаған ортаның химиялық ластануы бүкіл халықтың денсаулығына кері әсер етеді. Ауаның, судың, топырақтың улы заттармен ластануы түрлі аурулардың өршуіне әкеледі.</a:t>
            </a:r>
          </a:p>
          <a:p>
            <a:pPr algn="l">
              <a:lnSpc>
                <a:spcPts val="3007"/>
              </a:lnSpc>
            </a:pPr>
            <a:r>
              <a:rPr lang="en-US" sz="2148">
                <a:solidFill>
                  <a:srgbClr val="2A2A2A"/>
                </a:solidFill>
                <a:latin typeface="Open Sans"/>
                <a:ea typeface="Open Sans"/>
                <a:cs typeface="Open Sans"/>
                <a:sym typeface="Open Sans"/>
              </a:rPr>
              <a:t> </a:t>
            </a:r>
            <a:r>
              <a:rPr lang="en-US" sz="2148" b="true">
                <a:solidFill>
                  <a:srgbClr val="2A2A2A"/>
                </a:solidFill>
                <a:latin typeface="Open Sans Bold"/>
                <a:ea typeface="Open Sans Bold"/>
                <a:cs typeface="Open Sans Bold"/>
                <a:sym typeface="Open Sans Bold"/>
              </a:rPr>
              <a:t>1. Тыныс алу жүйесінің аурулары</a:t>
            </a:r>
          </a:p>
          <a:p>
            <a:pPr algn="l">
              <a:lnSpc>
                <a:spcPts val="3007"/>
              </a:lnSpc>
            </a:pPr>
            <a:r>
              <a:rPr lang="en-US" sz="2148">
                <a:solidFill>
                  <a:srgbClr val="2A2A2A"/>
                </a:solidFill>
                <a:latin typeface="Open Sans"/>
                <a:ea typeface="Open Sans"/>
                <a:cs typeface="Open Sans"/>
                <a:sym typeface="Open Sans"/>
              </a:rPr>
              <a:t> ·Атмосфералық ауаның химиялық қосылыстармен ластануы бронхит, астма және өкпенің созылмалы обструктивті ауруларын тудырады.</a:t>
            </a:r>
          </a:p>
          <a:p>
            <a:pPr algn="l">
              <a:lnSpc>
                <a:spcPts val="3007"/>
              </a:lnSpc>
            </a:pPr>
            <a:r>
              <a:rPr lang="en-US" sz="2148">
                <a:solidFill>
                  <a:srgbClr val="2A2A2A"/>
                </a:solidFill>
                <a:latin typeface="Open Sans"/>
                <a:ea typeface="Open Sans"/>
                <a:cs typeface="Open Sans"/>
                <a:sym typeface="Open Sans"/>
              </a:rPr>
              <a:t> ·Өнд</a:t>
            </a:r>
            <a:r>
              <a:rPr lang="en-US" sz="2148">
                <a:solidFill>
                  <a:srgbClr val="2A2A2A"/>
                </a:solidFill>
                <a:latin typeface="Open Sans"/>
                <a:ea typeface="Open Sans"/>
                <a:cs typeface="Open Sans"/>
                <a:sym typeface="Open Sans"/>
              </a:rPr>
              <a:t>ірістік қалаларда өмір сүретін адамдар арасында өкпе ауруларының таралу деңгейі жоғары.</a:t>
            </a:r>
          </a:p>
          <a:p>
            <a:pPr algn="l">
              <a:lnSpc>
                <a:spcPts val="3007"/>
              </a:lnSpc>
            </a:pPr>
            <a:r>
              <a:rPr lang="en-US" sz="2148">
                <a:solidFill>
                  <a:srgbClr val="2A2A2A"/>
                </a:solidFill>
                <a:latin typeface="Open Sans"/>
                <a:ea typeface="Open Sans"/>
                <a:cs typeface="Open Sans"/>
                <a:sym typeface="Open Sans"/>
              </a:rPr>
              <a:t> </a:t>
            </a:r>
            <a:r>
              <a:rPr lang="en-US" sz="2148" b="true">
                <a:solidFill>
                  <a:srgbClr val="2A2A2A"/>
                </a:solidFill>
                <a:latin typeface="Open Sans Bold"/>
                <a:ea typeface="Open Sans Bold"/>
                <a:cs typeface="Open Sans Bold"/>
                <a:sym typeface="Open Sans Bold"/>
              </a:rPr>
              <a:t>2. Қатерлі ісік аурулары</a:t>
            </a:r>
          </a:p>
          <a:p>
            <a:pPr algn="l">
              <a:lnSpc>
                <a:spcPts val="3007"/>
              </a:lnSpc>
            </a:pPr>
            <a:r>
              <a:rPr lang="en-US" sz="2148">
                <a:solidFill>
                  <a:srgbClr val="2A2A2A"/>
                </a:solidFill>
                <a:latin typeface="Open Sans"/>
                <a:ea typeface="Open Sans"/>
                <a:cs typeface="Open Sans"/>
                <a:sym typeface="Open Sans"/>
              </a:rPr>
              <a:t> ·Канцерогенді заттардың (бензол, формальдегид, полиароматты көмірсутектер) әсерінен онкологиялық аурулардың саны артуда.</a:t>
            </a:r>
          </a:p>
          <a:p>
            <a:pPr algn="l">
              <a:lnSpc>
                <a:spcPts val="3007"/>
              </a:lnSpc>
            </a:pPr>
            <a:r>
              <a:rPr lang="en-US" sz="2148">
                <a:solidFill>
                  <a:srgbClr val="2A2A2A"/>
                </a:solidFill>
                <a:latin typeface="Open Sans"/>
                <a:ea typeface="Open Sans"/>
                <a:cs typeface="Open Sans"/>
                <a:sym typeface="Open Sans"/>
              </a:rPr>
              <a:t> ·Ластанған аймақтарда өкпе, бауыр, бүйрек және қан қатерлі ісігі жиі кездеседі.</a:t>
            </a:r>
          </a:p>
          <a:p>
            <a:pPr algn="l">
              <a:lnSpc>
                <a:spcPts val="3007"/>
              </a:lnSpc>
            </a:pPr>
            <a:r>
              <a:rPr lang="en-US" sz="2148">
                <a:solidFill>
                  <a:srgbClr val="2A2A2A"/>
                </a:solidFill>
                <a:latin typeface="Open Sans"/>
                <a:ea typeface="Open Sans"/>
                <a:cs typeface="Open Sans"/>
                <a:sym typeface="Open Sans"/>
              </a:rPr>
              <a:t> </a:t>
            </a:r>
            <a:r>
              <a:rPr lang="en-US" sz="2148" b="true">
                <a:solidFill>
                  <a:srgbClr val="2A2A2A"/>
                </a:solidFill>
                <a:latin typeface="Open Sans Bold"/>
                <a:ea typeface="Open Sans Bold"/>
                <a:cs typeface="Open Sans Bold"/>
                <a:sym typeface="Open Sans Bold"/>
              </a:rPr>
              <a:t>3. Иммундық жүйенің бұзылуы</a:t>
            </a:r>
          </a:p>
          <a:p>
            <a:pPr algn="l">
              <a:lnSpc>
                <a:spcPts val="3007"/>
              </a:lnSpc>
            </a:pPr>
            <a:r>
              <a:rPr lang="en-US" sz="2148">
                <a:solidFill>
                  <a:srgbClr val="2A2A2A"/>
                </a:solidFill>
                <a:latin typeface="Open Sans"/>
                <a:ea typeface="Open Sans"/>
                <a:cs typeface="Open Sans"/>
                <a:sym typeface="Open Sans"/>
              </a:rPr>
              <a:t> ·Ауыр металдар, пестицидтер мен химиялық қосылыстар иммундық жүйенің әлсіреуіне әкеледі.</a:t>
            </a:r>
          </a:p>
          <a:p>
            <a:pPr algn="l">
              <a:lnSpc>
                <a:spcPts val="3007"/>
              </a:lnSpc>
            </a:pPr>
            <a:r>
              <a:rPr lang="en-US" sz="2148">
                <a:solidFill>
                  <a:srgbClr val="2A2A2A"/>
                </a:solidFill>
                <a:latin typeface="Open Sans"/>
                <a:ea typeface="Open Sans"/>
                <a:cs typeface="Open Sans"/>
                <a:sym typeface="Open Sans"/>
              </a:rPr>
              <a:t> ·Балалар мен қарт адамдар инфекциялық ауруларға жиі шалдығады.</a:t>
            </a:r>
          </a:p>
          <a:p>
            <a:pPr algn="l">
              <a:lnSpc>
                <a:spcPts val="3007"/>
              </a:lnSpc>
            </a:pPr>
            <a:r>
              <a:rPr lang="en-US" sz="2148">
                <a:solidFill>
                  <a:srgbClr val="2A2A2A"/>
                </a:solidFill>
                <a:latin typeface="Open Sans"/>
                <a:ea typeface="Open Sans"/>
                <a:cs typeface="Open Sans"/>
                <a:sym typeface="Open Sans"/>
              </a:rPr>
              <a:t> </a:t>
            </a:r>
            <a:r>
              <a:rPr lang="en-US" sz="2148" b="true">
                <a:solidFill>
                  <a:srgbClr val="2A2A2A"/>
                </a:solidFill>
                <a:latin typeface="Open Sans Bold"/>
                <a:ea typeface="Open Sans Bold"/>
                <a:cs typeface="Open Sans Bold"/>
                <a:sym typeface="Open Sans Bold"/>
              </a:rPr>
              <a:t>4. Генетикалық мутациялар және даму ақаулары</a:t>
            </a:r>
          </a:p>
          <a:p>
            <a:pPr algn="l">
              <a:lnSpc>
                <a:spcPts val="3007"/>
              </a:lnSpc>
            </a:pPr>
            <a:r>
              <a:rPr lang="en-US" sz="2148">
                <a:solidFill>
                  <a:srgbClr val="2A2A2A"/>
                </a:solidFill>
                <a:latin typeface="Open Sans"/>
                <a:ea typeface="Open Sans"/>
                <a:cs typeface="Open Sans"/>
                <a:sym typeface="Open Sans"/>
              </a:rPr>
              <a:t> ·Қоршаған ортадағы токсиндер генетикалық мутацияларды тудыруы мүмкін.</a:t>
            </a:r>
          </a:p>
          <a:p>
            <a:pPr algn="l">
              <a:lnSpc>
                <a:spcPts val="3007"/>
              </a:lnSpc>
            </a:pPr>
            <a:r>
              <a:rPr lang="en-US" sz="2148">
                <a:solidFill>
                  <a:srgbClr val="2A2A2A"/>
                </a:solidFill>
                <a:latin typeface="Open Sans"/>
                <a:ea typeface="Open Sans"/>
                <a:cs typeface="Open Sans"/>
                <a:sym typeface="Open Sans"/>
              </a:rPr>
              <a:t> ·Ластанған аймақтарда туа біткен ақаулар мен неврологиялық ауытқулар жиі кездеседі.</a:t>
            </a:r>
          </a:p>
          <a:p>
            <a:pPr algn="l">
              <a:lnSpc>
                <a:spcPts val="3007"/>
              </a:lnSpc>
            </a:pPr>
            <a:r>
              <a:rPr lang="en-US" sz="2148">
                <a:solidFill>
                  <a:srgbClr val="2A2A2A"/>
                </a:solidFill>
                <a:latin typeface="Open Sans"/>
                <a:ea typeface="Open Sans"/>
                <a:cs typeface="Open Sans"/>
                <a:sym typeface="Open Sans"/>
              </a:rPr>
              <a:t> </a:t>
            </a:r>
            <a:r>
              <a:rPr lang="en-US" sz="2148" b="true">
                <a:solidFill>
                  <a:srgbClr val="2A2A2A"/>
                </a:solidFill>
                <a:latin typeface="Open Sans Bold"/>
                <a:ea typeface="Open Sans Bold"/>
                <a:cs typeface="Open Sans Bold"/>
                <a:sym typeface="Open Sans Bold"/>
              </a:rPr>
              <a:t>Алдын алу шаралары:</a:t>
            </a:r>
          </a:p>
          <a:p>
            <a:pPr algn="l">
              <a:lnSpc>
                <a:spcPts val="3007"/>
              </a:lnSpc>
            </a:pPr>
            <a:r>
              <a:rPr lang="en-US" sz="2148">
                <a:solidFill>
                  <a:srgbClr val="2A2A2A"/>
                </a:solidFill>
                <a:latin typeface="Open Sans"/>
                <a:ea typeface="Open Sans"/>
                <a:cs typeface="Open Sans"/>
                <a:sym typeface="Open Sans"/>
              </a:rPr>
              <a:t> ·Өнеркәсіптік шығарындыларды қатаң бақылау.</a:t>
            </a:r>
          </a:p>
          <a:p>
            <a:pPr algn="l">
              <a:lnSpc>
                <a:spcPts val="3007"/>
              </a:lnSpc>
            </a:pPr>
            <a:r>
              <a:rPr lang="en-US" sz="2148">
                <a:solidFill>
                  <a:srgbClr val="2A2A2A"/>
                </a:solidFill>
                <a:latin typeface="Open Sans"/>
                <a:ea typeface="Open Sans"/>
                <a:cs typeface="Open Sans"/>
                <a:sym typeface="Open Sans"/>
              </a:rPr>
              <a:t> ·Қалдықтарды қауіпсіз өңдеу және жою.</a:t>
            </a:r>
          </a:p>
          <a:p>
            <a:pPr algn="l">
              <a:lnSpc>
                <a:spcPts val="3007"/>
              </a:lnSpc>
            </a:pPr>
            <a:r>
              <a:rPr lang="en-US" sz="2148">
                <a:solidFill>
                  <a:srgbClr val="2A2A2A"/>
                </a:solidFill>
                <a:latin typeface="Open Sans"/>
                <a:ea typeface="Open Sans"/>
                <a:cs typeface="Open Sans"/>
                <a:sym typeface="Open Sans"/>
              </a:rPr>
              <a:t> ·Экологиялық таза технологияларды дамыту.</a:t>
            </a:r>
          </a:p>
          <a:p>
            <a:pPr algn="l">
              <a:lnSpc>
                <a:spcPts val="3007"/>
              </a:lnSpc>
            </a:pPr>
            <a:r>
              <a:rPr lang="en-US" sz="2148">
                <a:solidFill>
                  <a:srgbClr val="2A2A2A"/>
                </a:solidFill>
                <a:latin typeface="Open Sans"/>
                <a:ea typeface="Open Sans"/>
                <a:cs typeface="Open Sans"/>
                <a:sym typeface="Open Sans"/>
              </a:rPr>
              <a:t> ·Тұрғындарды сапалы ауыз сумен қамтамасыз ету.</a:t>
            </a:r>
          </a:p>
          <a:p>
            <a:pPr algn="l">
              <a:lnSpc>
                <a:spcPts val="3007"/>
              </a:lnSpc>
            </a:pP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399D4E"/>
        </a:solidFill>
      </p:bgPr>
    </p:bg>
    <p:spTree>
      <p:nvGrpSpPr>
        <p:cNvPr id="1" name=""/>
        <p:cNvGrpSpPr/>
        <p:nvPr/>
      </p:nvGrpSpPr>
      <p:grpSpPr>
        <a:xfrm>
          <a:off x="0" y="0"/>
          <a:ext cx="0" cy="0"/>
          <a:chOff x="0" y="0"/>
          <a:chExt cx="0" cy="0"/>
        </a:xfrm>
      </p:grpSpPr>
      <p:sp>
        <p:nvSpPr>
          <p:cNvPr name="TextBox 2" id="2"/>
          <p:cNvSpPr txBox="true"/>
          <p:nvPr/>
        </p:nvSpPr>
        <p:spPr>
          <a:xfrm rot="0">
            <a:off x="1582057" y="1646359"/>
            <a:ext cx="15456490" cy="971550"/>
          </a:xfrm>
          <a:prstGeom prst="rect">
            <a:avLst/>
          </a:prstGeom>
        </p:spPr>
        <p:txBody>
          <a:bodyPr anchor="t" rtlCol="false" tIns="0" lIns="0" bIns="0" rIns="0">
            <a:spAutoFit/>
          </a:bodyPr>
          <a:lstStyle/>
          <a:p>
            <a:pPr algn="ctr" marL="0" indent="0" lvl="0">
              <a:lnSpc>
                <a:spcPts val="3839"/>
              </a:lnSpc>
              <a:spcBef>
                <a:spcPct val="0"/>
              </a:spcBef>
            </a:pPr>
            <a:r>
              <a:rPr lang="en-US" b="true" sz="3199">
                <a:solidFill>
                  <a:srgbClr val="FFFFFF"/>
                </a:solidFill>
                <a:latin typeface="Open Sans Bold"/>
                <a:ea typeface="Open Sans Bold"/>
                <a:cs typeface="Open Sans Bold"/>
                <a:sym typeface="Open Sans Bold"/>
              </a:rPr>
              <a:t>ҚОРШАҒАН</a:t>
            </a:r>
            <a:r>
              <a:rPr lang="en-US" b="true" sz="3199">
                <a:solidFill>
                  <a:srgbClr val="FFFFFF"/>
                </a:solidFill>
                <a:latin typeface="Open Sans Bold"/>
                <a:ea typeface="Open Sans Bold"/>
                <a:cs typeface="Open Sans Bold"/>
                <a:sym typeface="Open Sans Bold"/>
              </a:rPr>
              <a:t> ОРТАНЫ ҚОРҒАУ САЛАСЫНДАҒЫ МЕМЛЕКЕТТІК РЕТТЕУ ЖӘНЕ ХАЛЫҚАРАЛЫҚ ШАРТТАР</a:t>
            </a:r>
          </a:p>
        </p:txBody>
      </p:sp>
      <p:sp>
        <p:nvSpPr>
          <p:cNvPr name="TextBox 3" id="3"/>
          <p:cNvSpPr txBox="true"/>
          <p:nvPr/>
        </p:nvSpPr>
        <p:spPr>
          <a:xfrm rot="0">
            <a:off x="1028700" y="3338513"/>
            <a:ext cx="16230600" cy="5362575"/>
          </a:xfrm>
          <a:prstGeom prst="rect">
            <a:avLst/>
          </a:prstGeom>
        </p:spPr>
        <p:txBody>
          <a:bodyPr anchor="t" rtlCol="false" tIns="0" lIns="0" bIns="0" rIns="0">
            <a:spAutoFit/>
          </a:bodyPr>
          <a:lstStyle/>
          <a:p>
            <a:pPr algn="l">
              <a:lnSpc>
                <a:spcPts val="4140"/>
              </a:lnSpc>
            </a:pPr>
            <a:r>
              <a:rPr lang="en-US" sz="3450">
                <a:solidFill>
                  <a:srgbClr val="FFFFFF"/>
                </a:solidFill>
                <a:latin typeface="Open Sans"/>
                <a:ea typeface="Open Sans"/>
                <a:cs typeface="Open Sans"/>
                <a:sym typeface="Open Sans"/>
              </a:rPr>
              <a:t> </a:t>
            </a:r>
            <a:r>
              <a:rPr lang="en-US" sz="3450" b="true">
                <a:solidFill>
                  <a:srgbClr val="FFFFFF"/>
                </a:solidFill>
                <a:latin typeface="Open Sans Bold"/>
                <a:ea typeface="Open Sans Bold"/>
                <a:cs typeface="Open Sans Bold"/>
                <a:sym typeface="Open Sans Bold"/>
              </a:rPr>
              <a:t>Қазақст</a:t>
            </a:r>
            <a:r>
              <a:rPr lang="en-US" sz="3450" b="true">
                <a:solidFill>
                  <a:srgbClr val="FFFFFF"/>
                </a:solidFill>
                <a:latin typeface="Open Sans Bold"/>
                <a:ea typeface="Open Sans Bold"/>
                <a:cs typeface="Open Sans Bold"/>
                <a:sym typeface="Open Sans Bold"/>
              </a:rPr>
              <a:t>ан Республикасындағы экологиялық реттеу:</a:t>
            </a:r>
          </a:p>
          <a:p>
            <a:pPr algn="l">
              <a:lnSpc>
                <a:spcPts val="4140"/>
              </a:lnSpc>
            </a:pPr>
          </a:p>
          <a:p>
            <a:pPr algn="l">
              <a:lnSpc>
                <a:spcPts val="4140"/>
              </a:lnSpc>
            </a:pPr>
            <a:r>
              <a:rPr lang="en-US" sz="3450">
                <a:solidFill>
                  <a:srgbClr val="FFFFFF"/>
                </a:solidFill>
                <a:latin typeface="Open Sans"/>
                <a:ea typeface="Open Sans"/>
                <a:cs typeface="Open Sans"/>
                <a:sym typeface="Open Sans"/>
              </a:rPr>
              <a:t> ·"Қоршаған ортаны қорғау туралы" ҚР Заңы – экологиялық нормалар мен стандарттарды белгілейді.</a:t>
            </a:r>
          </a:p>
          <a:p>
            <a:pPr algn="l">
              <a:lnSpc>
                <a:spcPts val="4140"/>
              </a:lnSpc>
            </a:pPr>
            <a:r>
              <a:rPr lang="en-US" sz="3450">
                <a:solidFill>
                  <a:srgbClr val="FFFFFF"/>
                </a:solidFill>
                <a:latin typeface="Open Sans"/>
                <a:ea typeface="Open Sans"/>
                <a:cs typeface="Open Sans"/>
                <a:sym typeface="Open Sans"/>
              </a:rPr>
              <a:t> ·"Жасыл экономикаға көшу" тұжырымдамасы – экологиялық тұрақтылықты қамтамасыз ету стратегиясы.</a:t>
            </a:r>
          </a:p>
          <a:p>
            <a:pPr algn="l">
              <a:lnSpc>
                <a:spcPts val="4140"/>
              </a:lnSpc>
            </a:pPr>
            <a:r>
              <a:rPr lang="en-US" sz="3450">
                <a:solidFill>
                  <a:srgbClr val="FFFFFF"/>
                </a:solidFill>
                <a:latin typeface="Open Sans"/>
                <a:ea typeface="Open Sans"/>
                <a:cs typeface="Open Sans"/>
                <a:sym typeface="Open Sans"/>
              </a:rPr>
              <a:t> ·Экологиялық кодекс – табиғатты пайдалануды реттейтін негізгі құжат.</a:t>
            </a:r>
          </a:p>
          <a:p>
            <a:pPr algn="l">
              <a:lnSpc>
                <a:spcPts val="4140"/>
              </a:lnSpc>
            </a:pPr>
            <a:r>
              <a:rPr lang="en-US" sz="3450">
                <a:solidFill>
                  <a:srgbClr val="FFFFFF"/>
                </a:solidFill>
                <a:latin typeface="Open Sans"/>
                <a:ea typeface="Open Sans"/>
                <a:cs typeface="Open Sans"/>
                <a:sym typeface="Open Sans"/>
              </a:rPr>
              <a:t> ·Қалдықтарды басқару жүйесі – өнеркәсіптік және тұрмыстық қалдықтарды қайта өңдеуді дамыту.</a:t>
            </a:r>
          </a:p>
          <a:p>
            <a:pPr algn="l">
              <a:lnSpc>
                <a:spcPts val="5100"/>
              </a:lnSpc>
            </a:pPr>
          </a:p>
        </p:txBody>
      </p:sp>
    </p:spTree>
  </p:cSld>
  <p:clrMapOvr>
    <a:masterClrMapping/>
  </p:clrMapOvr>
</p:sld>
</file>

<file path=ppt/slides/slide1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58023" y="1351533"/>
            <a:ext cx="16771953" cy="971550"/>
          </a:xfrm>
          <a:prstGeom prst="rect">
            <a:avLst/>
          </a:prstGeom>
        </p:spPr>
        <p:txBody>
          <a:bodyPr anchor="t" rtlCol="false" tIns="0" lIns="0" bIns="0" rIns="0">
            <a:spAutoFit/>
          </a:bodyPr>
          <a:lstStyle/>
          <a:p>
            <a:pPr algn="ctr">
              <a:lnSpc>
                <a:spcPts val="7680"/>
              </a:lnSpc>
            </a:pPr>
            <a:r>
              <a:rPr lang="en-US" sz="6400">
                <a:solidFill>
                  <a:srgbClr val="2A2A2A"/>
                </a:solidFill>
                <a:latin typeface="Open Sans"/>
                <a:ea typeface="Open Sans"/>
                <a:cs typeface="Open Sans"/>
                <a:sym typeface="Open Sans"/>
              </a:rPr>
              <a:t> Халықаралық келісімдер:</a:t>
            </a:r>
          </a:p>
        </p:txBody>
      </p:sp>
      <p:sp>
        <p:nvSpPr>
          <p:cNvPr name="TextBox 3" id="3"/>
          <p:cNvSpPr txBox="true"/>
          <p:nvPr/>
        </p:nvSpPr>
        <p:spPr>
          <a:xfrm rot="0">
            <a:off x="243528" y="3142919"/>
            <a:ext cx="17800944" cy="5181600"/>
          </a:xfrm>
          <a:prstGeom prst="rect">
            <a:avLst/>
          </a:prstGeom>
        </p:spPr>
        <p:txBody>
          <a:bodyPr anchor="t" rtlCol="false" tIns="0" lIns="0" bIns="0" rIns="0">
            <a:spAutoFit/>
          </a:bodyPr>
          <a:lstStyle/>
          <a:p>
            <a:pPr algn="l">
              <a:lnSpc>
                <a:spcPts val="3480"/>
              </a:lnSpc>
            </a:pPr>
            <a:r>
              <a:rPr lang="en-US" sz="2900" b="true">
                <a:solidFill>
                  <a:srgbClr val="399D4E"/>
                </a:solidFill>
                <a:latin typeface="Open Sans Bold"/>
                <a:ea typeface="Open Sans Bold"/>
                <a:cs typeface="Open Sans Bold"/>
                <a:sym typeface="Open Sans Bold"/>
              </a:rPr>
              <a:t> -Киото хаттамасы (</a:t>
            </a:r>
            <a:r>
              <a:rPr lang="en-US" sz="2900" b="true">
                <a:solidFill>
                  <a:srgbClr val="399D4E"/>
                </a:solidFill>
                <a:latin typeface="Open Sans Bold"/>
                <a:ea typeface="Open Sans Bold"/>
                <a:cs typeface="Open Sans Bold"/>
                <a:sym typeface="Open Sans Bold"/>
              </a:rPr>
              <a:t>1997) – </a:t>
            </a:r>
            <a:r>
              <a:rPr lang="en-US" sz="2900">
                <a:solidFill>
                  <a:srgbClr val="399D4E"/>
                </a:solidFill>
                <a:latin typeface="Open Sans"/>
                <a:ea typeface="Open Sans"/>
                <a:cs typeface="Open Sans"/>
                <a:sym typeface="Open Sans"/>
              </a:rPr>
              <a:t>парниктік газдардың шығарылуын қысқарту. Киото хаттамасы — 1997 жылы Жапонияның Киото қаласында қабылданған халықаралық келісім. Оның мақсаты — парниктік газдардың атмосфераға шығарылуын азайту арқылы климаттың өзгеруін тежеу. Хаттама 2005 жылы 16 ақпанда күшіне енді. Киото хаттамасы Біріккен Ұлттар Ұйымының Климаттың өзгеруі туралы негіздемелік конвенциясына қосымша ретінде қабылданды. Ол өнеркәсібі дамыған елдерге парниктік газдардың шығарылуын 2008-2012 жылдар аралығында</a:t>
            </a:r>
            <a:r>
              <a:rPr lang="en-US" sz="2900">
                <a:solidFill>
                  <a:srgbClr val="399D4E"/>
                </a:solidFill>
                <a:latin typeface="Open Sans"/>
                <a:ea typeface="Open Sans"/>
                <a:cs typeface="Open Sans"/>
                <a:sym typeface="Open Sans"/>
              </a:rPr>
              <a:t> 1990 жылғы деңгеймен салыстырғанда орта есеппен 5,2%-ға қысқартуды міндеттеді. Қазақстан 1999 жылы Киото хаттамасына қол қойып, 2009 жылы ратификациялады. Киото хаттамасы климаттың өзгеруімен күресудегі алғашқы жаһандық қадамдардың бірі болды. Оның орнына 2015 жылы Париж келісімі қабылданып, климаттың өзгеруіне қарсы күресте жаңа міндеттемелер мен мақсаттар белгіленді.</a:t>
            </a:r>
          </a:p>
          <a:p>
            <a:pPr algn="l">
              <a:lnSpc>
                <a:spcPts val="2880"/>
              </a:lnSpc>
            </a:pPr>
          </a:p>
        </p:txBody>
      </p:sp>
    </p:spTree>
  </p:cSld>
  <p:clrMapOvr>
    <a:masterClrMapping/>
  </p:clrMapOvr>
</p:sld>
</file>

<file path=ppt/slides/slide1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58023" y="1351533"/>
            <a:ext cx="16771953" cy="971550"/>
          </a:xfrm>
          <a:prstGeom prst="rect">
            <a:avLst/>
          </a:prstGeom>
        </p:spPr>
        <p:txBody>
          <a:bodyPr anchor="t" rtlCol="false" tIns="0" lIns="0" bIns="0" rIns="0">
            <a:spAutoFit/>
          </a:bodyPr>
          <a:lstStyle/>
          <a:p>
            <a:pPr algn="ctr">
              <a:lnSpc>
                <a:spcPts val="7680"/>
              </a:lnSpc>
            </a:pPr>
            <a:r>
              <a:rPr lang="en-US" sz="6400">
                <a:solidFill>
                  <a:srgbClr val="2A2A2A"/>
                </a:solidFill>
                <a:latin typeface="Open Sans"/>
                <a:ea typeface="Open Sans"/>
                <a:cs typeface="Open Sans"/>
                <a:sym typeface="Open Sans"/>
              </a:rPr>
              <a:t> Халықаралық келісімдер:</a:t>
            </a:r>
          </a:p>
        </p:txBody>
      </p:sp>
      <p:sp>
        <p:nvSpPr>
          <p:cNvPr name="TextBox 3" id="3"/>
          <p:cNvSpPr txBox="true"/>
          <p:nvPr/>
        </p:nvSpPr>
        <p:spPr>
          <a:xfrm rot="0">
            <a:off x="243528" y="3361994"/>
            <a:ext cx="17800944" cy="4743450"/>
          </a:xfrm>
          <a:prstGeom prst="rect">
            <a:avLst/>
          </a:prstGeom>
        </p:spPr>
        <p:txBody>
          <a:bodyPr anchor="t" rtlCol="false" tIns="0" lIns="0" bIns="0" rIns="0">
            <a:spAutoFit/>
          </a:bodyPr>
          <a:lstStyle/>
          <a:p>
            <a:pPr algn="l">
              <a:lnSpc>
                <a:spcPts val="3480"/>
              </a:lnSpc>
            </a:pPr>
            <a:r>
              <a:rPr lang="en-US" sz="2900" b="true">
                <a:solidFill>
                  <a:srgbClr val="399D4E"/>
                </a:solidFill>
                <a:latin typeface="Open Sans Bold"/>
                <a:ea typeface="Open Sans Bold"/>
                <a:cs typeface="Open Sans Bold"/>
                <a:sym typeface="Open Sans Bold"/>
              </a:rPr>
              <a:t> -Париж келісімі (20</a:t>
            </a:r>
            <a:r>
              <a:rPr lang="en-US" sz="2900" b="true">
                <a:solidFill>
                  <a:srgbClr val="399D4E"/>
                </a:solidFill>
                <a:latin typeface="Open Sans Bold"/>
                <a:ea typeface="Open Sans Bold"/>
                <a:cs typeface="Open Sans Bold"/>
                <a:sym typeface="Open Sans Bold"/>
              </a:rPr>
              <a:t>15) – жаһандық жылынумен күрес шаралары. </a:t>
            </a:r>
          </a:p>
          <a:p>
            <a:pPr algn="l">
              <a:lnSpc>
                <a:spcPts val="3480"/>
              </a:lnSpc>
            </a:pPr>
          </a:p>
          <a:p>
            <a:pPr algn="l">
              <a:lnSpc>
                <a:spcPts val="3480"/>
              </a:lnSpc>
            </a:pPr>
            <a:r>
              <a:rPr lang="en-US" sz="2900" b="true">
                <a:solidFill>
                  <a:srgbClr val="399D4E"/>
                </a:solidFill>
                <a:latin typeface="Open Sans Bold"/>
                <a:ea typeface="Open Sans Bold"/>
                <a:cs typeface="Open Sans Bold"/>
                <a:sym typeface="Open Sans Bold"/>
              </a:rPr>
              <a:t> Париж келісімі – </a:t>
            </a:r>
            <a:r>
              <a:rPr lang="en-US" sz="2900">
                <a:solidFill>
                  <a:srgbClr val="399D4E"/>
                </a:solidFill>
                <a:latin typeface="Open Sans"/>
                <a:ea typeface="Open Sans"/>
                <a:cs typeface="Open Sans"/>
                <a:sym typeface="Open Sans"/>
              </a:rPr>
              <a:t>2020 жылдан бастап атмосферадағы көмірқышқыл газының деңгейін төмендету шараларын белгілейтін Біріккен Ұлттар Ұйымының Климаттың өзгеруі жөніндегі негіздемелік конвенциясы аясындағы келісім. Келісім Париждегі Климат конференциясы кезінде Киото хаттамасын ауыстыру үшін дайындалды және 2015 жылғы</a:t>
            </a:r>
            <a:r>
              <a:rPr lang="en-US" sz="2900">
                <a:solidFill>
                  <a:srgbClr val="399D4E"/>
                </a:solidFill>
                <a:latin typeface="Open Sans"/>
                <a:ea typeface="Open Sans"/>
                <a:cs typeface="Open Sans"/>
                <a:sym typeface="Open Sans"/>
              </a:rPr>
              <a:t> 12 желтоқсанда консенсуспен қабылданды және 2016 жылғы 22 сәуірде қол қойылды.  Келісімнің мақсаты (2-бапқа сәйкес) БҰҰ-ның Климаттың өзгеруі туралы негіздемелік конвенциясын «іске асыруды күшейту», атап айтқанда, жаһандық орташа температураның 2°С-тан барынша төмен болуын ұстап тұру және температураның 1,5°С-қа дейін көтерілуін шектеуге «күш-жігерді жұмсау» болып табылады.</a:t>
            </a:r>
          </a:p>
          <a:p>
            <a:pPr algn="l">
              <a:lnSpc>
                <a:spcPts val="2880"/>
              </a:lnSpc>
            </a:pPr>
          </a:p>
        </p:txBody>
      </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58023" y="2278695"/>
            <a:ext cx="16771953" cy="971550"/>
          </a:xfrm>
          <a:prstGeom prst="rect">
            <a:avLst/>
          </a:prstGeom>
        </p:spPr>
        <p:txBody>
          <a:bodyPr anchor="t" rtlCol="false" tIns="0" lIns="0" bIns="0" rIns="0">
            <a:spAutoFit/>
          </a:bodyPr>
          <a:lstStyle/>
          <a:p>
            <a:pPr algn="ctr">
              <a:lnSpc>
                <a:spcPts val="7680"/>
              </a:lnSpc>
            </a:pPr>
            <a:r>
              <a:rPr lang="en-US" sz="6400">
                <a:solidFill>
                  <a:srgbClr val="2A2A2A"/>
                </a:solidFill>
                <a:latin typeface="Open Sans"/>
                <a:ea typeface="Open Sans"/>
                <a:cs typeface="Open Sans"/>
                <a:sym typeface="Open Sans"/>
              </a:rPr>
              <a:t> Халықаралық келісімдер:</a:t>
            </a:r>
          </a:p>
        </p:txBody>
      </p:sp>
      <p:sp>
        <p:nvSpPr>
          <p:cNvPr name="TextBox 3" id="3"/>
          <p:cNvSpPr txBox="true"/>
          <p:nvPr/>
        </p:nvSpPr>
        <p:spPr>
          <a:xfrm rot="0">
            <a:off x="487056" y="4086225"/>
            <a:ext cx="17800944" cy="2114550"/>
          </a:xfrm>
          <a:prstGeom prst="rect">
            <a:avLst/>
          </a:prstGeom>
        </p:spPr>
        <p:txBody>
          <a:bodyPr anchor="t" rtlCol="false" tIns="0" lIns="0" bIns="0" rIns="0">
            <a:spAutoFit/>
          </a:bodyPr>
          <a:lstStyle/>
          <a:p>
            <a:pPr algn="l">
              <a:lnSpc>
                <a:spcPts val="3480"/>
              </a:lnSpc>
            </a:pPr>
            <a:r>
              <a:rPr lang="en-US" sz="2900" b="true">
                <a:solidFill>
                  <a:srgbClr val="399D4E"/>
                </a:solidFill>
                <a:latin typeface="Open Sans Bold"/>
                <a:ea typeface="Open Sans Bold"/>
                <a:cs typeface="Open Sans Bold"/>
                <a:sym typeface="Open Sans Bold"/>
              </a:rPr>
              <a:t> -Базель конвенциясы (</a:t>
            </a:r>
            <a:r>
              <a:rPr lang="en-US" sz="2900" b="true">
                <a:solidFill>
                  <a:srgbClr val="399D4E"/>
                </a:solidFill>
                <a:latin typeface="Open Sans Bold"/>
                <a:ea typeface="Open Sans Bold"/>
                <a:cs typeface="Open Sans Bold"/>
                <a:sym typeface="Open Sans Bold"/>
              </a:rPr>
              <a:t>1989) – </a:t>
            </a:r>
            <a:r>
              <a:rPr lang="en-US" sz="2900">
                <a:solidFill>
                  <a:srgbClr val="399D4E"/>
                </a:solidFill>
                <a:latin typeface="Open Sans"/>
                <a:ea typeface="Open Sans"/>
                <a:cs typeface="Open Sans"/>
                <a:sym typeface="Open Sans"/>
              </a:rPr>
              <a:t>қауіпті қалдықтарды трансшекаралық тасымалдау. </a:t>
            </a:r>
            <a:r>
              <a:rPr lang="en-US" sz="2900" u="sng">
                <a:solidFill>
                  <a:srgbClr val="399D4E"/>
                </a:solidFill>
                <a:latin typeface="Open Sans"/>
                <a:ea typeface="Open Sans"/>
                <a:cs typeface="Open Sans"/>
                <a:sym typeface="Open Sans"/>
                <a:hlinkClick r:id="rId2" tooltip="https://kk.wikipedia.org/wiki/%D0%9A%D0%BE%D0%BD%D0%B2%D0%B5%D0%BD%D1%86%D0%B8%D1%8F"/>
              </a:rPr>
              <a:t>Конвенцияның</a:t>
            </a:r>
            <a:r>
              <a:rPr lang="en-US" sz="2900">
                <a:solidFill>
                  <a:srgbClr val="399D4E"/>
                </a:solidFill>
                <a:latin typeface="Open Sans"/>
                <a:ea typeface="Open Sans"/>
                <a:cs typeface="Open Sans"/>
                <a:sym typeface="Open Sans"/>
              </a:rPr>
              <a:t> тізімінде қалдықтарды трансшекаралық тасымалды б</a:t>
            </a:r>
            <a:r>
              <a:rPr lang="en-US" sz="2900">
                <a:solidFill>
                  <a:srgbClr val="399D4E"/>
                </a:solidFill>
                <a:latin typeface="Open Sans"/>
                <a:ea typeface="Open Sans"/>
                <a:cs typeface="Open Sans"/>
                <a:sym typeface="Open Sans"/>
              </a:rPr>
              <a:t>арынша қысқарту және олардың көлемін, улылығын азайту мақсатымен, дамушы елдерге улы, қауіпті қалдықтарды пайдаға асыруда көмек көрсету мәселелері қарастырылған.</a:t>
            </a:r>
          </a:p>
          <a:p>
            <a:pPr algn="l">
              <a:lnSpc>
                <a:spcPts val="2880"/>
              </a:lnSpc>
            </a:pPr>
          </a:p>
        </p:txBody>
      </p:sp>
    </p:spTree>
  </p:cSld>
  <p:clrMapOvr>
    <a:masterClrMapping/>
  </p:clrMapOvr>
</p:sld>
</file>

<file path=ppt/slides/slide1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58023" y="2190394"/>
            <a:ext cx="16771953" cy="971550"/>
          </a:xfrm>
          <a:prstGeom prst="rect">
            <a:avLst/>
          </a:prstGeom>
        </p:spPr>
        <p:txBody>
          <a:bodyPr anchor="t" rtlCol="false" tIns="0" lIns="0" bIns="0" rIns="0">
            <a:spAutoFit/>
          </a:bodyPr>
          <a:lstStyle/>
          <a:p>
            <a:pPr algn="ctr">
              <a:lnSpc>
                <a:spcPts val="7680"/>
              </a:lnSpc>
            </a:pPr>
            <a:r>
              <a:rPr lang="en-US" sz="6400">
                <a:solidFill>
                  <a:srgbClr val="2A2A2A"/>
                </a:solidFill>
                <a:latin typeface="Open Sans"/>
                <a:ea typeface="Open Sans"/>
                <a:cs typeface="Open Sans"/>
                <a:sym typeface="Open Sans"/>
              </a:rPr>
              <a:t> Халықаралық келісімдер:</a:t>
            </a:r>
          </a:p>
        </p:txBody>
      </p:sp>
      <p:sp>
        <p:nvSpPr>
          <p:cNvPr name="TextBox 3" id="3"/>
          <p:cNvSpPr txBox="true"/>
          <p:nvPr/>
        </p:nvSpPr>
        <p:spPr>
          <a:xfrm rot="0">
            <a:off x="1028700" y="4435294"/>
            <a:ext cx="17015772" cy="2552700"/>
          </a:xfrm>
          <a:prstGeom prst="rect">
            <a:avLst/>
          </a:prstGeom>
        </p:spPr>
        <p:txBody>
          <a:bodyPr anchor="t" rtlCol="false" tIns="0" lIns="0" bIns="0" rIns="0">
            <a:spAutoFit/>
          </a:bodyPr>
          <a:lstStyle/>
          <a:p>
            <a:pPr algn="l">
              <a:lnSpc>
                <a:spcPts val="3480"/>
              </a:lnSpc>
            </a:pPr>
            <a:r>
              <a:rPr lang="en-US" sz="2900" b="true">
                <a:solidFill>
                  <a:srgbClr val="399D4E"/>
                </a:solidFill>
                <a:latin typeface="Open Sans Bold"/>
                <a:ea typeface="Open Sans Bold"/>
                <a:cs typeface="Open Sans Bold"/>
                <a:sym typeface="Open Sans Bold"/>
              </a:rPr>
              <a:t> -Стокгольм конвенциясы (200</a:t>
            </a:r>
            <a:r>
              <a:rPr lang="en-US" sz="2900" b="true">
                <a:solidFill>
                  <a:srgbClr val="399D4E"/>
                </a:solidFill>
                <a:latin typeface="Open Sans Bold"/>
                <a:ea typeface="Open Sans Bold"/>
                <a:cs typeface="Open Sans Bold"/>
                <a:sym typeface="Open Sans Bold"/>
              </a:rPr>
              <a:t>1) – </a:t>
            </a:r>
            <a:r>
              <a:rPr lang="en-US" sz="2900">
                <a:solidFill>
                  <a:srgbClr val="399D4E"/>
                </a:solidFill>
                <a:latin typeface="Open Sans"/>
                <a:ea typeface="Open Sans"/>
                <a:cs typeface="Open Sans"/>
                <a:sym typeface="Open Sans"/>
              </a:rPr>
              <a:t>органикалық ластаушыларды бақылау. Тұрақты органикалық ластағыштар туралы Стокгольм конвенциясы – 2001 жылы</a:t>
            </a:r>
            <a:r>
              <a:rPr lang="en-US" sz="2900">
                <a:solidFill>
                  <a:srgbClr val="399D4E"/>
                </a:solidFill>
                <a:latin typeface="Open Sans"/>
                <a:ea typeface="Open Sans"/>
                <a:cs typeface="Open Sans"/>
                <a:sym typeface="Open Sans"/>
              </a:rPr>
              <a:t> 22 мамырда Стокгольмде (Швеция) қол қойылған және 2004 жылдың 17 мамырында күшіне енген, тұрақты органикалық ластаушы заттардың (ТОЛ) өндірісі мен қолданылуын жоюға немесе шектеуге бағытталған халықаралық экологиялық шарт.</a:t>
            </a:r>
          </a:p>
          <a:p>
            <a:pPr algn="l">
              <a:lnSpc>
                <a:spcPts val="2880"/>
              </a:lnSpc>
            </a:pP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6172200"/>
            <a:ext cx="2985100" cy="4114800"/>
          </a:xfrm>
          <a:custGeom>
            <a:avLst/>
            <a:gdLst/>
            <a:ahLst/>
            <a:cxnLst/>
            <a:rect r="r" b="b" t="t" l="l"/>
            <a:pathLst>
              <a:path h="4114800" w="2985100">
                <a:moveTo>
                  <a:pt x="0" y="0"/>
                </a:moveTo>
                <a:lnTo>
                  <a:pt x="2985100" y="0"/>
                </a:lnTo>
                <a:lnTo>
                  <a:pt x="2985100"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5848811" y="2985378"/>
            <a:ext cx="6590377" cy="1000125"/>
          </a:xfrm>
          <a:prstGeom prst="rect">
            <a:avLst/>
          </a:prstGeom>
        </p:spPr>
        <p:txBody>
          <a:bodyPr anchor="t" rtlCol="false" tIns="0" lIns="0" bIns="0" rIns="0">
            <a:spAutoFit/>
          </a:bodyPr>
          <a:lstStyle/>
          <a:p>
            <a:pPr algn="l">
              <a:lnSpc>
                <a:spcPts val="7920"/>
              </a:lnSpc>
            </a:pPr>
            <a:r>
              <a:rPr lang="en-US" sz="6600">
                <a:solidFill>
                  <a:srgbClr val="2A2A2A"/>
                </a:solidFill>
                <a:latin typeface="Open Sans"/>
                <a:ea typeface="Open Sans"/>
                <a:cs typeface="Open Sans"/>
                <a:sym typeface="Open Sans"/>
              </a:rPr>
              <a:t>Дәріс мақсаты:</a:t>
            </a:r>
          </a:p>
        </p:txBody>
      </p:sp>
      <p:sp>
        <p:nvSpPr>
          <p:cNvPr name="TextBox 4" id="4"/>
          <p:cNvSpPr txBox="true"/>
          <p:nvPr/>
        </p:nvSpPr>
        <p:spPr>
          <a:xfrm rot="0">
            <a:off x="3280540" y="4864100"/>
            <a:ext cx="11726920" cy="1308100"/>
          </a:xfrm>
          <a:prstGeom prst="rect">
            <a:avLst/>
          </a:prstGeom>
        </p:spPr>
        <p:txBody>
          <a:bodyPr anchor="t" rtlCol="false" tIns="0" lIns="0" bIns="0" rIns="0">
            <a:spAutoFit/>
          </a:bodyPr>
          <a:lstStyle/>
          <a:p>
            <a:pPr algn="ctr">
              <a:lnSpc>
                <a:spcPts val="3500"/>
              </a:lnSpc>
            </a:pPr>
            <a:r>
              <a:rPr lang="en-US" sz="2500">
                <a:solidFill>
                  <a:srgbClr val="2A2A2A"/>
                </a:solidFill>
                <a:latin typeface="Open Sans"/>
                <a:ea typeface="Open Sans"/>
                <a:cs typeface="Open Sans"/>
                <a:sym typeface="Open Sans"/>
              </a:rPr>
              <a:t>Химиялық өндірістің қоршағ</a:t>
            </a:r>
            <a:r>
              <a:rPr lang="en-US" sz="2500">
                <a:solidFill>
                  <a:srgbClr val="2A2A2A"/>
                </a:solidFill>
                <a:latin typeface="Open Sans"/>
                <a:ea typeface="Open Sans"/>
                <a:cs typeface="Open Sans"/>
                <a:sym typeface="Open Sans"/>
              </a:rPr>
              <a:t>ан орта мен адам денсаулығына тигізетін әсерін түсіндіру, сондай-ақ экологиялық қауіпсіздікті қамтамасыз ету бойынша жүргізілетін негізгі жұмыстардың бағыттарымен таныстыру.</a:t>
            </a:r>
          </a:p>
        </p:txBody>
      </p:sp>
    </p:spTree>
  </p:cSld>
  <p:clrMapOvr>
    <a:masterClrMapping/>
  </p:clrMapOvr>
</p:sld>
</file>

<file path=ppt/slides/slide20.xml><?xml version="1.0" encoding="utf-8"?>
<p:sld xmlns:p="http://schemas.openxmlformats.org/presentationml/2006/main" xmlns:a="http://schemas.openxmlformats.org/drawingml/2006/main">
  <p:cSld>
    <p:bg>
      <p:bgPr>
        <a:solidFill>
          <a:srgbClr val="A1EFB2"/>
        </a:solidFill>
      </p:bgPr>
    </p:bg>
    <p:spTree>
      <p:nvGrpSpPr>
        <p:cNvPr id="1" name=""/>
        <p:cNvGrpSpPr/>
        <p:nvPr/>
      </p:nvGrpSpPr>
      <p:grpSpPr>
        <a:xfrm>
          <a:off x="0" y="0"/>
          <a:ext cx="0" cy="0"/>
          <a:chOff x="0" y="0"/>
          <a:chExt cx="0" cy="0"/>
        </a:xfrm>
      </p:grpSpPr>
      <p:sp>
        <p:nvSpPr>
          <p:cNvPr name="TextBox 2" id="2"/>
          <p:cNvSpPr txBox="true"/>
          <p:nvPr/>
        </p:nvSpPr>
        <p:spPr>
          <a:xfrm rot="0">
            <a:off x="-314321" y="2658679"/>
            <a:ext cx="18602321" cy="1981200"/>
          </a:xfrm>
          <a:prstGeom prst="rect">
            <a:avLst/>
          </a:prstGeom>
        </p:spPr>
        <p:txBody>
          <a:bodyPr anchor="t" rtlCol="false" tIns="0" lIns="0" bIns="0" rIns="0">
            <a:spAutoFit/>
          </a:bodyPr>
          <a:lstStyle/>
          <a:p>
            <a:pPr algn="ctr" marL="0" indent="0" lvl="0">
              <a:lnSpc>
                <a:spcPts val="7830"/>
              </a:lnSpc>
              <a:spcBef>
                <a:spcPct val="0"/>
              </a:spcBef>
            </a:pPr>
            <a:r>
              <a:rPr lang="en-US" sz="6525" u="none">
                <a:solidFill>
                  <a:srgbClr val="2A2A2A"/>
                </a:solidFill>
                <a:latin typeface="Open Sans"/>
                <a:ea typeface="Open Sans"/>
                <a:cs typeface="Open Sans"/>
                <a:sym typeface="Open Sans"/>
              </a:rPr>
              <a:t> Экологиялық бақылау шаралары:</a:t>
            </a:r>
          </a:p>
          <a:p>
            <a:pPr algn="ctr" marL="0" indent="0" lvl="0">
              <a:lnSpc>
                <a:spcPts val="7830"/>
              </a:lnSpc>
              <a:spcBef>
                <a:spcPct val="0"/>
              </a:spcBef>
            </a:pPr>
          </a:p>
        </p:txBody>
      </p:sp>
      <p:sp>
        <p:nvSpPr>
          <p:cNvPr name="TextBox 3" id="3"/>
          <p:cNvSpPr txBox="true"/>
          <p:nvPr/>
        </p:nvSpPr>
        <p:spPr>
          <a:xfrm rot="0">
            <a:off x="688084" y="4263182"/>
            <a:ext cx="17949370" cy="2270169"/>
          </a:xfrm>
          <a:prstGeom prst="rect">
            <a:avLst/>
          </a:prstGeom>
        </p:spPr>
        <p:txBody>
          <a:bodyPr anchor="t" rtlCol="false" tIns="0" lIns="0" bIns="0" rIns="0">
            <a:spAutoFit/>
          </a:bodyPr>
          <a:lstStyle/>
          <a:p>
            <a:pPr algn="l">
              <a:lnSpc>
                <a:spcPts val="4547"/>
              </a:lnSpc>
            </a:pPr>
            <a:r>
              <a:rPr lang="en-US" sz="3248">
                <a:solidFill>
                  <a:srgbClr val="2A2A2A"/>
                </a:solidFill>
                <a:latin typeface="Open Sans"/>
                <a:ea typeface="Open Sans"/>
                <a:cs typeface="Open Sans"/>
                <a:sym typeface="Open Sans"/>
              </a:rPr>
              <a:t> ·Кәсіпорынд</a:t>
            </a:r>
            <a:r>
              <a:rPr lang="en-US" sz="3248">
                <a:solidFill>
                  <a:srgbClr val="2A2A2A"/>
                </a:solidFill>
                <a:latin typeface="Open Sans"/>
                <a:ea typeface="Open Sans"/>
                <a:cs typeface="Open Sans"/>
                <a:sym typeface="Open Sans"/>
              </a:rPr>
              <a:t>ар</a:t>
            </a:r>
            <a:r>
              <a:rPr lang="en-US" sz="3248">
                <a:solidFill>
                  <a:srgbClr val="2A2A2A"/>
                </a:solidFill>
                <a:latin typeface="Open Sans"/>
                <a:ea typeface="Open Sans"/>
                <a:cs typeface="Open Sans"/>
                <a:sym typeface="Open Sans"/>
              </a:rPr>
              <a:t>ғ</a:t>
            </a:r>
            <a:r>
              <a:rPr lang="en-US" sz="3248">
                <a:solidFill>
                  <a:srgbClr val="2A2A2A"/>
                </a:solidFill>
                <a:latin typeface="Open Sans"/>
                <a:ea typeface="Open Sans"/>
                <a:cs typeface="Open Sans"/>
                <a:sym typeface="Open Sans"/>
              </a:rPr>
              <a:t>а</a:t>
            </a:r>
            <a:r>
              <a:rPr lang="en-US" sz="3248">
                <a:solidFill>
                  <a:srgbClr val="2A2A2A"/>
                </a:solidFill>
                <a:latin typeface="Open Sans"/>
                <a:ea typeface="Open Sans"/>
                <a:cs typeface="Open Sans"/>
                <a:sym typeface="Open Sans"/>
              </a:rPr>
              <a:t> эмиссиялық квоталар белгіл</a:t>
            </a:r>
            <a:r>
              <a:rPr lang="en-US" sz="3248">
                <a:solidFill>
                  <a:srgbClr val="2A2A2A"/>
                </a:solidFill>
                <a:latin typeface="Open Sans"/>
                <a:ea typeface="Open Sans"/>
                <a:cs typeface="Open Sans"/>
                <a:sym typeface="Open Sans"/>
              </a:rPr>
              <a:t>еу.</a:t>
            </a:r>
          </a:p>
          <a:p>
            <a:pPr algn="l">
              <a:lnSpc>
                <a:spcPts val="4547"/>
              </a:lnSpc>
            </a:pPr>
            <a:r>
              <a:rPr lang="en-US" sz="3248">
                <a:solidFill>
                  <a:srgbClr val="2A2A2A"/>
                </a:solidFill>
                <a:latin typeface="Open Sans"/>
                <a:ea typeface="Open Sans"/>
                <a:cs typeface="Open Sans"/>
                <a:sym typeface="Open Sans"/>
              </a:rPr>
              <a:t> ·Табиғатты қорғау заңдарының орындалуы</a:t>
            </a:r>
            <a:r>
              <a:rPr lang="en-US" sz="3248">
                <a:solidFill>
                  <a:srgbClr val="2A2A2A"/>
                </a:solidFill>
                <a:latin typeface="Open Sans"/>
                <a:ea typeface="Open Sans"/>
                <a:cs typeface="Open Sans"/>
                <a:sym typeface="Open Sans"/>
              </a:rPr>
              <a:t>н қа</a:t>
            </a:r>
            <a:r>
              <a:rPr lang="en-US" sz="3248">
                <a:solidFill>
                  <a:srgbClr val="2A2A2A"/>
                </a:solidFill>
                <a:latin typeface="Open Sans"/>
                <a:ea typeface="Open Sans"/>
                <a:cs typeface="Open Sans"/>
                <a:sym typeface="Open Sans"/>
              </a:rPr>
              <a:t>дағалау.</a:t>
            </a:r>
          </a:p>
          <a:p>
            <a:pPr algn="l">
              <a:lnSpc>
                <a:spcPts val="4547"/>
              </a:lnSpc>
            </a:pPr>
            <a:r>
              <a:rPr lang="en-US" sz="3248">
                <a:solidFill>
                  <a:srgbClr val="2A2A2A"/>
                </a:solidFill>
                <a:latin typeface="Open Sans"/>
                <a:ea typeface="Open Sans"/>
                <a:cs typeface="Open Sans"/>
                <a:sym typeface="Open Sans"/>
              </a:rPr>
              <a:t> ·Экологиялық с</a:t>
            </a:r>
            <a:r>
              <a:rPr lang="en-US" sz="3248">
                <a:solidFill>
                  <a:srgbClr val="2A2A2A"/>
                </a:solidFill>
                <a:latin typeface="Open Sans"/>
                <a:ea typeface="Open Sans"/>
                <a:cs typeface="Open Sans"/>
                <a:sym typeface="Open Sans"/>
              </a:rPr>
              <a:t>ал</a:t>
            </a:r>
            <a:r>
              <a:rPr lang="en-US" sz="3248">
                <a:solidFill>
                  <a:srgbClr val="2A2A2A"/>
                </a:solidFill>
                <a:latin typeface="Open Sans"/>
                <a:ea typeface="Open Sans"/>
                <a:cs typeface="Open Sans"/>
                <a:sym typeface="Open Sans"/>
              </a:rPr>
              <a:t>ықтар мен айыппұлдар жүйесі.</a:t>
            </a:r>
          </a:p>
          <a:p>
            <a:pPr algn="l">
              <a:lnSpc>
                <a:spcPts val="4547"/>
              </a:lnSpc>
            </a:pPr>
          </a:p>
        </p:txBody>
      </p:sp>
    </p:spTree>
  </p:cSld>
  <p:clrMapOvr>
    <a:masterClrMapping/>
  </p:clrMapOvr>
</p:sld>
</file>

<file path=ppt/slides/slide21.xml><?xml version="1.0" encoding="utf-8"?>
<p:sld xmlns:p="http://schemas.openxmlformats.org/presentationml/2006/main" xmlns:a="http://schemas.openxmlformats.org/drawingml/2006/main">
  <p:cSld>
    <p:bg>
      <p:bgPr>
        <a:solidFill>
          <a:srgbClr val="399D4E"/>
        </a:solidFill>
      </p:bgPr>
    </p:bg>
    <p:spTree>
      <p:nvGrpSpPr>
        <p:cNvPr id="1" name=""/>
        <p:cNvGrpSpPr/>
        <p:nvPr/>
      </p:nvGrpSpPr>
      <p:grpSpPr>
        <a:xfrm>
          <a:off x="0" y="0"/>
          <a:ext cx="0" cy="0"/>
          <a:chOff x="0" y="0"/>
          <a:chExt cx="0" cy="0"/>
        </a:xfrm>
      </p:grpSpPr>
      <p:sp>
        <p:nvSpPr>
          <p:cNvPr name="TextBox 2" id="2"/>
          <p:cNvSpPr txBox="true"/>
          <p:nvPr/>
        </p:nvSpPr>
        <p:spPr>
          <a:xfrm rot="0">
            <a:off x="1702106" y="4171950"/>
            <a:ext cx="14883788" cy="1943100"/>
          </a:xfrm>
          <a:prstGeom prst="rect">
            <a:avLst/>
          </a:prstGeom>
        </p:spPr>
        <p:txBody>
          <a:bodyPr anchor="t" rtlCol="false" tIns="0" lIns="0" bIns="0" rIns="0">
            <a:spAutoFit/>
          </a:bodyPr>
          <a:lstStyle/>
          <a:p>
            <a:pPr algn="ctr">
              <a:lnSpc>
                <a:spcPts val="5100"/>
              </a:lnSpc>
            </a:pPr>
            <a:r>
              <a:rPr lang="en-US" sz="4250">
                <a:solidFill>
                  <a:srgbClr val="FFFFFF"/>
                </a:solidFill>
                <a:latin typeface="Open Sans"/>
                <a:ea typeface="Open Sans"/>
                <a:cs typeface="Open Sans"/>
                <a:sym typeface="Open Sans"/>
              </a:rPr>
              <a:t> Шығарындылар мен қалдықтарды тазалаудың заманауи технологиялары</a:t>
            </a:r>
          </a:p>
          <a:p>
            <a:pPr algn="ctr">
              <a:lnSpc>
                <a:spcPts val="5100"/>
              </a:lnSpc>
            </a:pPr>
          </a:p>
        </p:txBody>
      </p:sp>
    </p:spTree>
  </p:cSld>
  <p:clrMapOvr>
    <a:masterClrMapping/>
  </p:clrMapOvr>
</p:sld>
</file>

<file path=ppt/slides/slide2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271528" y="1336549"/>
            <a:ext cx="15343853" cy="2743200"/>
          </a:xfrm>
          <a:prstGeom prst="rect">
            <a:avLst/>
          </a:prstGeom>
        </p:spPr>
        <p:txBody>
          <a:bodyPr anchor="t" rtlCol="false" tIns="0" lIns="0" bIns="0" rIns="0">
            <a:spAutoFit/>
          </a:bodyPr>
          <a:lstStyle/>
          <a:p>
            <a:pPr algn="ctr">
              <a:lnSpc>
                <a:spcPts val="10800"/>
              </a:lnSpc>
            </a:pPr>
            <a:r>
              <a:rPr lang="en-US" sz="9000">
                <a:solidFill>
                  <a:srgbClr val="2A2A2A"/>
                </a:solidFill>
                <a:latin typeface="Open Sans"/>
                <a:ea typeface="Open Sans"/>
                <a:cs typeface="Open Sans"/>
                <a:sym typeface="Open Sans"/>
              </a:rPr>
              <a:t>1.</a:t>
            </a:r>
            <a:r>
              <a:rPr lang="en-US" sz="9000">
                <a:solidFill>
                  <a:srgbClr val="2A2A2A"/>
                </a:solidFill>
                <a:latin typeface="Open Sans"/>
                <a:ea typeface="Open Sans"/>
                <a:cs typeface="Open Sans"/>
                <a:sym typeface="Open Sans"/>
              </a:rPr>
              <a:t> Атмосфералық шығарындыларды тазарту:</a:t>
            </a:r>
          </a:p>
        </p:txBody>
      </p:sp>
      <p:sp>
        <p:nvSpPr>
          <p:cNvPr name="TextBox 3" id="3"/>
          <p:cNvSpPr txBox="true"/>
          <p:nvPr/>
        </p:nvSpPr>
        <p:spPr>
          <a:xfrm rot="0">
            <a:off x="1028700" y="4668536"/>
            <a:ext cx="15343853" cy="3114675"/>
          </a:xfrm>
          <a:prstGeom prst="rect">
            <a:avLst/>
          </a:prstGeom>
        </p:spPr>
        <p:txBody>
          <a:bodyPr anchor="t" rtlCol="false" tIns="0" lIns="0" bIns="0" rIns="0">
            <a:spAutoFit/>
          </a:bodyPr>
          <a:lstStyle/>
          <a:p>
            <a:pPr algn="just">
              <a:lnSpc>
                <a:spcPts val="4199"/>
              </a:lnSpc>
            </a:pPr>
            <a:r>
              <a:rPr lang="en-US" sz="2999">
                <a:solidFill>
                  <a:srgbClr val="2A2A2A"/>
                </a:solidFill>
                <a:latin typeface="Open Sans"/>
                <a:ea typeface="Open Sans"/>
                <a:cs typeface="Open Sans"/>
                <a:sym typeface="Open Sans"/>
              </a:rPr>
              <a:t> </a:t>
            </a:r>
          </a:p>
          <a:p>
            <a:pPr algn="just">
              <a:lnSpc>
                <a:spcPts val="4199"/>
              </a:lnSpc>
            </a:pPr>
            <a:r>
              <a:rPr lang="en-US" sz="2999">
                <a:solidFill>
                  <a:srgbClr val="2A2A2A"/>
                </a:solidFill>
                <a:latin typeface="Open Sans"/>
                <a:ea typeface="Open Sans"/>
                <a:cs typeface="Open Sans"/>
                <a:sym typeface="Open Sans"/>
              </a:rPr>
              <a:t> ·Фильтрлеу жүйелері: көміртек сүзгілері, электростатикалық тұтқыштар.</a:t>
            </a:r>
          </a:p>
          <a:p>
            <a:pPr algn="just">
              <a:lnSpc>
                <a:spcPts val="4199"/>
              </a:lnSpc>
            </a:pPr>
            <a:r>
              <a:rPr lang="en-US" sz="2999">
                <a:solidFill>
                  <a:srgbClr val="2A2A2A"/>
                </a:solidFill>
                <a:latin typeface="Open Sans"/>
                <a:ea typeface="Open Sans"/>
                <a:cs typeface="Open Sans"/>
                <a:sym typeface="Open Sans"/>
              </a:rPr>
              <a:t> ·Каталитикалық бейтараптандырғыштар: автокөліктер мен зауыттардағы зиянды газдарды ыдыратады.</a:t>
            </a:r>
          </a:p>
          <a:p>
            <a:pPr algn="just">
              <a:lnSpc>
                <a:spcPts val="4199"/>
              </a:lnSpc>
            </a:pPr>
            <a:r>
              <a:rPr lang="en-US" sz="2999">
                <a:solidFill>
                  <a:srgbClr val="2A2A2A"/>
                </a:solidFill>
                <a:latin typeface="Open Sans"/>
                <a:ea typeface="Open Sans"/>
                <a:cs typeface="Open Sans"/>
                <a:sym typeface="Open Sans"/>
              </a:rPr>
              <a:t> ·Газсорғыштар: күкірт диоксидін (SO₂) және азот оксидтерін (NOₓ) ұстап қалады.</a:t>
            </a:r>
          </a:p>
          <a:p>
            <a:pPr algn="just">
              <a:lnSpc>
                <a:spcPts val="4199"/>
              </a:lnSpc>
            </a:pPr>
          </a:p>
        </p:txBody>
      </p:sp>
    </p:spTree>
  </p:cSld>
  <p:clrMapOvr>
    <a:masterClrMapping/>
  </p:clrMapOvr>
</p:sld>
</file>

<file path=ppt/slides/slide2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271528" y="1450849"/>
            <a:ext cx="15343853" cy="2514600"/>
          </a:xfrm>
          <a:prstGeom prst="rect">
            <a:avLst/>
          </a:prstGeom>
        </p:spPr>
        <p:txBody>
          <a:bodyPr anchor="t" rtlCol="false" tIns="0" lIns="0" bIns="0" rIns="0">
            <a:spAutoFit/>
          </a:bodyPr>
          <a:lstStyle/>
          <a:p>
            <a:pPr algn="ctr">
              <a:lnSpc>
                <a:spcPts val="9960"/>
              </a:lnSpc>
            </a:pPr>
            <a:r>
              <a:rPr lang="en-US" sz="8300">
                <a:solidFill>
                  <a:srgbClr val="2A2A2A"/>
                </a:solidFill>
                <a:latin typeface="Open Sans"/>
                <a:ea typeface="Open Sans"/>
                <a:cs typeface="Open Sans"/>
                <a:sym typeface="Open Sans"/>
              </a:rPr>
              <a:t>2.</a:t>
            </a:r>
            <a:r>
              <a:rPr lang="en-US" sz="8300">
                <a:solidFill>
                  <a:srgbClr val="2A2A2A"/>
                </a:solidFill>
                <a:latin typeface="Open Sans"/>
                <a:ea typeface="Open Sans"/>
                <a:cs typeface="Open Sans"/>
                <a:sym typeface="Open Sans"/>
              </a:rPr>
              <a:t> Өндірістік және тұрмыстық қалдықтарды тазарту:</a:t>
            </a:r>
          </a:p>
        </p:txBody>
      </p:sp>
      <p:sp>
        <p:nvSpPr>
          <p:cNvPr name="TextBox 3" id="3"/>
          <p:cNvSpPr txBox="true"/>
          <p:nvPr/>
        </p:nvSpPr>
        <p:spPr>
          <a:xfrm rot="0">
            <a:off x="1028700" y="4668536"/>
            <a:ext cx="15343853" cy="3114675"/>
          </a:xfrm>
          <a:prstGeom prst="rect">
            <a:avLst/>
          </a:prstGeom>
        </p:spPr>
        <p:txBody>
          <a:bodyPr anchor="t" rtlCol="false" tIns="0" lIns="0" bIns="0" rIns="0">
            <a:spAutoFit/>
          </a:bodyPr>
          <a:lstStyle/>
          <a:p>
            <a:pPr algn="just">
              <a:lnSpc>
                <a:spcPts val="4199"/>
              </a:lnSpc>
            </a:pPr>
            <a:r>
              <a:rPr lang="en-US" sz="2999">
                <a:solidFill>
                  <a:srgbClr val="2A2A2A"/>
                </a:solidFill>
                <a:latin typeface="Open Sans"/>
                <a:ea typeface="Open Sans"/>
                <a:cs typeface="Open Sans"/>
                <a:sym typeface="Open Sans"/>
              </a:rPr>
              <a:t> </a:t>
            </a:r>
          </a:p>
          <a:p>
            <a:pPr algn="just">
              <a:lnSpc>
                <a:spcPts val="4199"/>
              </a:lnSpc>
            </a:pPr>
            <a:r>
              <a:rPr lang="en-US" sz="2999">
                <a:solidFill>
                  <a:srgbClr val="2A2A2A"/>
                </a:solidFill>
                <a:latin typeface="Open Sans"/>
                <a:ea typeface="Open Sans"/>
                <a:cs typeface="Open Sans"/>
                <a:sym typeface="Open Sans"/>
              </a:rPr>
              <a:t> ·Биологиялық тазарту: суды органикалық ластаушылардан тазарту үшін бактерияларды қолдану.</a:t>
            </a:r>
          </a:p>
          <a:p>
            <a:pPr algn="just">
              <a:lnSpc>
                <a:spcPts val="4199"/>
              </a:lnSpc>
            </a:pPr>
            <a:r>
              <a:rPr lang="en-US" sz="2999">
                <a:solidFill>
                  <a:srgbClr val="2A2A2A"/>
                </a:solidFill>
                <a:latin typeface="Open Sans"/>
                <a:ea typeface="Open Sans"/>
                <a:cs typeface="Open Sans"/>
                <a:sym typeface="Open Sans"/>
              </a:rPr>
              <a:t> ·Химиялық тазарту: ауыр металдарды және улы қосылыстарды нейтралдау.</a:t>
            </a:r>
          </a:p>
          <a:p>
            <a:pPr algn="just">
              <a:lnSpc>
                <a:spcPts val="4199"/>
              </a:lnSpc>
            </a:pPr>
            <a:r>
              <a:rPr lang="en-US" sz="2999">
                <a:solidFill>
                  <a:srgbClr val="2A2A2A"/>
                </a:solidFill>
                <a:latin typeface="Open Sans"/>
                <a:ea typeface="Open Sans"/>
                <a:cs typeface="Open Sans"/>
                <a:sym typeface="Open Sans"/>
              </a:rPr>
              <a:t> ·Физикалық тазарту: сүзу, тұндыру әдістері арқылы ластаушы заттарды жою.</a:t>
            </a:r>
          </a:p>
          <a:p>
            <a:pPr algn="just">
              <a:lnSpc>
                <a:spcPts val="4199"/>
              </a:lnSpc>
            </a:pPr>
          </a:p>
        </p:txBody>
      </p:sp>
    </p:spTree>
  </p:cSld>
  <p:clrMapOvr>
    <a:masterClrMapping/>
  </p:clrMapOvr>
</p:sld>
</file>

<file path=ppt/slides/slide2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271528" y="1450849"/>
            <a:ext cx="15343853" cy="2514600"/>
          </a:xfrm>
          <a:prstGeom prst="rect">
            <a:avLst/>
          </a:prstGeom>
        </p:spPr>
        <p:txBody>
          <a:bodyPr anchor="t" rtlCol="false" tIns="0" lIns="0" bIns="0" rIns="0">
            <a:spAutoFit/>
          </a:bodyPr>
          <a:lstStyle/>
          <a:p>
            <a:pPr algn="ctr">
              <a:lnSpc>
                <a:spcPts val="9960"/>
              </a:lnSpc>
            </a:pPr>
            <a:r>
              <a:rPr lang="en-US" sz="8300">
                <a:solidFill>
                  <a:srgbClr val="2A2A2A"/>
                </a:solidFill>
                <a:latin typeface="Open Sans"/>
                <a:ea typeface="Open Sans"/>
                <a:cs typeface="Open Sans"/>
                <a:sym typeface="Open Sans"/>
              </a:rPr>
              <a:t>3.</a:t>
            </a:r>
            <a:r>
              <a:rPr lang="en-US" sz="8300">
                <a:solidFill>
                  <a:srgbClr val="2A2A2A"/>
                </a:solidFill>
                <a:latin typeface="Open Sans"/>
                <a:ea typeface="Open Sans"/>
                <a:cs typeface="Open Sans"/>
                <a:sym typeface="Open Sans"/>
              </a:rPr>
              <a:t> Қалдықтарды қайта өңдеу және кәдеге жарату:</a:t>
            </a:r>
          </a:p>
        </p:txBody>
      </p:sp>
      <p:sp>
        <p:nvSpPr>
          <p:cNvPr name="TextBox 3" id="3"/>
          <p:cNvSpPr txBox="true"/>
          <p:nvPr/>
        </p:nvSpPr>
        <p:spPr>
          <a:xfrm rot="0">
            <a:off x="1028700" y="4048125"/>
            <a:ext cx="15343853" cy="5210175"/>
          </a:xfrm>
          <a:prstGeom prst="rect">
            <a:avLst/>
          </a:prstGeom>
        </p:spPr>
        <p:txBody>
          <a:bodyPr anchor="t" rtlCol="false" tIns="0" lIns="0" bIns="0" rIns="0">
            <a:spAutoFit/>
          </a:bodyPr>
          <a:lstStyle/>
          <a:p>
            <a:pPr algn="just">
              <a:lnSpc>
                <a:spcPts val="4199"/>
              </a:lnSpc>
            </a:pPr>
            <a:r>
              <a:rPr lang="en-US" sz="2999">
                <a:solidFill>
                  <a:srgbClr val="2A2A2A"/>
                </a:solidFill>
                <a:latin typeface="Open Sans"/>
                <a:ea typeface="Open Sans"/>
                <a:cs typeface="Open Sans"/>
                <a:sym typeface="Open Sans"/>
              </a:rPr>
              <a:t> </a:t>
            </a:r>
          </a:p>
          <a:p>
            <a:pPr algn="just">
              <a:lnSpc>
                <a:spcPts val="4199"/>
              </a:lnSpc>
            </a:pPr>
            <a:r>
              <a:rPr lang="en-US" sz="2999">
                <a:solidFill>
                  <a:srgbClr val="2A2A2A"/>
                </a:solidFill>
                <a:latin typeface="Open Sans"/>
                <a:ea typeface="Open Sans"/>
                <a:cs typeface="Open Sans"/>
                <a:sym typeface="Open Sans"/>
              </a:rPr>
              <a:t> ·Пластик, әйнек, қағаз және металл қалдықтарын қайта өңдеу.</a:t>
            </a:r>
          </a:p>
          <a:p>
            <a:pPr algn="just">
              <a:lnSpc>
                <a:spcPts val="4199"/>
              </a:lnSpc>
            </a:pPr>
            <a:r>
              <a:rPr lang="en-US" sz="2999">
                <a:solidFill>
                  <a:srgbClr val="2A2A2A"/>
                </a:solidFill>
                <a:latin typeface="Open Sans"/>
                <a:ea typeface="Open Sans"/>
                <a:cs typeface="Open Sans"/>
                <a:sym typeface="Open Sans"/>
              </a:rPr>
              <a:t> ·Органикалық қалдықтарды компост жасауға пайдалану. Компост (нем. Kompost, итал. compost, латын тілінен: compositus — «құрамдас») — микро- (бактериялар, саңырауқұлақтар, т.б.) және макроорганизмдер (жәндіктер, құрттар және т.б.) белсенділігінің әсерінен әртүрлі органикалық материалдардың ыдырауы нәтижесінде алынатын органикалық тыңайтқыш. Компосттың түзілу процесі компосттау деп аталады.</a:t>
            </a:r>
          </a:p>
          <a:p>
            <a:pPr algn="just">
              <a:lnSpc>
                <a:spcPts val="4199"/>
              </a:lnSpc>
            </a:pPr>
            <a:r>
              <a:rPr lang="en-US" sz="2999">
                <a:solidFill>
                  <a:srgbClr val="2A2A2A"/>
                </a:solidFill>
                <a:latin typeface="Open Sans"/>
                <a:ea typeface="Open Sans"/>
                <a:cs typeface="Open Sans"/>
                <a:sym typeface="Open Sans"/>
              </a:rPr>
              <a:t> ·Радиоактивті және қауіпті қалдықтарды қауіпсіз сақтау әдістерін қолдану.</a:t>
            </a:r>
          </a:p>
          <a:p>
            <a:pPr algn="just">
              <a:lnSpc>
                <a:spcPts val="4199"/>
              </a:lnSpc>
            </a:pPr>
          </a:p>
        </p:txBody>
      </p:sp>
    </p:spTree>
  </p:cSld>
  <p:clrMapOvr>
    <a:masterClrMapping/>
  </p:clrMapOvr>
</p:sld>
</file>

<file path=ppt/slides/slide25.xml><?xml version="1.0" encoding="utf-8"?>
<p:sld xmlns:p="http://schemas.openxmlformats.org/presentationml/2006/main" xmlns:a="http://schemas.openxmlformats.org/drawingml/2006/main">
  <p:cSld>
    <p:bg>
      <p:bgPr>
        <a:solidFill>
          <a:srgbClr val="A1EFB2"/>
        </a:solidFill>
      </p:bgPr>
    </p:bg>
    <p:spTree>
      <p:nvGrpSpPr>
        <p:cNvPr id="1" name=""/>
        <p:cNvGrpSpPr/>
        <p:nvPr/>
      </p:nvGrpSpPr>
      <p:grpSpPr>
        <a:xfrm>
          <a:off x="0" y="0"/>
          <a:ext cx="0" cy="0"/>
          <a:chOff x="0" y="0"/>
          <a:chExt cx="0" cy="0"/>
        </a:xfrm>
      </p:grpSpPr>
      <p:sp>
        <p:nvSpPr>
          <p:cNvPr name="TextBox 2" id="2"/>
          <p:cNvSpPr txBox="true"/>
          <p:nvPr/>
        </p:nvSpPr>
        <p:spPr>
          <a:xfrm rot="0">
            <a:off x="-314321" y="860936"/>
            <a:ext cx="18602321" cy="2971800"/>
          </a:xfrm>
          <a:prstGeom prst="rect">
            <a:avLst/>
          </a:prstGeom>
        </p:spPr>
        <p:txBody>
          <a:bodyPr anchor="t" rtlCol="false" tIns="0" lIns="0" bIns="0" rIns="0">
            <a:spAutoFit/>
          </a:bodyPr>
          <a:lstStyle/>
          <a:p>
            <a:pPr algn="ctr" marL="0" indent="0" lvl="0">
              <a:lnSpc>
                <a:spcPts val="7830"/>
              </a:lnSpc>
              <a:spcBef>
                <a:spcPct val="0"/>
              </a:spcBef>
            </a:pPr>
            <a:r>
              <a:rPr lang="en-US" sz="6525" u="none">
                <a:solidFill>
                  <a:srgbClr val="2A2A2A"/>
                </a:solidFill>
                <a:latin typeface="Open Sans"/>
                <a:ea typeface="Open Sans"/>
                <a:cs typeface="Open Sans"/>
                <a:sym typeface="Open Sans"/>
              </a:rPr>
              <a:t> Экологиялық таза технологиялар мен баламалы энергия көздерін дамыту</a:t>
            </a:r>
          </a:p>
          <a:p>
            <a:pPr algn="ctr" marL="0" indent="0" lvl="0">
              <a:lnSpc>
                <a:spcPts val="7830"/>
              </a:lnSpc>
              <a:spcBef>
                <a:spcPct val="0"/>
              </a:spcBef>
            </a:pPr>
          </a:p>
        </p:txBody>
      </p:sp>
      <p:sp>
        <p:nvSpPr>
          <p:cNvPr name="TextBox 3" id="3"/>
          <p:cNvSpPr txBox="true"/>
          <p:nvPr/>
        </p:nvSpPr>
        <p:spPr>
          <a:xfrm rot="0">
            <a:off x="338630" y="3380170"/>
            <a:ext cx="17949370" cy="6270669"/>
          </a:xfrm>
          <a:prstGeom prst="rect">
            <a:avLst/>
          </a:prstGeom>
        </p:spPr>
        <p:txBody>
          <a:bodyPr anchor="t" rtlCol="false" tIns="0" lIns="0" bIns="0" rIns="0">
            <a:spAutoFit/>
          </a:bodyPr>
          <a:lstStyle/>
          <a:p>
            <a:pPr algn="l">
              <a:lnSpc>
                <a:spcPts val="4547"/>
              </a:lnSpc>
            </a:pPr>
            <a:r>
              <a:rPr lang="en-US" sz="3248">
                <a:solidFill>
                  <a:srgbClr val="2A2A2A"/>
                </a:solidFill>
                <a:latin typeface="Open Sans"/>
                <a:ea typeface="Open Sans"/>
                <a:cs typeface="Open Sans"/>
                <a:sym typeface="Open Sans"/>
              </a:rPr>
              <a:t> 1. Экологиялық таза өндіріс:</a:t>
            </a:r>
          </a:p>
          <a:p>
            <a:pPr algn="l">
              <a:lnSpc>
                <a:spcPts val="4547"/>
              </a:lnSpc>
            </a:pPr>
            <a:r>
              <a:rPr lang="en-US" sz="3248">
                <a:solidFill>
                  <a:srgbClr val="2A2A2A"/>
                </a:solidFill>
                <a:latin typeface="Open Sans"/>
                <a:ea typeface="Open Sans"/>
                <a:cs typeface="Open Sans"/>
                <a:sym typeface="Open Sans"/>
              </a:rPr>
              <a:t> ·"Жасыл" технологиялар: қалдықсыз өнді</a:t>
            </a:r>
            <a:r>
              <a:rPr lang="en-US" sz="3248">
                <a:solidFill>
                  <a:srgbClr val="2A2A2A"/>
                </a:solidFill>
                <a:latin typeface="Open Sans"/>
                <a:ea typeface="Open Sans"/>
                <a:cs typeface="Open Sans"/>
                <a:sym typeface="Open Sans"/>
              </a:rPr>
              <a:t>ріс,</a:t>
            </a:r>
            <a:r>
              <a:rPr lang="en-US" sz="3248">
                <a:solidFill>
                  <a:srgbClr val="2A2A2A"/>
                </a:solidFill>
                <a:latin typeface="Open Sans"/>
                <a:ea typeface="Open Sans"/>
                <a:cs typeface="Open Sans"/>
                <a:sym typeface="Open Sans"/>
              </a:rPr>
              <a:t> энергия үнемдейтін жабдықтар.</a:t>
            </a:r>
          </a:p>
          <a:p>
            <a:pPr algn="l">
              <a:lnSpc>
                <a:spcPts val="4547"/>
              </a:lnSpc>
            </a:pPr>
            <a:r>
              <a:rPr lang="en-US" sz="3248">
                <a:solidFill>
                  <a:srgbClr val="2A2A2A"/>
                </a:solidFill>
                <a:latin typeface="Open Sans"/>
                <a:ea typeface="Open Sans"/>
                <a:cs typeface="Open Sans"/>
                <a:sym typeface="Open Sans"/>
              </a:rPr>
              <a:t> ·Биологиялық ыдырайтын материалдар: пластиктің орнына экологиялық қа</a:t>
            </a:r>
            <a:r>
              <a:rPr lang="en-US" sz="3248">
                <a:solidFill>
                  <a:srgbClr val="2A2A2A"/>
                </a:solidFill>
                <a:latin typeface="Open Sans"/>
                <a:ea typeface="Open Sans"/>
                <a:cs typeface="Open Sans"/>
                <a:sym typeface="Open Sans"/>
              </a:rPr>
              <a:t>уіпсіз баламалар.</a:t>
            </a:r>
          </a:p>
          <a:p>
            <a:pPr algn="l">
              <a:lnSpc>
                <a:spcPts val="4547"/>
              </a:lnSpc>
            </a:pPr>
            <a:r>
              <a:rPr lang="en-US" sz="3248">
                <a:solidFill>
                  <a:srgbClr val="2A2A2A"/>
                </a:solidFill>
                <a:latin typeface="Open Sans"/>
                <a:ea typeface="Open Sans"/>
                <a:cs typeface="Open Sans"/>
                <a:sym typeface="Open Sans"/>
              </a:rPr>
              <a:t> ·Су мен энергияны қайта пайдалану: өнеркәсіптік суларды тазарту және қайта қолдану.</a:t>
            </a:r>
          </a:p>
          <a:p>
            <a:pPr algn="l">
              <a:lnSpc>
                <a:spcPts val="4547"/>
              </a:lnSpc>
            </a:pPr>
            <a:r>
              <a:rPr lang="en-US" sz="3248">
                <a:solidFill>
                  <a:srgbClr val="2A2A2A"/>
                </a:solidFill>
                <a:latin typeface="Open Sans"/>
                <a:ea typeface="Open Sans"/>
                <a:cs typeface="Open Sans"/>
                <a:sym typeface="Open Sans"/>
              </a:rPr>
              <a:t> 2. Баламалы энергия көздері:</a:t>
            </a:r>
          </a:p>
          <a:p>
            <a:pPr algn="l">
              <a:lnSpc>
                <a:spcPts val="4547"/>
              </a:lnSpc>
            </a:pPr>
            <a:r>
              <a:rPr lang="en-US" sz="3248">
                <a:solidFill>
                  <a:srgbClr val="2A2A2A"/>
                </a:solidFill>
                <a:latin typeface="Open Sans"/>
                <a:ea typeface="Open Sans"/>
                <a:cs typeface="Open Sans"/>
                <a:sym typeface="Open Sans"/>
              </a:rPr>
              <a:t> ·Күн энергиясы: күн батареяларын қолдану.</a:t>
            </a:r>
          </a:p>
          <a:p>
            <a:pPr algn="l">
              <a:lnSpc>
                <a:spcPts val="4547"/>
              </a:lnSpc>
            </a:pPr>
            <a:r>
              <a:rPr lang="en-US" sz="3248">
                <a:solidFill>
                  <a:srgbClr val="2A2A2A"/>
                </a:solidFill>
                <a:latin typeface="Open Sans"/>
                <a:ea typeface="Open Sans"/>
                <a:cs typeface="Open Sans"/>
                <a:sym typeface="Open Sans"/>
              </a:rPr>
              <a:t> ·Жел энергиясы: жел генераторлары арқылы электр қуаты</a:t>
            </a:r>
            <a:r>
              <a:rPr lang="en-US" sz="3248">
                <a:solidFill>
                  <a:srgbClr val="2A2A2A"/>
                </a:solidFill>
                <a:latin typeface="Open Sans"/>
                <a:ea typeface="Open Sans"/>
                <a:cs typeface="Open Sans"/>
                <a:sym typeface="Open Sans"/>
              </a:rPr>
              <a:t>н өндіру.</a:t>
            </a:r>
          </a:p>
          <a:p>
            <a:pPr algn="l">
              <a:lnSpc>
                <a:spcPts val="4547"/>
              </a:lnSpc>
            </a:pPr>
            <a:r>
              <a:rPr lang="en-US" sz="3248">
                <a:solidFill>
                  <a:srgbClr val="2A2A2A"/>
                </a:solidFill>
                <a:latin typeface="Open Sans"/>
                <a:ea typeface="Open Sans"/>
                <a:cs typeface="Open Sans"/>
                <a:sym typeface="Open Sans"/>
              </a:rPr>
              <a:t> ·Гидроэнергетика: өзендер мен су қоймаларын</a:t>
            </a:r>
            <a:r>
              <a:rPr lang="en-US" sz="3248">
                <a:solidFill>
                  <a:srgbClr val="2A2A2A"/>
                </a:solidFill>
                <a:latin typeface="Open Sans"/>
                <a:ea typeface="Open Sans"/>
                <a:cs typeface="Open Sans"/>
                <a:sym typeface="Open Sans"/>
              </a:rPr>
              <a:t>дағы су электр станциялары.</a:t>
            </a:r>
          </a:p>
          <a:p>
            <a:pPr algn="l">
              <a:lnSpc>
                <a:spcPts val="4547"/>
              </a:lnSpc>
            </a:pPr>
            <a:r>
              <a:rPr lang="en-US" sz="3248">
                <a:solidFill>
                  <a:srgbClr val="2A2A2A"/>
                </a:solidFill>
                <a:latin typeface="Open Sans"/>
                <a:ea typeface="Open Sans"/>
                <a:cs typeface="Open Sans"/>
                <a:sym typeface="Open Sans"/>
              </a:rPr>
              <a:t> ·Биогаз: органикалық қ</a:t>
            </a:r>
            <a:r>
              <a:rPr lang="en-US" sz="3248">
                <a:solidFill>
                  <a:srgbClr val="2A2A2A"/>
                </a:solidFill>
                <a:latin typeface="Open Sans"/>
                <a:ea typeface="Open Sans"/>
                <a:cs typeface="Open Sans"/>
                <a:sym typeface="Open Sans"/>
              </a:rPr>
              <a:t>алд</a:t>
            </a:r>
            <a:r>
              <a:rPr lang="en-US" sz="3248">
                <a:solidFill>
                  <a:srgbClr val="2A2A2A"/>
                </a:solidFill>
                <a:latin typeface="Open Sans"/>
                <a:ea typeface="Open Sans"/>
                <a:cs typeface="Open Sans"/>
                <a:sym typeface="Open Sans"/>
              </a:rPr>
              <a:t>ықтардан энергия өндіру.</a:t>
            </a:r>
          </a:p>
          <a:p>
            <a:pPr algn="l">
              <a:lnSpc>
                <a:spcPts val="4547"/>
              </a:lnSpc>
            </a:pPr>
          </a:p>
        </p:txBody>
      </p:sp>
    </p:spTree>
  </p:cSld>
  <p:clrMapOvr>
    <a:masterClrMapping/>
  </p:clrMapOvr>
</p:sld>
</file>

<file path=ppt/slides/slide26.xml><?xml version="1.0" encoding="utf-8"?>
<p:sld xmlns:p="http://schemas.openxmlformats.org/presentationml/2006/main" xmlns:a="http://schemas.openxmlformats.org/drawingml/2006/main">
  <p:cSld>
    <p:bg>
      <p:bgPr>
        <a:solidFill>
          <a:srgbClr val="399D4E"/>
        </a:solidFill>
      </p:bgPr>
    </p:bg>
    <p:spTree>
      <p:nvGrpSpPr>
        <p:cNvPr id="1" name=""/>
        <p:cNvGrpSpPr/>
        <p:nvPr/>
      </p:nvGrpSpPr>
      <p:grpSpPr>
        <a:xfrm>
          <a:off x="0" y="0"/>
          <a:ext cx="0" cy="0"/>
          <a:chOff x="0" y="0"/>
          <a:chExt cx="0" cy="0"/>
        </a:xfrm>
      </p:grpSpPr>
      <p:sp>
        <p:nvSpPr>
          <p:cNvPr name="TextBox 2" id="2"/>
          <p:cNvSpPr txBox="true"/>
          <p:nvPr/>
        </p:nvSpPr>
        <p:spPr>
          <a:xfrm rot="0">
            <a:off x="1702106" y="1028700"/>
            <a:ext cx="14883788" cy="1295400"/>
          </a:xfrm>
          <a:prstGeom prst="rect">
            <a:avLst/>
          </a:prstGeom>
        </p:spPr>
        <p:txBody>
          <a:bodyPr anchor="t" rtlCol="false" tIns="0" lIns="0" bIns="0" rIns="0">
            <a:spAutoFit/>
          </a:bodyPr>
          <a:lstStyle/>
          <a:p>
            <a:pPr algn="ctr">
              <a:lnSpc>
                <a:spcPts val="5100"/>
              </a:lnSpc>
            </a:pPr>
            <a:r>
              <a:rPr lang="en-US" sz="4250">
                <a:solidFill>
                  <a:srgbClr val="FFFFFF"/>
                </a:solidFill>
                <a:latin typeface="Open Sans"/>
                <a:ea typeface="Open Sans"/>
                <a:cs typeface="Open Sans"/>
                <a:sym typeface="Open Sans"/>
              </a:rPr>
              <a:t>Ластан</a:t>
            </a:r>
            <a:r>
              <a:rPr lang="en-US" sz="4250">
                <a:solidFill>
                  <a:srgbClr val="FFFFFF"/>
                </a:solidFill>
                <a:latin typeface="Open Sans"/>
                <a:ea typeface="Open Sans"/>
                <a:cs typeface="Open Sans"/>
                <a:sym typeface="Open Sans"/>
              </a:rPr>
              <a:t>ған аумақтарды рекультивациялау бағдарламалары</a:t>
            </a:r>
          </a:p>
        </p:txBody>
      </p:sp>
      <p:sp>
        <p:nvSpPr>
          <p:cNvPr name="TextBox 3" id="3"/>
          <p:cNvSpPr txBox="true"/>
          <p:nvPr/>
        </p:nvSpPr>
        <p:spPr>
          <a:xfrm rot="0">
            <a:off x="491030" y="3532570"/>
            <a:ext cx="17949370" cy="5699169"/>
          </a:xfrm>
          <a:prstGeom prst="rect">
            <a:avLst/>
          </a:prstGeom>
        </p:spPr>
        <p:txBody>
          <a:bodyPr anchor="t" rtlCol="false" tIns="0" lIns="0" bIns="0" rIns="0">
            <a:spAutoFit/>
          </a:bodyPr>
          <a:lstStyle/>
          <a:p>
            <a:pPr algn="l">
              <a:lnSpc>
                <a:spcPts val="4547"/>
              </a:lnSpc>
            </a:pPr>
            <a:r>
              <a:rPr lang="en-US" sz="3248" b="true">
                <a:solidFill>
                  <a:srgbClr val="2A2A2A"/>
                </a:solidFill>
                <a:latin typeface="Open Sans Bold"/>
                <a:ea typeface="Open Sans Bold"/>
                <a:cs typeface="Open Sans Bold"/>
                <a:sym typeface="Open Sans Bold"/>
              </a:rPr>
              <a:t> </a:t>
            </a:r>
            <a:r>
              <a:rPr lang="en-US" sz="3248" b="true">
                <a:solidFill>
                  <a:srgbClr val="FFFFFF"/>
                </a:solidFill>
                <a:latin typeface="Open Sans Bold"/>
                <a:ea typeface="Open Sans Bold"/>
                <a:cs typeface="Open Sans Bold"/>
                <a:sym typeface="Open Sans Bold"/>
              </a:rPr>
              <a:t>1. Ластанған топырақты қалпына келтіру:</a:t>
            </a:r>
          </a:p>
          <a:p>
            <a:pPr algn="l">
              <a:lnSpc>
                <a:spcPts val="4547"/>
              </a:lnSpc>
            </a:pPr>
            <a:r>
              <a:rPr lang="en-US" sz="3248">
                <a:solidFill>
                  <a:srgbClr val="FFFFFF"/>
                </a:solidFill>
                <a:latin typeface="Open Sans"/>
                <a:ea typeface="Open Sans"/>
                <a:cs typeface="Open Sans"/>
                <a:sym typeface="Open Sans"/>
              </a:rPr>
              <a:t> ·Фиторемедиация: өсімдікте</a:t>
            </a:r>
            <a:r>
              <a:rPr lang="en-US" sz="3248">
                <a:solidFill>
                  <a:srgbClr val="FFFFFF"/>
                </a:solidFill>
                <a:latin typeface="Open Sans"/>
                <a:ea typeface="Open Sans"/>
                <a:cs typeface="Open Sans"/>
                <a:sym typeface="Open Sans"/>
              </a:rPr>
              <a:t>рді</a:t>
            </a:r>
            <a:r>
              <a:rPr lang="en-US" sz="3248">
                <a:solidFill>
                  <a:srgbClr val="FFFFFF"/>
                </a:solidFill>
                <a:latin typeface="Open Sans"/>
                <a:ea typeface="Open Sans"/>
                <a:cs typeface="Open Sans"/>
                <a:sym typeface="Open Sans"/>
              </a:rPr>
              <a:t> пайдалану арқылы топырақты ауыр металдардан тазарту.</a:t>
            </a:r>
          </a:p>
          <a:p>
            <a:pPr algn="l">
              <a:lnSpc>
                <a:spcPts val="4547"/>
              </a:lnSpc>
            </a:pPr>
            <a:r>
              <a:rPr lang="en-US" sz="3248">
                <a:solidFill>
                  <a:srgbClr val="FFFFFF"/>
                </a:solidFill>
                <a:latin typeface="Open Sans"/>
                <a:ea typeface="Open Sans"/>
                <a:cs typeface="Open Sans"/>
                <a:sym typeface="Open Sans"/>
              </a:rPr>
              <a:t> ·Биоремедиация: топырақты тазарту үшін микроорганизмдерд</a:t>
            </a:r>
            <a:r>
              <a:rPr lang="en-US" sz="3248">
                <a:solidFill>
                  <a:srgbClr val="FFFFFF"/>
                </a:solidFill>
                <a:latin typeface="Open Sans"/>
                <a:ea typeface="Open Sans"/>
                <a:cs typeface="Open Sans"/>
                <a:sym typeface="Open Sans"/>
              </a:rPr>
              <a:t>і пайдалану.</a:t>
            </a:r>
          </a:p>
          <a:p>
            <a:pPr algn="l">
              <a:lnSpc>
                <a:spcPts val="4547"/>
              </a:lnSpc>
            </a:pPr>
            <a:r>
              <a:rPr lang="en-US" sz="3248">
                <a:solidFill>
                  <a:srgbClr val="FFFFFF"/>
                </a:solidFill>
                <a:latin typeface="Open Sans"/>
                <a:ea typeface="Open Sans"/>
                <a:cs typeface="Open Sans"/>
                <a:sym typeface="Open Sans"/>
              </a:rPr>
              <a:t> ·Химиялық әдістер: топырақты арнайы реагенттермен өңдеу.</a:t>
            </a:r>
          </a:p>
          <a:p>
            <a:pPr algn="l">
              <a:lnSpc>
                <a:spcPts val="4547"/>
              </a:lnSpc>
            </a:pPr>
            <a:r>
              <a:rPr lang="en-US" sz="3248">
                <a:solidFill>
                  <a:srgbClr val="FFFFFF"/>
                </a:solidFill>
                <a:latin typeface="Open Sans"/>
                <a:ea typeface="Open Sans"/>
                <a:cs typeface="Open Sans"/>
                <a:sym typeface="Open Sans"/>
              </a:rPr>
              <a:t> </a:t>
            </a:r>
            <a:r>
              <a:rPr lang="en-US" sz="3248" b="true">
                <a:solidFill>
                  <a:srgbClr val="FFFFFF"/>
                </a:solidFill>
                <a:latin typeface="Open Sans Bold"/>
                <a:ea typeface="Open Sans Bold"/>
                <a:cs typeface="Open Sans Bold"/>
                <a:sym typeface="Open Sans Bold"/>
              </a:rPr>
              <a:t>2. Радиоактивті және өндірістік қалдықтармен ластанған аймақтарды қалпына келтіру:</a:t>
            </a:r>
          </a:p>
          <a:p>
            <a:pPr algn="l">
              <a:lnSpc>
                <a:spcPts val="4547"/>
              </a:lnSpc>
            </a:pPr>
            <a:r>
              <a:rPr lang="en-US" sz="3248">
                <a:solidFill>
                  <a:srgbClr val="FFFFFF"/>
                </a:solidFill>
                <a:latin typeface="Open Sans"/>
                <a:ea typeface="Open Sans"/>
                <a:cs typeface="Open Sans"/>
                <a:sym typeface="Open Sans"/>
              </a:rPr>
              <a:t> ·Радиоактивті топырақты</a:t>
            </a:r>
            <a:r>
              <a:rPr lang="en-US" sz="3248">
                <a:solidFill>
                  <a:srgbClr val="FFFFFF"/>
                </a:solidFill>
                <a:latin typeface="Open Sans"/>
                <a:ea typeface="Open Sans"/>
                <a:cs typeface="Open Sans"/>
                <a:sym typeface="Open Sans"/>
              </a:rPr>
              <a:t> көму және зарарсыздандыру.</a:t>
            </a:r>
          </a:p>
          <a:p>
            <a:pPr algn="l">
              <a:lnSpc>
                <a:spcPts val="4547"/>
              </a:lnSpc>
            </a:pPr>
            <a:r>
              <a:rPr lang="en-US" sz="3248">
                <a:solidFill>
                  <a:srgbClr val="FFFFFF"/>
                </a:solidFill>
                <a:latin typeface="Open Sans"/>
                <a:ea typeface="Open Sans"/>
                <a:cs typeface="Open Sans"/>
                <a:sym typeface="Open Sans"/>
              </a:rPr>
              <a:t> ·Ластаушы заттар</a:t>
            </a:r>
            <a:r>
              <a:rPr lang="en-US" sz="3248">
                <a:solidFill>
                  <a:srgbClr val="FFFFFF"/>
                </a:solidFill>
                <a:latin typeface="Open Sans"/>
                <a:ea typeface="Open Sans"/>
                <a:cs typeface="Open Sans"/>
                <a:sym typeface="Open Sans"/>
              </a:rPr>
              <a:t>ды бейтараптандыру үшін арнайы технологияларды п</a:t>
            </a:r>
            <a:r>
              <a:rPr lang="en-US" sz="3248">
                <a:solidFill>
                  <a:srgbClr val="FFFFFF"/>
                </a:solidFill>
                <a:latin typeface="Open Sans"/>
                <a:ea typeface="Open Sans"/>
                <a:cs typeface="Open Sans"/>
                <a:sym typeface="Open Sans"/>
              </a:rPr>
              <a:t>айд</a:t>
            </a:r>
            <a:r>
              <a:rPr lang="en-US" sz="3248">
                <a:solidFill>
                  <a:srgbClr val="FFFFFF"/>
                </a:solidFill>
                <a:latin typeface="Open Sans"/>
                <a:ea typeface="Open Sans"/>
                <a:cs typeface="Open Sans"/>
                <a:sym typeface="Open Sans"/>
              </a:rPr>
              <a:t>алану.</a:t>
            </a:r>
          </a:p>
          <a:p>
            <a:pPr algn="l">
              <a:lnSpc>
                <a:spcPts val="4547"/>
              </a:lnSpc>
            </a:pPr>
          </a:p>
        </p:txBody>
      </p:sp>
    </p:spTree>
  </p:cSld>
  <p:clrMapOvr>
    <a:masterClrMapping/>
  </p:clrMapOvr>
</p:sld>
</file>

<file path=ppt/slides/slide2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271528" y="822199"/>
            <a:ext cx="15343853" cy="3771900"/>
          </a:xfrm>
          <a:prstGeom prst="rect">
            <a:avLst/>
          </a:prstGeom>
        </p:spPr>
        <p:txBody>
          <a:bodyPr anchor="t" rtlCol="false" tIns="0" lIns="0" bIns="0" rIns="0">
            <a:spAutoFit/>
          </a:bodyPr>
          <a:lstStyle/>
          <a:p>
            <a:pPr algn="ctr">
              <a:lnSpc>
                <a:spcPts val="9960"/>
              </a:lnSpc>
            </a:pPr>
            <a:r>
              <a:rPr lang="en-US" sz="8300">
                <a:solidFill>
                  <a:srgbClr val="2A2A2A"/>
                </a:solidFill>
                <a:latin typeface="Open Sans"/>
                <a:ea typeface="Open Sans"/>
                <a:cs typeface="Open Sans"/>
                <a:sym typeface="Open Sans"/>
              </a:rPr>
              <a:t>Қоршаған ортаның жай-күйін бақылау және мониторинг жүйелері</a:t>
            </a:r>
          </a:p>
        </p:txBody>
      </p:sp>
      <p:sp>
        <p:nvSpPr>
          <p:cNvPr name="TextBox 3" id="3"/>
          <p:cNvSpPr txBox="true"/>
          <p:nvPr/>
        </p:nvSpPr>
        <p:spPr>
          <a:xfrm rot="0">
            <a:off x="1028700" y="4707417"/>
            <a:ext cx="15343853" cy="4686300"/>
          </a:xfrm>
          <a:prstGeom prst="rect">
            <a:avLst/>
          </a:prstGeom>
        </p:spPr>
        <p:txBody>
          <a:bodyPr anchor="t" rtlCol="false" tIns="0" lIns="0" bIns="0" rIns="0">
            <a:spAutoFit/>
          </a:bodyPr>
          <a:lstStyle/>
          <a:p>
            <a:pPr algn="just">
              <a:lnSpc>
                <a:spcPts val="4199"/>
              </a:lnSpc>
            </a:pPr>
            <a:r>
              <a:rPr lang="en-US" sz="2999">
                <a:solidFill>
                  <a:srgbClr val="2A2A2A"/>
                </a:solidFill>
                <a:latin typeface="Open Sans"/>
                <a:ea typeface="Open Sans"/>
                <a:cs typeface="Open Sans"/>
                <a:sym typeface="Open Sans"/>
              </a:rPr>
              <a:t> </a:t>
            </a:r>
            <a:r>
              <a:rPr lang="en-US" b="true" sz="2999">
                <a:solidFill>
                  <a:srgbClr val="2A2A2A"/>
                </a:solidFill>
                <a:latin typeface="Open Sans Bold"/>
                <a:ea typeface="Open Sans Bold"/>
                <a:cs typeface="Open Sans Bold"/>
                <a:sym typeface="Open Sans Bold"/>
              </a:rPr>
              <a:t>1.</a:t>
            </a:r>
            <a:r>
              <a:rPr lang="en-US" b="true" sz="2999">
                <a:solidFill>
                  <a:srgbClr val="2A2A2A"/>
                </a:solidFill>
                <a:latin typeface="Open Sans Bold"/>
                <a:ea typeface="Open Sans Bold"/>
                <a:cs typeface="Open Sans Bold"/>
                <a:sym typeface="Open Sans Bold"/>
              </a:rPr>
              <a:t> Экологиялық мониторинг:</a:t>
            </a:r>
          </a:p>
          <a:p>
            <a:pPr algn="just">
              <a:lnSpc>
                <a:spcPts val="4199"/>
              </a:lnSpc>
            </a:pPr>
            <a:r>
              <a:rPr lang="en-US" sz="2999">
                <a:solidFill>
                  <a:srgbClr val="2A2A2A"/>
                </a:solidFill>
                <a:latin typeface="Open Sans"/>
                <a:ea typeface="Open Sans"/>
                <a:cs typeface="Open Sans"/>
                <a:sym typeface="Open Sans"/>
              </a:rPr>
              <a:t> ·Атмосфералық ауаның сапасын бақылау.</a:t>
            </a:r>
          </a:p>
          <a:p>
            <a:pPr algn="just">
              <a:lnSpc>
                <a:spcPts val="4199"/>
              </a:lnSpc>
            </a:pPr>
            <a:r>
              <a:rPr lang="en-US" sz="2999">
                <a:solidFill>
                  <a:srgbClr val="2A2A2A"/>
                </a:solidFill>
                <a:latin typeface="Open Sans"/>
                <a:ea typeface="Open Sans"/>
                <a:cs typeface="Open Sans"/>
                <a:sym typeface="Open Sans"/>
              </a:rPr>
              <a:t> ·Су және топырақтың ластану деңгейін анықтау.</a:t>
            </a:r>
          </a:p>
          <a:p>
            <a:pPr algn="just">
              <a:lnSpc>
                <a:spcPts val="4199"/>
              </a:lnSpc>
            </a:pPr>
            <a:r>
              <a:rPr lang="en-US" sz="2999">
                <a:solidFill>
                  <a:srgbClr val="2A2A2A"/>
                </a:solidFill>
                <a:latin typeface="Open Sans"/>
                <a:ea typeface="Open Sans"/>
                <a:cs typeface="Open Sans"/>
                <a:sym typeface="Open Sans"/>
              </a:rPr>
              <a:t> ·Радиациялық фонды бақылау.</a:t>
            </a:r>
          </a:p>
          <a:p>
            <a:pPr algn="just">
              <a:lnSpc>
                <a:spcPts val="4199"/>
              </a:lnSpc>
            </a:pPr>
            <a:r>
              <a:rPr lang="en-US" sz="2999">
                <a:solidFill>
                  <a:srgbClr val="2A2A2A"/>
                </a:solidFill>
                <a:latin typeface="Open Sans"/>
                <a:ea typeface="Open Sans"/>
                <a:cs typeface="Open Sans"/>
                <a:sym typeface="Open Sans"/>
              </a:rPr>
              <a:t> </a:t>
            </a:r>
            <a:r>
              <a:rPr lang="en-US" b="true" sz="2999">
                <a:solidFill>
                  <a:srgbClr val="2A2A2A"/>
                </a:solidFill>
                <a:latin typeface="Open Sans Bold"/>
                <a:ea typeface="Open Sans Bold"/>
                <a:cs typeface="Open Sans Bold"/>
                <a:sym typeface="Open Sans Bold"/>
              </a:rPr>
              <a:t>2. Автоматтандырылған бақылау жүйелері:</a:t>
            </a:r>
          </a:p>
          <a:p>
            <a:pPr algn="just">
              <a:lnSpc>
                <a:spcPts val="4199"/>
              </a:lnSpc>
            </a:pPr>
            <a:r>
              <a:rPr lang="en-US" sz="2999">
                <a:solidFill>
                  <a:srgbClr val="2A2A2A"/>
                </a:solidFill>
                <a:latin typeface="Open Sans"/>
                <a:ea typeface="Open Sans"/>
                <a:cs typeface="Open Sans"/>
                <a:sym typeface="Open Sans"/>
              </a:rPr>
              <a:t> ·Спутниктік бақылау және датчиктер арқылы қоршаған орта жағдайын қадағалау.</a:t>
            </a:r>
          </a:p>
          <a:p>
            <a:pPr algn="just">
              <a:lnSpc>
                <a:spcPts val="4199"/>
              </a:lnSpc>
            </a:pPr>
            <a:r>
              <a:rPr lang="en-US" sz="2999">
                <a:solidFill>
                  <a:srgbClr val="2A2A2A"/>
                </a:solidFill>
                <a:latin typeface="Open Sans"/>
                <a:ea typeface="Open Sans"/>
                <a:cs typeface="Open Sans"/>
                <a:sym typeface="Open Sans"/>
              </a:rPr>
              <a:t> ·Өнеркәсіптік кәсіпорындардың шығарындыларын автоматты бақылау.</a:t>
            </a:r>
          </a:p>
          <a:p>
            <a:pPr algn="just">
              <a:lnSpc>
                <a:spcPts val="4199"/>
              </a:lnSpc>
            </a:pPr>
          </a:p>
        </p:txBody>
      </p:sp>
    </p:spTree>
  </p:cSld>
  <p:clrMapOvr>
    <a:masterClrMapping/>
  </p:clrMapOvr>
</p:sld>
</file>

<file path=ppt/slides/slide2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337754" y="380693"/>
            <a:ext cx="15343853" cy="3771900"/>
          </a:xfrm>
          <a:prstGeom prst="rect">
            <a:avLst/>
          </a:prstGeom>
        </p:spPr>
        <p:txBody>
          <a:bodyPr anchor="t" rtlCol="false" tIns="0" lIns="0" bIns="0" rIns="0">
            <a:spAutoFit/>
          </a:bodyPr>
          <a:lstStyle/>
          <a:p>
            <a:pPr algn="ctr">
              <a:lnSpc>
                <a:spcPts val="9960"/>
              </a:lnSpc>
            </a:pPr>
            <a:r>
              <a:rPr lang="en-US" sz="8300">
                <a:solidFill>
                  <a:srgbClr val="2A2A2A"/>
                </a:solidFill>
                <a:latin typeface="Open Sans"/>
                <a:ea typeface="Open Sans"/>
                <a:cs typeface="Open Sans"/>
                <a:sym typeface="Open Sans"/>
              </a:rPr>
              <a:t>Эк</a:t>
            </a:r>
            <a:r>
              <a:rPr lang="en-US" sz="8300">
                <a:solidFill>
                  <a:srgbClr val="2A2A2A"/>
                </a:solidFill>
                <a:latin typeface="Open Sans"/>
                <a:ea typeface="Open Sans"/>
                <a:cs typeface="Open Sans"/>
                <a:sym typeface="Open Sans"/>
              </a:rPr>
              <a:t>ологиялық мәдениет пен қоғамдық жауапкершілікті арттыру</a:t>
            </a:r>
          </a:p>
        </p:txBody>
      </p:sp>
      <p:sp>
        <p:nvSpPr>
          <p:cNvPr name="TextBox 3" id="3"/>
          <p:cNvSpPr txBox="true"/>
          <p:nvPr/>
        </p:nvSpPr>
        <p:spPr>
          <a:xfrm rot="0">
            <a:off x="697571" y="4249768"/>
            <a:ext cx="16800822" cy="5734050"/>
          </a:xfrm>
          <a:prstGeom prst="rect">
            <a:avLst/>
          </a:prstGeom>
        </p:spPr>
        <p:txBody>
          <a:bodyPr anchor="t" rtlCol="false" tIns="0" lIns="0" bIns="0" rIns="0">
            <a:spAutoFit/>
          </a:bodyPr>
          <a:lstStyle/>
          <a:p>
            <a:pPr algn="just">
              <a:lnSpc>
                <a:spcPts val="4199"/>
              </a:lnSpc>
            </a:pPr>
            <a:r>
              <a:rPr lang="en-US" b="true" sz="2999">
                <a:solidFill>
                  <a:srgbClr val="2A2A2A"/>
                </a:solidFill>
                <a:latin typeface="Open Sans Bold"/>
                <a:ea typeface="Open Sans Bold"/>
                <a:cs typeface="Open Sans Bold"/>
                <a:sym typeface="Open Sans Bold"/>
              </a:rPr>
              <a:t> 1.</a:t>
            </a:r>
            <a:r>
              <a:rPr lang="en-US" b="true" sz="2999">
                <a:solidFill>
                  <a:srgbClr val="2A2A2A"/>
                </a:solidFill>
                <a:latin typeface="Open Sans Bold"/>
                <a:ea typeface="Open Sans Bold"/>
                <a:cs typeface="Open Sans Bold"/>
                <a:sym typeface="Open Sans Bold"/>
              </a:rPr>
              <a:t> Экологиялық білім беру:</a:t>
            </a:r>
          </a:p>
          <a:p>
            <a:pPr algn="just">
              <a:lnSpc>
                <a:spcPts val="4199"/>
              </a:lnSpc>
            </a:pPr>
            <a:r>
              <a:rPr lang="en-US" sz="2999">
                <a:solidFill>
                  <a:srgbClr val="2A2A2A"/>
                </a:solidFill>
                <a:latin typeface="Open Sans"/>
                <a:ea typeface="Open Sans"/>
                <a:cs typeface="Open Sans"/>
                <a:sym typeface="Open Sans"/>
              </a:rPr>
              <a:t> ·Мектептер мен жоғары оқу орындарында экологиялық пәндерді енгізу.</a:t>
            </a:r>
          </a:p>
          <a:p>
            <a:pPr algn="just">
              <a:lnSpc>
                <a:spcPts val="4199"/>
              </a:lnSpc>
            </a:pPr>
            <a:r>
              <a:rPr lang="en-US" sz="2999">
                <a:solidFill>
                  <a:srgbClr val="2A2A2A"/>
                </a:solidFill>
                <a:latin typeface="Open Sans"/>
                <a:ea typeface="Open Sans"/>
                <a:cs typeface="Open Sans"/>
                <a:sym typeface="Open Sans"/>
              </a:rPr>
              <a:t> ·Экологиялық сауаттылық бойынша тренингтер мен семинарлар өткізу.</a:t>
            </a:r>
          </a:p>
          <a:p>
            <a:pPr algn="just">
              <a:lnSpc>
                <a:spcPts val="4199"/>
              </a:lnSpc>
            </a:pPr>
            <a:r>
              <a:rPr lang="en-US" sz="2999">
                <a:solidFill>
                  <a:srgbClr val="2A2A2A"/>
                </a:solidFill>
                <a:latin typeface="Open Sans"/>
                <a:ea typeface="Open Sans"/>
                <a:cs typeface="Open Sans"/>
                <a:sym typeface="Open Sans"/>
              </a:rPr>
              <a:t> </a:t>
            </a:r>
            <a:r>
              <a:rPr lang="en-US" b="true" sz="2999">
                <a:solidFill>
                  <a:srgbClr val="2A2A2A"/>
                </a:solidFill>
                <a:latin typeface="Open Sans Bold"/>
                <a:ea typeface="Open Sans Bold"/>
                <a:cs typeface="Open Sans Bold"/>
                <a:sym typeface="Open Sans Bold"/>
              </a:rPr>
              <a:t>2. Қоғамдық экологиялық қозғалыстар:</a:t>
            </a:r>
          </a:p>
          <a:p>
            <a:pPr algn="just">
              <a:lnSpc>
                <a:spcPts val="4199"/>
              </a:lnSpc>
            </a:pPr>
            <a:r>
              <a:rPr lang="en-US" sz="2999">
                <a:solidFill>
                  <a:srgbClr val="2A2A2A"/>
                </a:solidFill>
                <a:latin typeface="Open Sans"/>
                <a:ea typeface="Open Sans"/>
                <a:cs typeface="Open Sans"/>
                <a:sym typeface="Open Sans"/>
              </a:rPr>
              <a:t> ·Волонтерлік ұйымдар мен экологиялық акциялар (ағаш отырғызу, қоқыс жинау).</a:t>
            </a:r>
          </a:p>
          <a:p>
            <a:pPr algn="just">
              <a:lnSpc>
                <a:spcPts val="4199"/>
              </a:lnSpc>
            </a:pPr>
            <a:r>
              <a:rPr lang="en-US" sz="2999">
                <a:solidFill>
                  <a:srgbClr val="2A2A2A"/>
                </a:solidFill>
                <a:latin typeface="Open Sans"/>
                <a:ea typeface="Open Sans"/>
                <a:cs typeface="Open Sans"/>
                <a:sym typeface="Open Sans"/>
              </a:rPr>
              <a:t> ·"Жасыл"</a:t>
            </a:r>
            <a:r>
              <a:rPr lang="en-US" sz="2999">
                <a:solidFill>
                  <a:srgbClr val="2A2A2A"/>
                </a:solidFill>
                <a:latin typeface="Open Sans"/>
                <a:ea typeface="Open Sans"/>
                <a:cs typeface="Open Sans"/>
                <a:sym typeface="Open Sans"/>
              </a:rPr>
              <a:t> </a:t>
            </a:r>
            <a:r>
              <a:rPr lang="en-US" sz="2999">
                <a:solidFill>
                  <a:srgbClr val="2A2A2A"/>
                </a:solidFill>
                <a:latin typeface="Open Sans"/>
                <a:ea typeface="Open Sans"/>
                <a:cs typeface="Open Sans"/>
                <a:sym typeface="Open Sans"/>
              </a:rPr>
              <a:t>б</a:t>
            </a:r>
            <a:r>
              <a:rPr lang="en-US" sz="2999">
                <a:solidFill>
                  <a:srgbClr val="2A2A2A"/>
                </a:solidFill>
                <a:latin typeface="Open Sans"/>
                <a:ea typeface="Open Sans"/>
                <a:cs typeface="Open Sans"/>
                <a:sym typeface="Open Sans"/>
              </a:rPr>
              <a:t>а</a:t>
            </a:r>
            <a:r>
              <a:rPr lang="en-US" sz="2999">
                <a:solidFill>
                  <a:srgbClr val="2A2A2A"/>
                </a:solidFill>
                <a:latin typeface="Open Sans"/>
                <a:ea typeface="Open Sans"/>
                <a:cs typeface="Open Sans"/>
                <a:sym typeface="Open Sans"/>
              </a:rPr>
              <a:t>с</a:t>
            </a:r>
            <a:r>
              <a:rPr lang="en-US" sz="2999">
                <a:solidFill>
                  <a:srgbClr val="2A2A2A"/>
                </a:solidFill>
                <a:latin typeface="Open Sans"/>
                <a:ea typeface="Open Sans"/>
                <a:cs typeface="Open Sans"/>
                <a:sym typeface="Open Sans"/>
              </a:rPr>
              <a:t>та</a:t>
            </a:r>
            <a:r>
              <a:rPr lang="en-US" sz="2999">
                <a:solidFill>
                  <a:srgbClr val="2A2A2A"/>
                </a:solidFill>
                <a:latin typeface="Open Sans"/>
                <a:ea typeface="Open Sans"/>
                <a:cs typeface="Open Sans"/>
                <a:sym typeface="Open Sans"/>
              </a:rPr>
              <a:t>ма</a:t>
            </a:r>
            <a:r>
              <a:rPr lang="en-US" sz="2999">
                <a:solidFill>
                  <a:srgbClr val="2A2A2A"/>
                </a:solidFill>
                <a:latin typeface="Open Sans"/>
                <a:ea typeface="Open Sans"/>
                <a:cs typeface="Open Sans"/>
                <a:sym typeface="Open Sans"/>
              </a:rPr>
              <a:t>ла</a:t>
            </a:r>
            <a:r>
              <a:rPr lang="en-US" sz="2999">
                <a:solidFill>
                  <a:srgbClr val="2A2A2A"/>
                </a:solidFill>
                <a:latin typeface="Open Sans"/>
                <a:ea typeface="Open Sans"/>
                <a:cs typeface="Open Sans"/>
                <a:sym typeface="Open Sans"/>
              </a:rPr>
              <a:t>р ме</a:t>
            </a:r>
            <a:r>
              <a:rPr lang="en-US" sz="2999">
                <a:solidFill>
                  <a:srgbClr val="2A2A2A"/>
                </a:solidFill>
                <a:latin typeface="Open Sans"/>
                <a:ea typeface="Open Sans"/>
                <a:cs typeface="Open Sans"/>
                <a:sym typeface="Open Sans"/>
              </a:rPr>
              <a:t>н </a:t>
            </a:r>
            <a:r>
              <a:rPr lang="en-US" sz="2999">
                <a:solidFill>
                  <a:srgbClr val="2A2A2A"/>
                </a:solidFill>
                <a:latin typeface="Open Sans"/>
                <a:ea typeface="Open Sans"/>
                <a:cs typeface="Open Sans"/>
                <a:sym typeface="Open Sans"/>
              </a:rPr>
              <a:t>эко-жо</a:t>
            </a:r>
            <a:r>
              <a:rPr lang="en-US" sz="2999">
                <a:solidFill>
                  <a:srgbClr val="2A2A2A"/>
                </a:solidFill>
                <a:latin typeface="Open Sans"/>
                <a:ea typeface="Open Sans"/>
                <a:cs typeface="Open Sans"/>
                <a:sym typeface="Open Sans"/>
              </a:rPr>
              <a:t>ба</a:t>
            </a:r>
            <a:r>
              <a:rPr lang="en-US" sz="2999">
                <a:solidFill>
                  <a:srgbClr val="2A2A2A"/>
                </a:solidFill>
                <a:latin typeface="Open Sans"/>
                <a:ea typeface="Open Sans"/>
                <a:cs typeface="Open Sans"/>
                <a:sym typeface="Open Sans"/>
              </a:rPr>
              <a:t>ларды </a:t>
            </a:r>
            <a:r>
              <a:rPr lang="en-US" sz="2999">
                <a:solidFill>
                  <a:srgbClr val="2A2A2A"/>
                </a:solidFill>
                <a:latin typeface="Open Sans"/>
                <a:ea typeface="Open Sans"/>
                <a:cs typeface="Open Sans"/>
                <a:sym typeface="Open Sans"/>
              </a:rPr>
              <a:t>қ</a:t>
            </a:r>
            <a:r>
              <a:rPr lang="en-US" sz="2999">
                <a:solidFill>
                  <a:srgbClr val="2A2A2A"/>
                </a:solidFill>
                <a:latin typeface="Open Sans"/>
                <a:ea typeface="Open Sans"/>
                <a:cs typeface="Open Sans"/>
                <a:sym typeface="Open Sans"/>
              </a:rPr>
              <a:t>о</a:t>
            </a:r>
            <a:r>
              <a:rPr lang="en-US" sz="2999">
                <a:solidFill>
                  <a:srgbClr val="2A2A2A"/>
                </a:solidFill>
                <a:latin typeface="Open Sans"/>
                <a:ea typeface="Open Sans"/>
                <a:cs typeface="Open Sans"/>
                <a:sym typeface="Open Sans"/>
              </a:rPr>
              <a:t>л</a:t>
            </a:r>
            <a:r>
              <a:rPr lang="en-US" sz="2999">
                <a:solidFill>
                  <a:srgbClr val="2A2A2A"/>
                </a:solidFill>
                <a:latin typeface="Open Sans"/>
                <a:ea typeface="Open Sans"/>
                <a:cs typeface="Open Sans"/>
                <a:sym typeface="Open Sans"/>
              </a:rPr>
              <a:t>д</a:t>
            </a:r>
            <a:r>
              <a:rPr lang="en-US" sz="2999">
                <a:solidFill>
                  <a:srgbClr val="2A2A2A"/>
                </a:solidFill>
                <a:latin typeface="Open Sans"/>
                <a:ea typeface="Open Sans"/>
                <a:cs typeface="Open Sans"/>
                <a:sym typeface="Open Sans"/>
              </a:rPr>
              <a:t>ау</a:t>
            </a:r>
            <a:r>
              <a:rPr lang="en-US" sz="2999">
                <a:solidFill>
                  <a:srgbClr val="2A2A2A"/>
                </a:solidFill>
                <a:latin typeface="Open Sans"/>
                <a:ea typeface="Open Sans"/>
                <a:cs typeface="Open Sans"/>
                <a:sym typeface="Open Sans"/>
              </a:rPr>
              <a:t>.</a:t>
            </a:r>
          </a:p>
          <a:p>
            <a:pPr algn="just">
              <a:lnSpc>
                <a:spcPts val="4199"/>
              </a:lnSpc>
            </a:pPr>
            <a:r>
              <a:rPr lang="en-US" sz="2999">
                <a:solidFill>
                  <a:srgbClr val="2A2A2A"/>
                </a:solidFill>
                <a:latin typeface="Open Sans"/>
                <a:ea typeface="Open Sans"/>
                <a:cs typeface="Open Sans"/>
                <a:sym typeface="Open Sans"/>
              </a:rPr>
              <a:t> </a:t>
            </a:r>
            <a:r>
              <a:rPr lang="en-US" b="true" sz="2999">
                <a:solidFill>
                  <a:srgbClr val="2A2A2A"/>
                </a:solidFill>
                <a:latin typeface="Open Sans Bold"/>
                <a:ea typeface="Open Sans Bold"/>
                <a:cs typeface="Open Sans Bold"/>
                <a:sym typeface="Open Sans Bold"/>
              </a:rPr>
              <a:t>3. Экологиялық өмір салтын насихаттау:</a:t>
            </a:r>
          </a:p>
          <a:p>
            <a:pPr algn="just">
              <a:lnSpc>
                <a:spcPts val="4199"/>
              </a:lnSpc>
            </a:pPr>
            <a:r>
              <a:rPr lang="en-US" sz="2999">
                <a:solidFill>
                  <a:srgbClr val="2A2A2A"/>
                </a:solidFill>
                <a:latin typeface="Open Sans"/>
                <a:ea typeface="Open Sans"/>
                <a:cs typeface="Open Sans"/>
                <a:sym typeface="Open Sans"/>
              </a:rPr>
              <a:t> ·Қайта өңделетін материалдарды пайдалану.</a:t>
            </a:r>
          </a:p>
          <a:p>
            <a:pPr algn="just">
              <a:lnSpc>
                <a:spcPts val="4199"/>
              </a:lnSpc>
            </a:pPr>
            <a:r>
              <a:rPr lang="en-US" sz="2999">
                <a:solidFill>
                  <a:srgbClr val="2A2A2A"/>
                </a:solidFill>
                <a:latin typeface="Open Sans"/>
                <a:ea typeface="Open Sans"/>
                <a:cs typeface="Open Sans"/>
                <a:sym typeface="Open Sans"/>
              </a:rPr>
              <a:t> ·Қалдықтарды бөлек жинау және қайта өңдеу.</a:t>
            </a:r>
          </a:p>
          <a:p>
            <a:pPr algn="just">
              <a:lnSpc>
                <a:spcPts val="4199"/>
              </a:lnSpc>
            </a:pPr>
            <a:r>
              <a:rPr lang="en-US" sz="2999">
                <a:solidFill>
                  <a:srgbClr val="2A2A2A"/>
                </a:solidFill>
                <a:latin typeface="Open Sans"/>
                <a:ea typeface="Open Sans"/>
                <a:cs typeface="Open Sans"/>
                <a:sym typeface="Open Sans"/>
              </a:rPr>
              <a:t> ·Көліктің экологиялық таза түрлерін қолдану (велосипед, электромобиль).</a:t>
            </a:r>
          </a:p>
          <a:p>
            <a:pPr algn="just">
              <a:lnSpc>
                <a:spcPts val="4199"/>
              </a:lnSpc>
            </a:pPr>
          </a:p>
        </p:txBody>
      </p:sp>
    </p:spTree>
  </p:cSld>
  <p:clrMapOvr>
    <a:masterClrMapping/>
  </p:clrMapOvr>
</p:sld>
</file>

<file path=ppt/slides/slide29.xml><?xml version="1.0" encoding="utf-8"?>
<p:sld xmlns:p="http://schemas.openxmlformats.org/presentationml/2006/main" xmlns:a="http://schemas.openxmlformats.org/drawingml/2006/main">
  <p:cSld>
    <p:bg>
      <p:bgPr>
        <a:solidFill>
          <a:srgbClr val="A1EFB2"/>
        </a:solidFill>
      </p:bgPr>
    </p:bg>
    <p:spTree>
      <p:nvGrpSpPr>
        <p:cNvPr id="1" name=""/>
        <p:cNvGrpSpPr/>
        <p:nvPr/>
      </p:nvGrpSpPr>
      <p:grpSpPr>
        <a:xfrm>
          <a:off x="0" y="0"/>
          <a:ext cx="0" cy="0"/>
          <a:chOff x="0" y="0"/>
          <a:chExt cx="0" cy="0"/>
        </a:xfrm>
      </p:grpSpPr>
      <p:sp>
        <p:nvSpPr>
          <p:cNvPr name="TextBox 2" id="2"/>
          <p:cNvSpPr txBox="true"/>
          <p:nvPr/>
        </p:nvSpPr>
        <p:spPr>
          <a:xfrm rot="0">
            <a:off x="0" y="1028700"/>
            <a:ext cx="18126251" cy="1865529"/>
          </a:xfrm>
          <a:prstGeom prst="rect">
            <a:avLst/>
          </a:prstGeom>
        </p:spPr>
        <p:txBody>
          <a:bodyPr anchor="t" rtlCol="false" tIns="0" lIns="0" bIns="0" rIns="0">
            <a:spAutoFit/>
          </a:bodyPr>
          <a:lstStyle/>
          <a:p>
            <a:pPr algn="ctr" marL="0" indent="0" lvl="0">
              <a:lnSpc>
                <a:spcPts val="4940"/>
              </a:lnSpc>
              <a:spcBef>
                <a:spcPct val="0"/>
              </a:spcBef>
            </a:pPr>
            <a:r>
              <a:rPr lang="en-US" b="true" sz="4117" u="none">
                <a:solidFill>
                  <a:srgbClr val="2A2A2A"/>
                </a:solidFill>
                <a:latin typeface="Open Sans Bold"/>
                <a:ea typeface="Open Sans Bold"/>
                <a:cs typeface="Open Sans Bold"/>
                <a:sym typeface="Open Sans Bold"/>
              </a:rPr>
              <a:t> Сонымен қатар, химиялық өндірістің қоршаған ортаға тигізетін әсерін төмендету мақсатында Қазақстанда және әлемде бірнеше маңызды бастамалар мен зерттеулер жүргізілуде.</a:t>
            </a:r>
          </a:p>
        </p:txBody>
      </p:sp>
      <p:sp>
        <p:nvSpPr>
          <p:cNvPr name="TextBox 3" id="3"/>
          <p:cNvSpPr txBox="true"/>
          <p:nvPr/>
        </p:nvSpPr>
        <p:spPr>
          <a:xfrm rot="0">
            <a:off x="338630" y="3380170"/>
            <a:ext cx="17949370" cy="5699169"/>
          </a:xfrm>
          <a:prstGeom prst="rect">
            <a:avLst/>
          </a:prstGeom>
        </p:spPr>
        <p:txBody>
          <a:bodyPr anchor="t" rtlCol="false" tIns="0" lIns="0" bIns="0" rIns="0">
            <a:spAutoFit/>
          </a:bodyPr>
          <a:lstStyle/>
          <a:p>
            <a:pPr algn="ctr">
              <a:lnSpc>
                <a:spcPts val="4547"/>
              </a:lnSpc>
            </a:pPr>
            <a:r>
              <a:rPr lang="en-US" sz="3248">
                <a:solidFill>
                  <a:srgbClr val="2A2A2A"/>
                </a:solidFill>
                <a:latin typeface="Open Sans"/>
                <a:ea typeface="Open Sans"/>
                <a:cs typeface="Open Sans"/>
                <a:sym typeface="Open Sans"/>
              </a:rPr>
              <a:t> </a:t>
            </a:r>
            <a:r>
              <a:rPr lang="en-US" sz="3248" b="true">
                <a:solidFill>
                  <a:srgbClr val="2A2A2A"/>
                </a:solidFill>
                <a:latin typeface="Open Sans Bold"/>
                <a:ea typeface="Open Sans Bold"/>
                <a:cs typeface="Open Sans Bold"/>
                <a:sym typeface="Open Sans Bold"/>
              </a:rPr>
              <a:t>1. Жасыл химияны дамыту</a:t>
            </a:r>
          </a:p>
          <a:p>
            <a:pPr algn="ctr">
              <a:lnSpc>
                <a:spcPts val="4547"/>
              </a:lnSpc>
            </a:pPr>
            <a:r>
              <a:rPr lang="en-US" sz="3248">
                <a:solidFill>
                  <a:srgbClr val="2A2A2A"/>
                </a:solidFill>
                <a:latin typeface="Open Sans"/>
                <a:ea typeface="Open Sans"/>
                <a:cs typeface="Open Sans"/>
                <a:sym typeface="Open Sans"/>
              </a:rPr>
              <a:t> Жасыл химия қоршаған ортаға зиянды қалдықтарды азайтуға, өнді</a:t>
            </a:r>
            <a:r>
              <a:rPr lang="en-US" sz="3248">
                <a:solidFill>
                  <a:srgbClr val="2A2A2A"/>
                </a:solidFill>
                <a:latin typeface="Open Sans"/>
                <a:ea typeface="Open Sans"/>
                <a:cs typeface="Open Sans"/>
                <a:sym typeface="Open Sans"/>
              </a:rPr>
              <a:t>ріс</a:t>
            </a:r>
            <a:r>
              <a:rPr lang="en-US" sz="3248">
                <a:solidFill>
                  <a:srgbClr val="2A2A2A"/>
                </a:solidFill>
                <a:latin typeface="Open Sans"/>
                <a:ea typeface="Open Sans"/>
                <a:cs typeface="Open Sans"/>
                <a:sym typeface="Open Sans"/>
              </a:rPr>
              <a:t> процестерін оңтайландыруға және экологиялық таза технологияларды енг</a:t>
            </a:r>
            <a:r>
              <a:rPr lang="en-US" sz="3248">
                <a:solidFill>
                  <a:srgbClr val="2A2A2A"/>
                </a:solidFill>
                <a:latin typeface="Open Sans"/>
                <a:ea typeface="Open Sans"/>
                <a:cs typeface="Open Sans"/>
                <a:sym typeface="Open Sans"/>
              </a:rPr>
              <a:t>ізуге бағытталған. Бұл бағытта 12 негізгі қағида бар, олар химиялық процестердің тиімділігін арттыруды және қоршаған ортаға зиянын төмендетуді көздейді. </a:t>
            </a:r>
          </a:p>
          <a:p>
            <a:pPr algn="ctr">
              <a:lnSpc>
                <a:spcPts val="4547"/>
              </a:lnSpc>
            </a:pPr>
            <a:r>
              <a:rPr lang="en-US" sz="3248">
                <a:solidFill>
                  <a:srgbClr val="2A2A2A"/>
                </a:solidFill>
                <a:latin typeface="Open Sans"/>
                <a:ea typeface="Open Sans"/>
                <a:cs typeface="Open Sans"/>
                <a:sym typeface="Open Sans"/>
              </a:rPr>
              <a:t> </a:t>
            </a:r>
            <a:r>
              <a:rPr lang="en-US" sz="3248" b="true">
                <a:solidFill>
                  <a:srgbClr val="2A2A2A"/>
                </a:solidFill>
                <a:latin typeface="Open Sans Bold"/>
                <a:ea typeface="Open Sans Bold"/>
                <a:cs typeface="Open Sans Bold"/>
                <a:sym typeface="Open Sans Bold"/>
              </a:rPr>
              <a:t>2. Дәл егіншілік технологияларын енгізу</a:t>
            </a:r>
          </a:p>
          <a:p>
            <a:pPr algn="ctr">
              <a:lnSpc>
                <a:spcPts val="4547"/>
              </a:lnSpc>
            </a:pPr>
            <a:r>
              <a:rPr lang="en-US" sz="3248">
                <a:solidFill>
                  <a:srgbClr val="2A2A2A"/>
                </a:solidFill>
                <a:latin typeface="Open Sans"/>
                <a:ea typeface="Open Sans"/>
                <a:cs typeface="Open Sans"/>
                <a:sym typeface="Open Sans"/>
              </a:rPr>
              <a:t>Қазақстанда қоршаған ортаға әсерді азайту мақсатында дәл егіншілік технологиялары қолданылуда. Бұл</a:t>
            </a:r>
            <a:r>
              <a:rPr lang="en-US" sz="3248">
                <a:solidFill>
                  <a:srgbClr val="2A2A2A"/>
                </a:solidFill>
                <a:latin typeface="Open Sans"/>
                <a:ea typeface="Open Sans"/>
                <a:cs typeface="Open Sans"/>
                <a:sym typeface="Open Sans"/>
              </a:rPr>
              <a:t> әдістер биотехнологиялық және химиялық өсімдіктерді қорғау құралдарын тиім</a:t>
            </a:r>
            <a:r>
              <a:rPr lang="en-US" sz="3248">
                <a:solidFill>
                  <a:srgbClr val="2A2A2A"/>
                </a:solidFill>
                <a:latin typeface="Open Sans"/>
                <a:ea typeface="Open Sans"/>
                <a:cs typeface="Open Sans"/>
                <a:sym typeface="Open Sans"/>
              </a:rPr>
              <a:t>ді пайдалануға, топырақтың күйін бақылауға және қоректік заттардың сіңуін оңтайл</a:t>
            </a:r>
            <a:r>
              <a:rPr lang="en-US" sz="3248">
                <a:solidFill>
                  <a:srgbClr val="2A2A2A"/>
                </a:solidFill>
                <a:latin typeface="Open Sans"/>
                <a:ea typeface="Open Sans"/>
                <a:cs typeface="Open Sans"/>
                <a:sym typeface="Open Sans"/>
              </a:rPr>
              <a:t>анд</a:t>
            </a:r>
            <a:r>
              <a:rPr lang="en-US" sz="3248">
                <a:solidFill>
                  <a:srgbClr val="2A2A2A"/>
                </a:solidFill>
                <a:latin typeface="Open Sans"/>
                <a:ea typeface="Open Sans"/>
                <a:cs typeface="Open Sans"/>
                <a:sym typeface="Open Sans"/>
              </a:rPr>
              <a:t>ыруға мүмкіндік береді.</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A1EFB2"/>
        </a:solidFill>
      </p:bgPr>
    </p:bg>
    <p:spTree>
      <p:nvGrpSpPr>
        <p:cNvPr id="1" name=""/>
        <p:cNvGrpSpPr/>
        <p:nvPr/>
      </p:nvGrpSpPr>
      <p:grpSpPr>
        <a:xfrm>
          <a:off x="0" y="0"/>
          <a:ext cx="0" cy="0"/>
          <a:chOff x="0" y="0"/>
          <a:chExt cx="0" cy="0"/>
        </a:xfrm>
      </p:grpSpPr>
      <p:sp>
        <p:nvSpPr>
          <p:cNvPr name="TextBox 2" id="2"/>
          <p:cNvSpPr txBox="true"/>
          <p:nvPr/>
        </p:nvSpPr>
        <p:spPr>
          <a:xfrm rot="0">
            <a:off x="3906728" y="2744974"/>
            <a:ext cx="9238327" cy="990600"/>
          </a:xfrm>
          <a:prstGeom prst="rect">
            <a:avLst/>
          </a:prstGeom>
        </p:spPr>
        <p:txBody>
          <a:bodyPr anchor="t" rtlCol="false" tIns="0" lIns="0" bIns="0" rIns="0">
            <a:spAutoFit/>
          </a:bodyPr>
          <a:lstStyle/>
          <a:p>
            <a:pPr algn="l">
              <a:lnSpc>
                <a:spcPts val="7800"/>
              </a:lnSpc>
            </a:pPr>
            <a:r>
              <a:rPr lang="en-US" sz="6500">
                <a:solidFill>
                  <a:srgbClr val="2A2A2A"/>
                </a:solidFill>
                <a:latin typeface="Open Sans"/>
                <a:ea typeface="Open Sans"/>
                <a:cs typeface="Open Sans"/>
                <a:sym typeface="Open Sans"/>
              </a:rPr>
              <a:t>Жоспар:</a:t>
            </a:r>
          </a:p>
        </p:txBody>
      </p:sp>
      <p:sp>
        <p:nvSpPr>
          <p:cNvPr name="TextBox 3" id="3"/>
          <p:cNvSpPr txBox="true"/>
          <p:nvPr/>
        </p:nvSpPr>
        <p:spPr>
          <a:xfrm rot="0">
            <a:off x="741840" y="4640777"/>
            <a:ext cx="10673221" cy="2322830"/>
          </a:xfrm>
          <a:prstGeom prst="rect">
            <a:avLst/>
          </a:prstGeom>
        </p:spPr>
        <p:txBody>
          <a:bodyPr anchor="t" rtlCol="false" tIns="0" lIns="0" bIns="0" rIns="0">
            <a:spAutoFit/>
          </a:bodyPr>
          <a:lstStyle/>
          <a:p>
            <a:pPr algn="l">
              <a:lnSpc>
                <a:spcPts val="3744"/>
              </a:lnSpc>
            </a:pPr>
            <a:r>
              <a:rPr lang="en-US" sz="2674">
                <a:solidFill>
                  <a:srgbClr val="2A2A2A"/>
                </a:solidFill>
                <a:latin typeface="Open Sans"/>
                <a:ea typeface="Open Sans"/>
                <a:cs typeface="Open Sans"/>
                <a:sym typeface="Open Sans"/>
              </a:rPr>
              <a:t> 1. Химиялық өндірістің қоршаған ортаға әсері </a:t>
            </a:r>
          </a:p>
          <a:p>
            <a:pPr algn="l">
              <a:lnSpc>
                <a:spcPts val="3744"/>
              </a:lnSpc>
            </a:pPr>
            <a:r>
              <a:rPr lang="en-US" sz="2674">
                <a:solidFill>
                  <a:srgbClr val="2A2A2A"/>
                </a:solidFill>
                <a:latin typeface="Open Sans"/>
                <a:ea typeface="Open Sans"/>
                <a:cs typeface="Open Sans"/>
                <a:sym typeface="Open Sans"/>
              </a:rPr>
              <a:t> 2. Химиялық өндірістің адам денсаулығына әсері</a:t>
            </a:r>
          </a:p>
          <a:p>
            <a:pPr algn="l">
              <a:lnSpc>
                <a:spcPts val="3744"/>
              </a:lnSpc>
            </a:pPr>
            <a:r>
              <a:rPr lang="en-US" sz="2674">
                <a:solidFill>
                  <a:srgbClr val="2A2A2A"/>
                </a:solidFill>
                <a:latin typeface="Open Sans"/>
                <a:ea typeface="Open Sans"/>
                <a:cs typeface="Open Sans"/>
                <a:sym typeface="Open Sans"/>
              </a:rPr>
              <a:t> 3. Қоршаған ортаны техногендік әсерлерден қорғау бойынша жұмыстың негізгі бағыттары</a:t>
            </a:r>
          </a:p>
          <a:p>
            <a:pPr algn="l">
              <a:lnSpc>
                <a:spcPts val="3744"/>
              </a:lnSpc>
            </a:pPr>
          </a:p>
        </p:txBody>
      </p:sp>
      <p:grpSp>
        <p:nvGrpSpPr>
          <p:cNvPr name="Group 4" id="4"/>
          <p:cNvGrpSpPr/>
          <p:nvPr/>
        </p:nvGrpSpPr>
        <p:grpSpPr>
          <a:xfrm rot="0">
            <a:off x="11613450" y="1644074"/>
            <a:ext cx="5325085" cy="6998853"/>
            <a:chOff x="0" y="0"/>
            <a:chExt cx="7100114" cy="9331804"/>
          </a:xfrm>
        </p:grpSpPr>
        <p:sp>
          <p:nvSpPr>
            <p:cNvPr name="Freeform 5" id="5"/>
            <p:cNvSpPr/>
            <p:nvPr/>
          </p:nvSpPr>
          <p:spPr>
            <a:xfrm flipH="false" flipV="false" rot="0">
              <a:off x="0" y="5161799"/>
              <a:ext cx="6929012" cy="4170005"/>
            </a:xfrm>
            <a:custGeom>
              <a:avLst/>
              <a:gdLst/>
              <a:ahLst/>
              <a:cxnLst/>
              <a:rect r="r" b="b" t="t" l="l"/>
              <a:pathLst>
                <a:path h="4170005" w="6929012">
                  <a:moveTo>
                    <a:pt x="0" y="0"/>
                  </a:moveTo>
                  <a:lnTo>
                    <a:pt x="6929012" y="0"/>
                  </a:lnTo>
                  <a:lnTo>
                    <a:pt x="6929012" y="4170005"/>
                  </a:lnTo>
                  <a:lnTo>
                    <a:pt x="0" y="417000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2435115" y="0"/>
              <a:ext cx="4664998" cy="6212468"/>
            </a:xfrm>
            <a:custGeom>
              <a:avLst/>
              <a:gdLst/>
              <a:ahLst/>
              <a:cxnLst/>
              <a:rect r="r" b="b" t="t" l="l"/>
              <a:pathLst>
                <a:path h="6212468" w="4664998">
                  <a:moveTo>
                    <a:pt x="0" y="0"/>
                  </a:moveTo>
                  <a:lnTo>
                    <a:pt x="4664999" y="0"/>
                  </a:lnTo>
                  <a:lnTo>
                    <a:pt x="4664999" y="6212468"/>
                  </a:lnTo>
                  <a:lnTo>
                    <a:pt x="0" y="6212468"/>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spTree>
  </p:cSld>
  <p:clrMapOvr>
    <a:masterClrMapping/>
  </p:clrMapOvr>
</p:sld>
</file>

<file path=ppt/slides/slide30.xml><?xml version="1.0" encoding="utf-8"?>
<p:sld xmlns:p="http://schemas.openxmlformats.org/presentationml/2006/main" xmlns:a="http://schemas.openxmlformats.org/drawingml/2006/main">
  <p:cSld>
    <p:bg>
      <p:bgPr>
        <a:solidFill>
          <a:srgbClr val="A1EFB2"/>
        </a:solidFill>
      </p:bgPr>
    </p:bg>
    <p:spTree>
      <p:nvGrpSpPr>
        <p:cNvPr id="1" name=""/>
        <p:cNvGrpSpPr/>
        <p:nvPr/>
      </p:nvGrpSpPr>
      <p:grpSpPr>
        <a:xfrm>
          <a:off x="0" y="0"/>
          <a:ext cx="0" cy="0"/>
          <a:chOff x="0" y="0"/>
          <a:chExt cx="0" cy="0"/>
        </a:xfrm>
      </p:grpSpPr>
      <p:sp>
        <p:nvSpPr>
          <p:cNvPr name="TextBox 2" id="2"/>
          <p:cNvSpPr txBox="true"/>
          <p:nvPr/>
        </p:nvSpPr>
        <p:spPr>
          <a:xfrm rot="0">
            <a:off x="338630" y="741272"/>
            <a:ext cx="17949370" cy="9128169"/>
          </a:xfrm>
          <a:prstGeom prst="rect">
            <a:avLst/>
          </a:prstGeom>
        </p:spPr>
        <p:txBody>
          <a:bodyPr anchor="t" rtlCol="false" tIns="0" lIns="0" bIns="0" rIns="0">
            <a:spAutoFit/>
          </a:bodyPr>
          <a:lstStyle/>
          <a:p>
            <a:pPr algn="ctr">
              <a:lnSpc>
                <a:spcPts val="4547"/>
              </a:lnSpc>
            </a:pPr>
            <a:r>
              <a:rPr lang="en-US" sz="3248" b="true">
                <a:solidFill>
                  <a:srgbClr val="2A2A2A"/>
                </a:solidFill>
                <a:latin typeface="Open Sans Bold"/>
                <a:ea typeface="Open Sans Bold"/>
                <a:cs typeface="Open Sans Bold"/>
                <a:sym typeface="Open Sans Bold"/>
              </a:rPr>
              <a:t> 3. Өндірістік қалдықтарды басқару</a:t>
            </a:r>
          </a:p>
          <a:p>
            <a:pPr algn="ctr">
              <a:lnSpc>
                <a:spcPts val="4547"/>
              </a:lnSpc>
            </a:pPr>
            <a:r>
              <a:rPr lang="en-US" sz="3248">
                <a:solidFill>
                  <a:srgbClr val="2A2A2A"/>
                </a:solidFill>
                <a:latin typeface="Open Sans"/>
                <a:ea typeface="Open Sans"/>
                <a:cs typeface="Open Sans"/>
                <a:sym typeface="Open Sans"/>
              </a:rPr>
              <a:t> Қазақстанның кейбір химиялық кәсіпорындары қоршаған ортаға зиянды әсерін төмендету үшін өндірістік қалдықтарды басқару жүйелерін жетілді</a:t>
            </a:r>
            <a:r>
              <a:rPr lang="en-US" sz="3248">
                <a:solidFill>
                  <a:srgbClr val="2A2A2A"/>
                </a:solidFill>
                <a:latin typeface="Open Sans"/>
                <a:ea typeface="Open Sans"/>
                <a:cs typeface="Open Sans"/>
                <a:sym typeface="Open Sans"/>
              </a:rPr>
              <a:t>руде. Мысалы,</a:t>
            </a:r>
            <a:r>
              <a:rPr lang="en-US" sz="3248">
                <a:solidFill>
                  <a:srgbClr val="2A2A2A"/>
                </a:solidFill>
                <a:latin typeface="Open Sans"/>
                <a:ea typeface="Open Sans"/>
                <a:cs typeface="Open Sans"/>
                <a:sym typeface="Open Sans"/>
              </a:rPr>
              <a:t> Тараз қаласындағы «Қазфосфат» ЖШС филиалы Жаңа Жамбыл фосфор зауытында электрлік термикалық пештердегі фосфорлық шламды залалсыздандыру жүйесі енг</a:t>
            </a:r>
            <a:r>
              <a:rPr lang="en-US" sz="3248">
                <a:solidFill>
                  <a:srgbClr val="2A2A2A"/>
                </a:solidFill>
                <a:latin typeface="Open Sans"/>
                <a:ea typeface="Open Sans"/>
                <a:cs typeface="Open Sans"/>
                <a:sym typeface="Open Sans"/>
              </a:rPr>
              <a:t>ізілуде, бұл өндірістік қалдықтардың шығуын болдырмауға бағытталған. </a:t>
            </a:r>
          </a:p>
          <a:p>
            <a:pPr algn="ctr">
              <a:lnSpc>
                <a:spcPts val="4547"/>
              </a:lnSpc>
            </a:pPr>
            <a:r>
              <a:rPr lang="en-US" sz="3248" b="true">
                <a:solidFill>
                  <a:srgbClr val="2A2A2A"/>
                </a:solidFill>
                <a:latin typeface="Open Sans Bold"/>
                <a:ea typeface="Open Sans Bold"/>
                <a:cs typeface="Open Sans Bold"/>
                <a:sym typeface="Open Sans Bold"/>
              </a:rPr>
              <a:t> 4. Экологиялық заңнаманы жетілдіру</a:t>
            </a:r>
          </a:p>
          <a:p>
            <a:pPr algn="ctr">
              <a:lnSpc>
                <a:spcPts val="4547"/>
              </a:lnSpc>
            </a:pPr>
            <a:r>
              <a:rPr lang="en-US" sz="3248">
                <a:solidFill>
                  <a:srgbClr val="2A2A2A"/>
                </a:solidFill>
                <a:latin typeface="Open Sans"/>
                <a:ea typeface="Open Sans"/>
                <a:cs typeface="Open Sans"/>
                <a:sym typeface="Open Sans"/>
              </a:rPr>
              <a:t> Қазақстанда экологиялық заңнаманы Орхус конвенциясына сәйкестендіру мақсатында бірқатар заңнамалық өзгерістер енгізілуде. Бұл өзгерістер қоршаған ортаға эмиссияларды қысқартуға, мемлекеттік экологиялық сараптаманың ашықтығын арттыруға</a:t>
            </a:r>
            <a:r>
              <a:rPr lang="en-US" sz="3248">
                <a:solidFill>
                  <a:srgbClr val="2A2A2A"/>
                </a:solidFill>
                <a:latin typeface="Open Sans"/>
                <a:ea typeface="Open Sans"/>
                <a:cs typeface="Open Sans"/>
                <a:sym typeface="Open Sans"/>
              </a:rPr>
              <a:t> </a:t>
            </a:r>
            <a:r>
              <a:rPr lang="en-US" sz="3248">
                <a:solidFill>
                  <a:srgbClr val="2A2A2A"/>
                </a:solidFill>
                <a:latin typeface="Open Sans"/>
                <a:ea typeface="Open Sans"/>
                <a:cs typeface="Open Sans"/>
                <a:sym typeface="Open Sans"/>
              </a:rPr>
              <a:t>ж</a:t>
            </a:r>
            <a:r>
              <a:rPr lang="en-US" sz="3248">
                <a:solidFill>
                  <a:srgbClr val="2A2A2A"/>
                </a:solidFill>
                <a:latin typeface="Open Sans"/>
                <a:ea typeface="Open Sans"/>
                <a:cs typeface="Open Sans"/>
                <a:sym typeface="Open Sans"/>
              </a:rPr>
              <a:t>ә</a:t>
            </a:r>
            <a:r>
              <a:rPr lang="en-US" sz="3248">
                <a:solidFill>
                  <a:srgbClr val="2A2A2A"/>
                </a:solidFill>
                <a:latin typeface="Open Sans"/>
                <a:ea typeface="Open Sans"/>
                <a:cs typeface="Open Sans"/>
                <a:sym typeface="Open Sans"/>
              </a:rPr>
              <a:t>не эко</a:t>
            </a:r>
            <a:r>
              <a:rPr lang="en-US" sz="3248">
                <a:solidFill>
                  <a:srgbClr val="2A2A2A"/>
                </a:solidFill>
                <a:latin typeface="Open Sans"/>
                <a:ea typeface="Open Sans"/>
                <a:cs typeface="Open Sans"/>
                <a:sym typeface="Open Sans"/>
              </a:rPr>
              <a:t>л</a:t>
            </a:r>
            <a:r>
              <a:rPr lang="en-US" sz="3248">
                <a:solidFill>
                  <a:srgbClr val="2A2A2A"/>
                </a:solidFill>
                <a:latin typeface="Open Sans"/>
                <a:ea typeface="Open Sans"/>
                <a:cs typeface="Open Sans"/>
                <a:sym typeface="Open Sans"/>
              </a:rPr>
              <a:t>огиялық</a:t>
            </a:r>
            <a:r>
              <a:rPr lang="en-US" sz="3248">
                <a:solidFill>
                  <a:srgbClr val="2A2A2A"/>
                </a:solidFill>
                <a:latin typeface="Open Sans"/>
                <a:ea typeface="Open Sans"/>
                <a:cs typeface="Open Sans"/>
                <a:sym typeface="Open Sans"/>
              </a:rPr>
              <a:t> </a:t>
            </a:r>
            <a:r>
              <a:rPr lang="en-US" sz="3248">
                <a:solidFill>
                  <a:srgbClr val="2A2A2A"/>
                </a:solidFill>
                <a:latin typeface="Open Sans"/>
                <a:ea typeface="Open Sans"/>
                <a:cs typeface="Open Sans"/>
                <a:sym typeface="Open Sans"/>
              </a:rPr>
              <a:t>ақпаратқа қолж</a:t>
            </a:r>
            <a:r>
              <a:rPr lang="en-US" sz="3248">
                <a:solidFill>
                  <a:srgbClr val="2A2A2A"/>
                </a:solidFill>
                <a:latin typeface="Open Sans"/>
                <a:ea typeface="Open Sans"/>
                <a:cs typeface="Open Sans"/>
                <a:sym typeface="Open Sans"/>
              </a:rPr>
              <a:t>е</a:t>
            </a:r>
            <a:r>
              <a:rPr lang="en-US" sz="3248">
                <a:solidFill>
                  <a:srgbClr val="2A2A2A"/>
                </a:solidFill>
                <a:latin typeface="Open Sans"/>
                <a:ea typeface="Open Sans"/>
                <a:cs typeface="Open Sans"/>
                <a:sym typeface="Open Sans"/>
              </a:rPr>
              <a:t>т</a:t>
            </a:r>
            <a:r>
              <a:rPr lang="en-US" sz="3248">
                <a:solidFill>
                  <a:srgbClr val="2A2A2A"/>
                </a:solidFill>
                <a:latin typeface="Open Sans"/>
                <a:ea typeface="Open Sans"/>
                <a:cs typeface="Open Sans"/>
                <a:sym typeface="Open Sans"/>
              </a:rPr>
              <a:t>і</a:t>
            </a:r>
            <a:r>
              <a:rPr lang="en-US" sz="3248">
                <a:solidFill>
                  <a:srgbClr val="2A2A2A"/>
                </a:solidFill>
                <a:latin typeface="Open Sans"/>
                <a:ea typeface="Open Sans"/>
                <a:cs typeface="Open Sans"/>
                <a:sym typeface="Open Sans"/>
              </a:rPr>
              <a:t>мд</a:t>
            </a:r>
            <a:r>
              <a:rPr lang="en-US" sz="3248">
                <a:solidFill>
                  <a:srgbClr val="2A2A2A"/>
                </a:solidFill>
                <a:latin typeface="Open Sans"/>
                <a:ea typeface="Open Sans"/>
                <a:cs typeface="Open Sans"/>
                <a:sym typeface="Open Sans"/>
              </a:rPr>
              <a:t>ілік</a:t>
            </a:r>
            <a:r>
              <a:rPr lang="en-US" sz="3248">
                <a:solidFill>
                  <a:srgbClr val="2A2A2A"/>
                </a:solidFill>
                <a:latin typeface="Open Sans"/>
                <a:ea typeface="Open Sans"/>
                <a:cs typeface="Open Sans"/>
                <a:sym typeface="Open Sans"/>
              </a:rPr>
              <a:t>ті</a:t>
            </a:r>
            <a:r>
              <a:rPr lang="en-US" sz="3248">
                <a:solidFill>
                  <a:srgbClr val="2A2A2A"/>
                </a:solidFill>
                <a:latin typeface="Open Sans"/>
                <a:ea typeface="Open Sans"/>
                <a:cs typeface="Open Sans"/>
                <a:sym typeface="Open Sans"/>
              </a:rPr>
              <a:t> </a:t>
            </a:r>
            <a:r>
              <a:rPr lang="en-US" sz="3248">
                <a:solidFill>
                  <a:srgbClr val="2A2A2A"/>
                </a:solidFill>
                <a:latin typeface="Open Sans"/>
                <a:ea typeface="Open Sans"/>
                <a:cs typeface="Open Sans"/>
                <a:sym typeface="Open Sans"/>
              </a:rPr>
              <a:t>қам</a:t>
            </a:r>
            <a:r>
              <a:rPr lang="en-US" sz="3248">
                <a:solidFill>
                  <a:srgbClr val="2A2A2A"/>
                </a:solidFill>
                <a:latin typeface="Open Sans"/>
                <a:ea typeface="Open Sans"/>
                <a:cs typeface="Open Sans"/>
                <a:sym typeface="Open Sans"/>
              </a:rPr>
              <a:t>т</a:t>
            </a:r>
            <a:r>
              <a:rPr lang="en-US" sz="3248">
                <a:solidFill>
                  <a:srgbClr val="2A2A2A"/>
                </a:solidFill>
                <a:latin typeface="Open Sans"/>
                <a:ea typeface="Open Sans"/>
                <a:cs typeface="Open Sans"/>
                <a:sym typeface="Open Sans"/>
              </a:rPr>
              <a:t>амасыз </a:t>
            </a:r>
            <a:r>
              <a:rPr lang="en-US" sz="3248">
                <a:solidFill>
                  <a:srgbClr val="2A2A2A"/>
                </a:solidFill>
                <a:latin typeface="Open Sans"/>
                <a:ea typeface="Open Sans"/>
                <a:cs typeface="Open Sans"/>
                <a:sym typeface="Open Sans"/>
              </a:rPr>
              <a:t>е</a:t>
            </a:r>
            <a:r>
              <a:rPr lang="en-US" sz="3248">
                <a:solidFill>
                  <a:srgbClr val="2A2A2A"/>
                </a:solidFill>
                <a:latin typeface="Open Sans"/>
                <a:ea typeface="Open Sans"/>
                <a:cs typeface="Open Sans"/>
                <a:sym typeface="Open Sans"/>
              </a:rPr>
              <a:t>туге бағытталға</a:t>
            </a:r>
            <a:r>
              <a:rPr lang="en-US" sz="3248">
                <a:solidFill>
                  <a:srgbClr val="2A2A2A"/>
                </a:solidFill>
                <a:latin typeface="Open Sans"/>
                <a:ea typeface="Open Sans"/>
                <a:cs typeface="Open Sans"/>
                <a:sym typeface="Open Sans"/>
              </a:rPr>
              <a:t>н</a:t>
            </a:r>
            <a:r>
              <a:rPr lang="en-US" sz="3248">
                <a:solidFill>
                  <a:srgbClr val="2A2A2A"/>
                </a:solidFill>
                <a:latin typeface="Open Sans"/>
                <a:ea typeface="Open Sans"/>
                <a:cs typeface="Open Sans"/>
                <a:sym typeface="Open Sans"/>
              </a:rPr>
              <a:t>. </a:t>
            </a:r>
          </a:p>
          <a:p>
            <a:pPr algn="ctr">
              <a:lnSpc>
                <a:spcPts val="4547"/>
              </a:lnSpc>
            </a:pPr>
            <a:r>
              <a:rPr lang="en-US" sz="3248" b="true">
                <a:solidFill>
                  <a:srgbClr val="2A2A2A"/>
                </a:solidFill>
                <a:latin typeface="Open Sans Bold"/>
                <a:ea typeface="Open Sans Bold"/>
                <a:cs typeface="Open Sans Bold"/>
                <a:sym typeface="Open Sans Bold"/>
              </a:rPr>
              <a:t> 5. Климаттың өзгеруіне бейімделу шаралары</a:t>
            </a:r>
          </a:p>
          <a:p>
            <a:pPr algn="ctr">
              <a:lnSpc>
                <a:spcPts val="4547"/>
              </a:lnSpc>
            </a:pPr>
            <a:r>
              <a:rPr lang="en-US" sz="3248">
                <a:solidFill>
                  <a:srgbClr val="2A2A2A"/>
                </a:solidFill>
                <a:latin typeface="Open Sans"/>
                <a:ea typeface="Open Sans"/>
                <a:cs typeface="Open Sans"/>
                <a:sym typeface="Open Sans"/>
              </a:rPr>
              <a:t>Климаттың өзгеруі </a:t>
            </a:r>
            <a:r>
              <a:rPr lang="en-US" sz="3248">
                <a:solidFill>
                  <a:srgbClr val="2A2A2A"/>
                </a:solidFill>
                <a:latin typeface="Open Sans"/>
                <a:ea typeface="Open Sans"/>
                <a:cs typeface="Open Sans"/>
                <a:sym typeface="Open Sans"/>
              </a:rPr>
              <a:t>Қазақстан халқының денсаулығына әсер ететіндіктен, табиғи апаттардың алдын алу, ауыз су сапасын жақсарту және ауа сапасын бақылау бойынша шаралар қабылдануда. Бұл</a:t>
            </a:r>
            <a:r>
              <a:rPr lang="en-US" sz="3248">
                <a:solidFill>
                  <a:srgbClr val="2A2A2A"/>
                </a:solidFill>
                <a:latin typeface="Open Sans"/>
                <a:ea typeface="Open Sans"/>
                <a:cs typeface="Open Sans"/>
                <a:sym typeface="Open Sans"/>
              </a:rPr>
              <a:t> шаралар химиялық өндірістің қоршаған орт</a:t>
            </a:r>
            <a:r>
              <a:rPr lang="en-US" sz="3248">
                <a:solidFill>
                  <a:srgbClr val="2A2A2A"/>
                </a:solidFill>
                <a:latin typeface="Open Sans"/>
                <a:ea typeface="Open Sans"/>
                <a:cs typeface="Open Sans"/>
                <a:sym typeface="Open Sans"/>
              </a:rPr>
              <a:t>аға әсерін азайтуға және халықтың денсаулығын қорғауға бағытталған. </a:t>
            </a:r>
          </a:p>
        </p:txBody>
      </p:sp>
    </p:spTree>
  </p:cSld>
  <p:clrMapOvr>
    <a:masterClrMapping/>
  </p:clrMapOvr>
</p:sld>
</file>

<file path=ppt/slides/slide3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426055" y="2543080"/>
            <a:ext cx="15343853" cy="1257300"/>
          </a:xfrm>
          <a:prstGeom prst="rect">
            <a:avLst/>
          </a:prstGeom>
        </p:spPr>
        <p:txBody>
          <a:bodyPr anchor="t" rtlCol="false" tIns="0" lIns="0" bIns="0" rIns="0">
            <a:spAutoFit/>
          </a:bodyPr>
          <a:lstStyle/>
          <a:p>
            <a:pPr algn="ctr">
              <a:lnSpc>
                <a:spcPts val="9960"/>
              </a:lnSpc>
            </a:pPr>
            <a:r>
              <a:rPr lang="en-US" sz="8300">
                <a:solidFill>
                  <a:srgbClr val="2A2A2A"/>
                </a:solidFill>
                <a:latin typeface="Open Sans"/>
                <a:ea typeface="Open Sans"/>
                <a:cs typeface="Open Sans"/>
                <a:sym typeface="Open Sans"/>
              </a:rPr>
              <a:t>ҚОРЫТЫНДЫ:</a:t>
            </a:r>
          </a:p>
        </p:txBody>
      </p:sp>
      <p:sp>
        <p:nvSpPr>
          <p:cNvPr name="TextBox 3" id="3"/>
          <p:cNvSpPr txBox="true"/>
          <p:nvPr/>
        </p:nvSpPr>
        <p:spPr>
          <a:xfrm rot="0">
            <a:off x="743589" y="4610218"/>
            <a:ext cx="16800822" cy="3114675"/>
          </a:xfrm>
          <a:prstGeom prst="rect">
            <a:avLst/>
          </a:prstGeom>
        </p:spPr>
        <p:txBody>
          <a:bodyPr anchor="t" rtlCol="false" tIns="0" lIns="0" bIns="0" rIns="0">
            <a:spAutoFit/>
          </a:bodyPr>
          <a:lstStyle/>
          <a:p>
            <a:pPr algn="ctr">
              <a:lnSpc>
                <a:spcPts val="4199"/>
              </a:lnSpc>
            </a:pPr>
            <a:r>
              <a:rPr lang="en-US" sz="2999">
                <a:solidFill>
                  <a:srgbClr val="2A2A2A"/>
                </a:solidFill>
                <a:latin typeface="Open Sans"/>
                <a:ea typeface="Open Sans"/>
                <a:cs typeface="Open Sans"/>
                <a:sym typeface="Open Sans"/>
              </a:rPr>
              <a:t>Хим</a:t>
            </a:r>
            <a:r>
              <a:rPr lang="en-US" sz="2999">
                <a:solidFill>
                  <a:srgbClr val="2A2A2A"/>
                </a:solidFill>
                <a:latin typeface="Open Sans"/>
                <a:ea typeface="Open Sans"/>
                <a:cs typeface="Open Sans"/>
                <a:sym typeface="Open Sans"/>
              </a:rPr>
              <a:t>иялық өндіріс – адамзат өркениетінің дамуына үлкен үлес қосатын сала болғанымен, оның қоршаған ортаға және адам денсаулығына кері әсері де айтарлықтай. Ауа, су, топырақтың ластануы, биоәртүрліліктің жойылуы және тұрғындардың аурушаңдығы химиялық өндірістің жанама салдарына жатады. Бұл мәселелерді шешу үшін экологиялық реттеулер, заманауи тазарту технологиялары, халықаралық келісімдер және халықтың экологиялық мәдениетін арттыру маңызды рөл атқарады.</a:t>
            </a:r>
          </a:p>
        </p:txBody>
      </p:sp>
    </p:spTree>
  </p:cSld>
  <p:clrMapOvr>
    <a:masterClrMapping/>
  </p:clrMapOvr>
</p:sld>
</file>

<file path=ppt/slides/slide32.xml><?xml version="1.0" encoding="utf-8"?>
<p:sld xmlns:p="http://schemas.openxmlformats.org/presentationml/2006/main" xmlns:a="http://schemas.openxmlformats.org/drawingml/2006/main">
  <p:cSld>
    <p:bg>
      <p:bgPr>
        <a:solidFill>
          <a:srgbClr val="399D4E"/>
        </a:solidFill>
      </p:bgPr>
    </p:bg>
    <p:spTree>
      <p:nvGrpSpPr>
        <p:cNvPr id="1" name=""/>
        <p:cNvGrpSpPr/>
        <p:nvPr/>
      </p:nvGrpSpPr>
      <p:grpSpPr>
        <a:xfrm>
          <a:off x="0" y="0"/>
          <a:ext cx="0" cy="0"/>
          <a:chOff x="0" y="0"/>
          <a:chExt cx="0" cy="0"/>
        </a:xfrm>
      </p:grpSpPr>
      <p:sp>
        <p:nvSpPr>
          <p:cNvPr name="TextBox 2" id="2"/>
          <p:cNvSpPr txBox="true"/>
          <p:nvPr/>
        </p:nvSpPr>
        <p:spPr>
          <a:xfrm rot="0">
            <a:off x="1702106" y="4386262"/>
            <a:ext cx="14883788" cy="866775"/>
          </a:xfrm>
          <a:prstGeom prst="rect">
            <a:avLst/>
          </a:prstGeom>
        </p:spPr>
        <p:txBody>
          <a:bodyPr anchor="t" rtlCol="false" tIns="0" lIns="0" bIns="0" rIns="0">
            <a:spAutoFit/>
          </a:bodyPr>
          <a:lstStyle/>
          <a:p>
            <a:pPr algn="ctr">
              <a:lnSpc>
                <a:spcPts val="6899"/>
              </a:lnSpc>
            </a:pPr>
            <a:r>
              <a:rPr lang="en-US" b="true" sz="5749">
                <a:solidFill>
                  <a:srgbClr val="FFFFFF"/>
                </a:solidFill>
                <a:latin typeface="Open Sans Bold"/>
                <a:ea typeface="Open Sans Bold"/>
                <a:cs typeface="Open Sans Bold"/>
                <a:sym typeface="Open Sans Bold"/>
              </a:rPr>
              <a:t>НАЗАРЛАРЫҢЫЗҒА РАХМЕТ!</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AutoShape 2" id="2"/>
          <p:cNvSpPr/>
          <p:nvPr/>
        </p:nvSpPr>
        <p:spPr>
          <a:xfrm rot="0">
            <a:off x="0" y="3887221"/>
            <a:ext cx="18288000" cy="0"/>
          </a:xfrm>
          <a:prstGeom prst="line">
            <a:avLst/>
          </a:prstGeom>
          <a:ln cap="rnd" w="9525">
            <a:solidFill>
              <a:srgbClr val="2A2A2A"/>
            </a:solidFill>
            <a:prstDash val="solid"/>
            <a:headEnd type="none" len="sm" w="sm"/>
            <a:tailEnd type="none" len="sm" w="sm"/>
          </a:ln>
        </p:spPr>
      </p:sp>
      <p:grpSp>
        <p:nvGrpSpPr>
          <p:cNvPr name="Group 3" id="3"/>
          <p:cNvGrpSpPr/>
          <p:nvPr/>
        </p:nvGrpSpPr>
        <p:grpSpPr>
          <a:xfrm rot="0">
            <a:off x="2281196" y="3762375"/>
            <a:ext cx="259216" cy="259216"/>
            <a:chOff x="0" y="0"/>
            <a:chExt cx="6350000" cy="6350000"/>
          </a:xfrm>
        </p:grpSpPr>
        <p:sp>
          <p:nvSpPr>
            <p:cNvPr name="Freeform 4" id="4"/>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1EFB2"/>
            </a:solidFill>
          </p:spPr>
        </p:sp>
      </p:grpSp>
      <p:sp>
        <p:nvSpPr>
          <p:cNvPr name="TextBox 5" id="5"/>
          <p:cNvSpPr txBox="true"/>
          <p:nvPr/>
        </p:nvSpPr>
        <p:spPr>
          <a:xfrm rot="0">
            <a:off x="4469272" y="4878841"/>
            <a:ext cx="3941833" cy="3467100"/>
          </a:xfrm>
          <a:prstGeom prst="rect">
            <a:avLst/>
          </a:prstGeom>
        </p:spPr>
        <p:txBody>
          <a:bodyPr anchor="t" rtlCol="false" tIns="0" lIns="0" bIns="0" rIns="0">
            <a:spAutoFit/>
          </a:bodyPr>
          <a:lstStyle/>
          <a:p>
            <a:pPr algn="ctr" marL="0" indent="0" lvl="0">
              <a:lnSpc>
                <a:spcPts val="3960"/>
              </a:lnSpc>
              <a:spcBef>
                <a:spcPct val="0"/>
              </a:spcBef>
            </a:pPr>
            <a:r>
              <a:rPr lang="en-US" b="true" sz="3300">
                <a:solidFill>
                  <a:srgbClr val="2A2A2A"/>
                </a:solidFill>
                <a:latin typeface="Open Sans Bold"/>
                <a:ea typeface="Open Sans Bold"/>
                <a:cs typeface="Open Sans Bold"/>
                <a:sym typeface="Open Sans Bold"/>
              </a:rPr>
              <a:t>Гидросфераның ластануы (ағынды сулардың ағуы, су объектілерінің химиялық улануы)</a:t>
            </a:r>
          </a:p>
        </p:txBody>
      </p:sp>
      <p:sp>
        <p:nvSpPr>
          <p:cNvPr name="TextBox 6" id="6"/>
          <p:cNvSpPr txBox="true"/>
          <p:nvPr/>
        </p:nvSpPr>
        <p:spPr>
          <a:xfrm rot="0">
            <a:off x="0" y="4878841"/>
            <a:ext cx="3938453" cy="2971800"/>
          </a:xfrm>
          <a:prstGeom prst="rect">
            <a:avLst/>
          </a:prstGeom>
        </p:spPr>
        <p:txBody>
          <a:bodyPr anchor="t" rtlCol="false" tIns="0" lIns="0" bIns="0" rIns="0">
            <a:spAutoFit/>
          </a:bodyPr>
          <a:lstStyle/>
          <a:p>
            <a:pPr algn="ctr" marL="0" indent="0" lvl="0">
              <a:lnSpc>
                <a:spcPts val="3960"/>
              </a:lnSpc>
              <a:spcBef>
                <a:spcPct val="0"/>
              </a:spcBef>
            </a:pPr>
            <a:r>
              <a:rPr lang="en-US" b="true" sz="3300">
                <a:solidFill>
                  <a:srgbClr val="2A2A2A"/>
                </a:solidFill>
                <a:latin typeface="Open Sans Bold"/>
                <a:ea typeface="Open Sans Bold"/>
                <a:cs typeface="Open Sans Bold"/>
                <a:sym typeface="Open Sans Bold"/>
              </a:rPr>
              <a:t>Атмосфераның ластануы (газ шығарындылар, парниктік эффект, қышқыл жаңбыр).</a:t>
            </a:r>
          </a:p>
        </p:txBody>
      </p:sp>
      <p:sp>
        <p:nvSpPr>
          <p:cNvPr name="TextBox 7" id="7"/>
          <p:cNvSpPr txBox="true"/>
          <p:nvPr/>
        </p:nvSpPr>
        <p:spPr>
          <a:xfrm rot="0">
            <a:off x="8698085" y="4878841"/>
            <a:ext cx="4801492" cy="2971800"/>
          </a:xfrm>
          <a:prstGeom prst="rect">
            <a:avLst/>
          </a:prstGeom>
        </p:spPr>
        <p:txBody>
          <a:bodyPr anchor="t" rtlCol="false" tIns="0" lIns="0" bIns="0" rIns="0">
            <a:spAutoFit/>
          </a:bodyPr>
          <a:lstStyle/>
          <a:p>
            <a:pPr algn="ctr" marL="0" indent="0" lvl="0">
              <a:lnSpc>
                <a:spcPts val="3960"/>
              </a:lnSpc>
              <a:spcBef>
                <a:spcPct val="0"/>
              </a:spcBef>
            </a:pPr>
            <a:r>
              <a:rPr lang="en-US" b="true" sz="3300">
                <a:solidFill>
                  <a:srgbClr val="2A2A2A"/>
                </a:solidFill>
                <a:latin typeface="Open Sans Bold"/>
                <a:ea typeface="Open Sans Bold"/>
                <a:cs typeface="Open Sans Bold"/>
                <a:sym typeface="Open Sans Bold"/>
              </a:rPr>
              <a:t>Топырақтың ластануы (улы қалдықтардың жиналуы, топырақ құрылымының бұзылуы).</a:t>
            </a:r>
          </a:p>
        </p:txBody>
      </p:sp>
      <p:sp>
        <p:nvSpPr>
          <p:cNvPr name="TextBox 8" id="8"/>
          <p:cNvSpPr txBox="true"/>
          <p:nvPr/>
        </p:nvSpPr>
        <p:spPr>
          <a:xfrm rot="0">
            <a:off x="13499577" y="4878841"/>
            <a:ext cx="4556561" cy="2971800"/>
          </a:xfrm>
          <a:prstGeom prst="rect">
            <a:avLst/>
          </a:prstGeom>
        </p:spPr>
        <p:txBody>
          <a:bodyPr anchor="t" rtlCol="false" tIns="0" lIns="0" bIns="0" rIns="0">
            <a:spAutoFit/>
          </a:bodyPr>
          <a:lstStyle/>
          <a:p>
            <a:pPr algn="ctr" marL="0" indent="0" lvl="0">
              <a:lnSpc>
                <a:spcPts val="3960"/>
              </a:lnSpc>
              <a:spcBef>
                <a:spcPct val="0"/>
              </a:spcBef>
            </a:pPr>
            <a:r>
              <a:rPr lang="en-US" b="true" sz="3300">
                <a:solidFill>
                  <a:srgbClr val="2A2A2A"/>
                </a:solidFill>
                <a:latin typeface="Open Sans Bold"/>
                <a:ea typeface="Open Sans Bold"/>
                <a:cs typeface="Open Sans Bold"/>
                <a:sym typeface="Open Sans Bold"/>
              </a:rPr>
              <a:t>Химиялық өндірістің биоәртүрлілікке әсері (түрлердің азаюы және жойылуы).</a:t>
            </a:r>
          </a:p>
        </p:txBody>
      </p:sp>
      <p:sp>
        <p:nvSpPr>
          <p:cNvPr name="TextBox 9" id="9"/>
          <p:cNvSpPr txBox="true"/>
          <p:nvPr/>
        </p:nvSpPr>
        <p:spPr>
          <a:xfrm rot="0">
            <a:off x="1913994" y="1028700"/>
            <a:ext cx="14200796" cy="2000250"/>
          </a:xfrm>
          <a:prstGeom prst="rect">
            <a:avLst/>
          </a:prstGeom>
        </p:spPr>
        <p:txBody>
          <a:bodyPr anchor="t" rtlCol="false" tIns="0" lIns="0" bIns="0" rIns="0">
            <a:spAutoFit/>
          </a:bodyPr>
          <a:lstStyle/>
          <a:p>
            <a:pPr algn="ctr">
              <a:lnSpc>
                <a:spcPts val="7950"/>
              </a:lnSpc>
            </a:pPr>
            <a:r>
              <a:rPr lang="en-US" sz="6625">
                <a:solidFill>
                  <a:srgbClr val="2A2A2A"/>
                </a:solidFill>
                <a:latin typeface="Open Sans"/>
                <a:ea typeface="Open Sans"/>
                <a:cs typeface="Open Sans"/>
                <a:sym typeface="Open Sans"/>
              </a:rPr>
              <a:t>Х</a:t>
            </a:r>
            <a:r>
              <a:rPr lang="en-US" sz="6625">
                <a:solidFill>
                  <a:srgbClr val="2A2A2A"/>
                </a:solidFill>
                <a:latin typeface="Open Sans"/>
                <a:ea typeface="Open Sans"/>
                <a:cs typeface="Open Sans"/>
                <a:sym typeface="Open Sans"/>
              </a:rPr>
              <a:t>имиялық өндірістің қоршаған ортаға әсері </a:t>
            </a:r>
          </a:p>
        </p:txBody>
      </p:sp>
      <p:grpSp>
        <p:nvGrpSpPr>
          <p:cNvPr name="Group 10" id="10"/>
          <p:cNvGrpSpPr/>
          <p:nvPr/>
        </p:nvGrpSpPr>
        <p:grpSpPr>
          <a:xfrm rot="0">
            <a:off x="5647794" y="3762375"/>
            <a:ext cx="259216" cy="259216"/>
            <a:chOff x="0" y="0"/>
            <a:chExt cx="6350000" cy="6350000"/>
          </a:xfrm>
        </p:grpSpPr>
        <p:sp>
          <p:nvSpPr>
            <p:cNvPr name="Freeform 11" id="11"/>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1EFB2"/>
            </a:solidFill>
          </p:spPr>
        </p:sp>
      </p:grpSp>
      <p:grpSp>
        <p:nvGrpSpPr>
          <p:cNvPr name="Group 12" id="12"/>
          <p:cNvGrpSpPr/>
          <p:nvPr/>
        </p:nvGrpSpPr>
        <p:grpSpPr>
          <a:xfrm rot="0">
            <a:off x="9014392" y="3762375"/>
            <a:ext cx="259216" cy="259216"/>
            <a:chOff x="0" y="0"/>
            <a:chExt cx="6350000" cy="6350000"/>
          </a:xfrm>
        </p:grpSpPr>
        <p:sp>
          <p:nvSpPr>
            <p:cNvPr name="Freeform 13" id="13"/>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1EFB2"/>
            </a:solidFill>
          </p:spPr>
        </p:sp>
      </p:grpSp>
      <p:grpSp>
        <p:nvGrpSpPr>
          <p:cNvPr name="Group 14" id="14"/>
          <p:cNvGrpSpPr/>
          <p:nvPr/>
        </p:nvGrpSpPr>
        <p:grpSpPr>
          <a:xfrm rot="0">
            <a:off x="12380990" y="3762375"/>
            <a:ext cx="259216" cy="259216"/>
            <a:chOff x="0" y="0"/>
            <a:chExt cx="6350000" cy="6350000"/>
          </a:xfrm>
        </p:grpSpPr>
        <p:sp>
          <p:nvSpPr>
            <p:cNvPr name="Freeform 15" id="15"/>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1EFB2"/>
            </a:solidFill>
          </p:spPr>
        </p:sp>
      </p:grpSp>
      <p:grpSp>
        <p:nvGrpSpPr>
          <p:cNvPr name="Group 16" id="16"/>
          <p:cNvGrpSpPr/>
          <p:nvPr/>
        </p:nvGrpSpPr>
        <p:grpSpPr>
          <a:xfrm rot="0">
            <a:off x="15747588" y="3762375"/>
            <a:ext cx="259216" cy="259216"/>
            <a:chOff x="0" y="0"/>
            <a:chExt cx="6350000" cy="6350000"/>
          </a:xfrm>
        </p:grpSpPr>
        <p:sp>
          <p:nvSpPr>
            <p:cNvPr name="Freeform 17" id="17"/>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1EFB2"/>
            </a:solidFill>
          </p:spPr>
        </p:sp>
      </p:gr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AutoShape 2" id="2"/>
          <p:cNvSpPr/>
          <p:nvPr/>
        </p:nvSpPr>
        <p:spPr>
          <a:xfrm rot="0">
            <a:off x="0" y="0"/>
            <a:ext cx="9144000" cy="10287000"/>
          </a:xfrm>
          <a:prstGeom prst="rect">
            <a:avLst/>
          </a:prstGeom>
          <a:solidFill>
            <a:srgbClr val="399D4E"/>
          </a:solidFill>
        </p:spPr>
      </p:sp>
      <p:sp>
        <p:nvSpPr>
          <p:cNvPr name="TextBox 3" id="3"/>
          <p:cNvSpPr txBox="true"/>
          <p:nvPr/>
        </p:nvSpPr>
        <p:spPr>
          <a:xfrm rot="0">
            <a:off x="1028700" y="2304088"/>
            <a:ext cx="7532864" cy="5148504"/>
          </a:xfrm>
          <a:prstGeom prst="rect">
            <a:avLst/>
          </a:prstGeom>
        </p:spPr>
        <p:txBody>
          <a:bodyPr anchor="t" rtlCol="false" tIns="0" lIns="0" bIns="0" rIns="0">
            <a:spAutoFit/>
          </a:bodyPr>
          <a:lstStyle/>
          <a:p>
            <a:pPr algn="l">
              <a:lnSpc>
                <a:spcPts val="4099"/>
              </a:lnSpc>
            </a:pPr>
            <a:r>
              <a:rPr lang="en-US" sz="2927">
                <a:solidFill>
                  <a:srgbClr val="FFFFFF"/>
                </a:solidFill>
                <a:latin typeface="Open Sans"/>
                <a:ea typeface="Open Sans"/>
                <a:cs typeface="Open Sans"/>
                <a:sym typeface="Open Sans"/>
              </a:rPr>
              <a:t>Химия өнеркәсібі қазіргі экономикада негізгі рөл атқарады, әртүрлі салаларға қажетті көптеген материалдар мен заттардың өндірісін қамтамасыз етеді. Дегенмен, оның дамуы елеулі экологиялық тәуекелдермен бірге жүреді. Улы шығарындылар, қалдықтарды төгу және топырақтың ластануы экожүйелер мен адам денсаулығына кері әсер етеді.</a:t>
            </a:r>
          </a:p>
        </p:txBody>
      </p:sp>
      <p:sp>
        <p:nvSpPr>
          <p:cNvPr name="TextBox 4" id="4"/>
          <p:cNvSpPr txBox="true"/>
          <p:nvPr/>
        </p:nvSpPr>
        <p:spPr>
          <a:xfrm rot="0">
            <a:off x="9448647" y="1200150"/>
            <a:ext cx="8839353" cy="3689985"/>
          </a:xfrm>
          <a:prstGeom prst="rect">
            <a:avLst/>
          </a:prstGeom>
        </p:spPr>
        <p:txBody>
          <a:bodyPr anchor="t" rtlCol="false" tIns="0" lIns="0" bIns="0" rIns="0">
            <a:spAutoFit/>
          </a:bodyPr>
          <a:lstStyle/>
          <a:p>
            <a:pPr algn="ctr">
              <a:lnSpc>
                <a:spcPts val="5715"/>
              </a:lnSpc>
            </a:pPr>
            <a:r>
              <a:rPr lang="en-US" sz="6350">
                <a:solidFill>
                  <a:srgbClr val="2A2A2A"/>
                </a:solidFill>
                <a:latin typeface="Open Sans"/>
                <a:ea typeface="Open Sans"/>
                <a:cs typeface="Open Sans"/>
                <a:sym typeface="Open Sans"/>
              </a:rPr>
              <a:t> Химия ө</a:t>
            </a:r>
            <a:r>
              <a:rPr lang="en-US" sz="6350">
                <a:solidFill>
                  <a:srgbClr val="2A2A2A"/>
                </a:solidFill>
                <a:latin typeface="Open Sans"/>
                <a:ea typeface="Open Sans"/>
                <a:cs typeface="Open Sans"/>
                <a:sym typeface="Open Sans"/>
              </a:rPr>
              <a:t>неркәсібінен туындайтын негізгі экологиялық проблемалар:</a:t>
            </a:r>
          </a:p>
          <a:p>
            <a:pPr algn="ctr">
              <a:lnSpc>
                <a:spcPts val="5715"/>
              </a:lnSpc>
            </a:pPr>
          </a:p>
        </p:txBody>
      </p:sp>
    </p:spTree>
  </p:cSld>
  <p:clrMapOvr>
    <a:masterClrMapping/>
  </p:clrMapOvr>
</p:sld>
</file>

<file path=ppt/slides/slide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249136" y="633614"/>
            <a:ext cx="15789729" cy="1866900"/>
          </a:xfrm>
          <a:prstGeom prst="rect">
            <a:avLst/>
          </a:prstGeom>
        </p:spPr>
        <p:txBody>
          <a:bodyPr anchor="t" rtlCol="false" tIns="0" lIns="0" bIns="0" rIns="0">
            <a:spAutoFit/>
          </a:bodyPr>
          <a:lstStyle/>
          <a:p>
            <a:pPr algn="ctr">
              <a:lnSpc>
                <a:spcPts val="7350"/>
              </a:lnSpc>
            </a:pPr>
            <a:r>
              <a:rPr lang="en-US" sz="6125">
                <a:solidFill>
                  <a:srgbClr val="2A2A2A"/>
                </a:solidFill>
                <a:latin typeface="Open Sans"/>
                <a:ea typeface="Open Sans"/>
                <a:cs typeface="Open Sans"/>
                <a:sym typeface="Open Sans"/>
              </a:rPr>
              <a:t>Ауа</a:t>
            </a:r>
            <a:r>
              <a:rPr lang="en-US" sz="6125">
                <a:solidFill>
                  <a:srgbClr val="2A2A2A"/>
                </a:solidFill>
                <a:latin typeface="Open Sans"/>
                <a:ea typeface="Open Sans"/>
                <a:cs typeface="Open Sans"/>
                <a:sym typeface="Open Sans"/>
              </a:rPr>
              <a:t>ның ластануы (атмосфераның ластануы)</a:t>
            </a:r>
          </a:p>
        </p:txBody>
      </p:sp>
      <p:sp>
        <p:nvSpPr>
          <p:cNvPr name="TextBox 3" id="3"/>
          <p:cNvSpPr txBox="true"/>
          <p:nvPr/>
        </p:nvSpPr>
        <p:spPr>
          <a:xfrm rot="0">
            <a:off x="228726" y="2490989"/>
            <a:ext cx="18059274" cy="7381875"/>
          </a:xfrm>
          <a:prstGeom prst="rect">
            <a:avLst/>
          </a:prstGeom>
        </p:spPr>
        <p:txBody>
          <a:bodyPr anchor="t" rtlCol="false" tIns="0" lIns="0" bIns="0" rIns="0">
            <a:spAutoFit/>
          </a:bodyPr>
          <a:lstStyle/>
          <a:p>
            <a:pPr algn="l">
              <a:lnSpc>
                <a:spcPts val="3240"/>
              </a:lnSpc>
            </a:pPr>
            <a:r>
              <a:rPr lang="en-US" sz="2700" b="true">
                <a:solidFill>
                  <a:srgbClr val="399D4E"/>
                </a:solidFill>
                <a:latin typeface="Open Sans Bold"/>
                <a:ea typeface="Open Sans Bold"/>
                <a:cs typeface="Open Sans Bold"/>
                <a:sym typeface="Open Sans Bold"/>
              </a:rPr>
              <a:t> Химиялық өндірістің маңызды салдарының бірі ауаның ластануы болып табылады.</a:t>
            </a:r>
          </a:p>
          <a:p>
            <a:pPr algn="l">
              <a:lnSpc>
                <a:spcPts val="3240"/>
              </a:lnSpc>
            </a:pPr>
            <a:r>
              <a:rPr lang="en-US" sz="2700" b="true">
                <a:solidFill>
                  <a:srgbClr val="399D4E"/>
                </a:solidFill>
                <a:latin typeface="Open Sans Bold"/>
                <a:ea typeface="Open Sans Bold"/>
                <a:cs typeface="Open Sans Bold"/>
                <a:sym typeface="Open Sans Bold"/>
              </a:rPr>
              <a:t> Шығындылардың көздері</a:t>
            </a:r>
          </a:p>
          <a:p>
            <a:pPr algn="l">
              <a:lnSpc>
                <a:spcPts val="3240"/>
              </a:lnSpc>
            </a:pPr>
            <a:r>
              <a:rPr lang="en-US" sz="2700" b="true">
                <a:solidFill>
                  <a:srgbClr val="399D4E"/>
                </a:solidFill>
                <a:latin typeface="Open Sans Bold"/>
                <a:ea typeface="Open Sans Bold"/>
                <a:cs typeface="Open Sans Bold"/>
                <a:sym typeface="Open Sans Bold"/>
              </a:rPr>
              <a:t> - тыңайтқыштар мен химиялық реагенттер өндірісі.</a:t>
            </a:r>
          </a:p>
          <a:p>
            <a:pPr algn="l">
              <a:lnSpc>
                <a:spcPts val="3240"/>
              </a:lnSpc>
            </a:pPr>
            <a:r>
              <a:rPr lang="en-US" sz="2700" b="true">
                <a:solidFill>
                  <a:srgbClr val="399D4E"/>
                </a:solidFill>
                <a:latin typeface="Open Sans Bold"/>
                <a:ea typeface="Open Sans Bold"/>
                <a:cs typeface="Open Sans Bold"/>
                <a:sym typeface="Open Sans Bold"/>
              </a:rPr>
              <a:t> - химия зауыттарында отынның жануы.</a:t>
            </a:r>
          </a:p>
          <a:p>
            <a:pPr algn="l">
              <a:lnSpc>
                <a:spcPts val="3240"/>
              </a:lnSpc>
            </a:pPr>
            <a:r>
              <a:rPr lang="en-US" sz="2700" b="true">
                <a:solidFill>
                  <a:srgbClr val="399D4E"/>
                </a:solidFill>
                <a:latin typeface="Open Sans Bold"/>
                <a:ea typeface="Open Sans Bold"/>
                <a:cs typeface="Open Sans Bold"/>
                <a:sym typeface="Open Sans Bold"/>
              </a:rPr>
              <a:t> - реакциялар кезінде улы газдардың бөлінуі.</a:t>
            </a:r>
          </a:p>
          <a:p>
            <a:pPr algn="l">
              <a:lnSpc>
                <a:spcPts val="3240"/>
              </a:lnSpc>
            </a:pPr>
            <a:r>
              <a:rPr lang="en-US" sz="2700" b="true">
                <a:solidFill>
                  <a:srgbClr val="399D4E"/>
                </a:solidFill>
                <a:latin typeface="Open Sans Bold"/>
                <a:ea typeface="Open Sans Bold"/>
                <a:cs typeface="Open Sans Bold"/>
                <a:sym typeface="Open Sans Bold"/>
              </a:rPr>
              <a:t> </a:t>
            </a:r>
            <a:r>
              <a:rPr lang="en-US" sz="2700" b="true">
                <a:solidFill>
                  <a:srgbClr val="399D4E"/>
                </a:solidFill>
                <a:latin typeface="Open Sans Bold"/>
                <a:ea typeface="Open Sans Bold"/>
                <a:cs typeface="Open Sans Bold"/>
                <a:sym typeface="Open Sans Bold"/>
              </a:rPr>
              <a:t>Негізгі ластаушы заттар:</a:t>
            </a:r>
          </a:p>
          <a:p>
            <a:pPr algn="l">
              <a:lnSpc>
                <a:spcPts val="3240"/>
              </a:lnSpc>
            </a:pPr>
            <a:r>
              <a:rPr lang="en-US" sz="2700" b="true">
                <a:solidFill>
                  <a:srgbClr val="399D4E"/>
                </a:solidFill>
                <a:latin typeface="Open Sans Bold"/>
                <a:ea typeface="Open Sans Bold"/>
                <a:cs typeface="Open Sans Bold"/>
                <a:sym typeface="Open Sans Bold"/>
              </a:rPr>
              <a:t> 1. Күкірт диоксиді (SO₂) – қышқыл жаңбыр жауады, тыныс алу жолдарының ауруларына әкеледі.</a:t>
            </a:r>
          </a:p>
          <a:p>
            <a:pPr algn="l">
              <a:lnSpc>
                <a:spcPts val="3240"/>
              </a:lnSpc>
            </a:pPr>
            <a:r>
              <a:rPr lang="en-US" sz="2700" b="true">
                <a:solidFill>
                  <a:srgbClr val="399D4E"/>
                </a:solidFill>
                <a:latin typeface="Open Sans Bold"/>
                <a:ea typeface="Open Sans Bold"/>
                <a:cs typeface="Open Sans Bold"/>
                <a:sym typeface="Open Sans Bold"/>
              </a:rPr>
              <a:t> 2. Азот оксидтері (NOₓ) – фотохимиялық түтіннің пайда болуына ықпал етеді.</a:t>
            </a:r>
          </a:p>
          <a:p>
            <a:pPr algn="l">
              <a:lnSpc>
                <a:spcPts val="3240"/>
              </a:lnSpc>
            </a:pPr>
            <a:r>
              <a:rPr lang="en-US" sz="2700" b="true">
                <a:solidFill>
                  <a:srgbClr val="399D4E"/>
                </a:solidFill>
                <a:latin typeface="Open Sans Bold"/>
                <a:ea typeface="Open Sans Bold"/>
                <a:cs typeface="Open Sans Bold"/>
                <a:sym typeface="Open Sans Bold"/>
              </a:rPr>
              <a:t> 3. Көмірқышқыл газы (CO₂) жаһандық жылынуға ықпал ететін негізгі парниктік газ болып табылады.</a:t>
            </a:r>
          </a:p>
          <a:p>
            <a:pPr algn="l">
              <a:lnSpc>
                <a:spcPts val="3240"/>
              </a:lnSpc>
            </a:pPr>
            <a:r>
              <a:rPr lang="en-US" sz="2700" b="true">
                <a:solidFill>
                  <a:srgbClr val="399D4E"/>
                </a:solidFill>
                <a:latin typeface="Open Sans Bold"/>
                <a:ea typeface="Open Sans Bold"/>
                <a:cs typeface="Open Sans Bold"/>
                <a:sym typeface="Open Sans Bold"/>
              </a:rPr>
              <a:t> 4. Ұшпа органикалық қосылыстар (ҰОҚ) – жердегі озонның түзілуіне ықпал етеді және адам денсаулығына теріс әсер етеді.</a:t>
            </a:r>
          </a:p>
          <a:p>
            <a:pPr algn="l">
              <a:lnSpc>
                <a:spcPts val="3240"/>
              </a:lnSpc>
            </a:pPr>
            <a:r>
              <a:rPr lang="en-US" sz="2700" b="true">
                <a:solidFill>
                  <a:srgbClr val="399D4E"/>
                </a:solidFill>
                <a:latin typeface="Open Sans Bold"/>
                <a:ea typeface="Open Sans Bold"/>
                <a:cs typeface="Open Sans Bold"/>
                <a:sym typeface="Open Sans Bold"/>
              </a:rPr>
              <a:t> 5. Ауыр металдар (сынап, қорғасын, кадмий) – улы, организмде және экожүйеде жиналады.</a:t>
            </a:r>
          </a:p>
          <a:p>
            <a:pPr algn="l">
              <a:lnSpc>
                <a:spcPts val="3240"/>
              </a:lnSpc>
            </a:pPr>
            <a:r>
              <a:rPr lang="en-US" sz="2700" b="true">
                <a:solidFill>
                  <a:srgbClr val="399D4E"/>
                </a:solidFill>
                <a:latin typeface="Open Sans Bold"/>
                <a:ea typeface="Open Sans Bold"/>
                <a:cs typeface="Open Sans Bold"/>
                <a:sym typeface="Open Sans Bold"/>
              </a:rPr>
              <a:t> Атмосфераның ластануының экологиялық зардаптары:</a:t>
            </a:r>
          </a:p>
          <a:p>
            <a:pPr algn="l">
              <a:lnSpc>
                <a:spcPts val="3240"/>
              </a:lnSpc>
            </a:pPr>
            <a:r>
              <a:rPr lang="en-US" sz="2700" b="true">
                <a:solidFill>
                  <a:srgbClr val="399D4E"/>
                </a:solidFill>
                <a:latin typeface="Open Sans Bold"/>
                <a:ea typeface="Open Sans Bold"/>
                <a:cs typeface="Open Sans Bold"/>
                <a:sym typeface="Open Sans Bold"/>
              </a:rPr>
              <a:t> - Парниктік эффект – климаттың өзгеруіне әкеледі.</a:t>
            </a:r>
          </a:p>
          <a:p>
            <a:pPr algn="l">
              <a:lnSpc>
                <a:spcPts val="3240"/>
              </a:lnSpc>
            </a:pPr>
            <a:r>
              <a:rPr lang="en-US" sz="2700" b="true">
                <a:solidFill>
                  <a:srgbClr val="399D4E"/>
                </a:solidFill>
                <a:latin typeface="Open Sans Bold"/>
                <a:ea typeface="Open Sans Bold"/>
                <a:cs typeface="Open Sans Bold"/>
                <a:sym typeface="Open Sans Bold"/>
              </a:rPr>
              <a:t> - Қышқылды жаңбыр – топырақты, су қоймаларын және ормандарды бұзады.</a:t>
            </a:r>
          </a:p>
          <a:p>
            <a:pPr algn="l">
              <a:lnSpc>
                <a:spcPts val="3240"/>
              </a:lnSpc>
            </a:pPr>
            <a:r>
              <a:rPr lang="en-US" sz="2700" b="true">
                <a:solidFill>
                  <a:srgbClr val="399D4E"/>
                </a:solidFill>
                <a:latin typeface="Open Sans Bold"/>
                <a:ea typeface="Open Sans Bold"/>
                <a:cs typeface="Open Sans Bold"/>
                <a:sym typeface="Open Sans Bold"/>
              </a:rPr>
              <a:t> - Смог – қалалардағы ауаның сапасын нашарлатады.</a:t>
            </a:r>
          </a:p>
          <a:p>
            <a:pPr algn="l">
              <a:lnSpc>
                <a:spcPts val="3240"/>
              </a:lnSpc>
            </a:pPr>
            <a:r>
              <a:rPr lang="en-US" sz="2700" b="true">
                <a:solidFill>
                  <a:srgbClr val="399D4E"/>
                </a:solidFill>
                <a:latin typeface="Open Sans Bold"/>
                <a:ea typeface="Open Sans Bold"/>
                <a:cs typeface="Open Sans Bold"/>
                <a:sym typeface="Open Sans Bold"/>
              </a:rPr>
              <a:t>- Адам денсаулығына әсері – демікпе, бронхит, өкпе ісігі ауруларының жоғарылауы.</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A1EFB2"/>
        </a:solidFill>
      </p:bgPr>
    </p:bg>
    <p:spTree>
      <p:nvGrpSpPr>
        <p:cNvPr id="1" name=""/>
        <p:cNvGrpSpPr/>
        <p:nvPr/>
      </p:nvGrpSpPr>
      <p:grpSpPr>
        <a:xfrm>
          <a:off x="0" y="0"/>
          <a:ext cx="0" cy="0"/>
          <a:chOff x="0" y="0"/>
          <a:chExt cx="0" cy="0"/>
        </a:xfrm>
      </p:grpSpPr>
      <p:sp>
        <p:nvSpPr>
          <p:cNvPr name="TextBox 2" id="2"/>
          <p:cNvSpPr txBox="true"/>
          <p:nvPr/>
        </p:nvSpPr>
        <p:spPr>
          <a:xfrm rot="0">
            <a:off x="2452972" y="404813"/>
            <a:ext cx="16944649" cy="1238250"/>
          </a:xfrm>
          <a:prstGeom prst="rect">
            <a:avLst/>
          </a:prstGeom>
        </p:spPr>
        <p:txBody>
          <a:bodyPr anchor="t" rtlCol="false" tIns="0" lIns="0" bIns="0" rIns="0">
            <a:spAutoFit/>
          </a:bodyPr>
          <a:lstStyle/>
          <a:p>
            <a:pPr algn="l">
              <a:lnSpc>
                <a:spcPts val="9720"/>
              </a:lnSpc>
            </a:pPr>
            <a:r>
              <a:rPr lang="en-US" sz="8100">
                <a:solidFill>
                  <a:srgbClr val="2A2A2A"/>
                </a:solidFill>
                <a:latin typeface="Open Sans"/>
                <a:ea typeface="Open Sans"/>
                <a:cs typeface="Open Sans"/>
                <a:sym typeface="Open Sans"/>
              </a:rPr>
              <a:t>Гид</a:t>
            </a:r>
            <a:r>
              <a:rPr lang="en-US" sz="8100">
                <a:solidFill>
                  <a:srgbClr val="2A2A2A"/>
                </a:solidFill>
                <a:latin typeface="Open Sans"/>
                <a:ea typeface="Open Sans"/>
                <a:cs typeface="Open Sans"/>
                <a:sym typeface="Open Sans"/>
              </a:rPr>
              <a:t>росфераның ластануы</a:t>
            </a:r>
          </a:p>
        </p:txBody>
      </p:sp>
      <p:sp>
        <p:nvSpPr>
          <p:cNvPr name="TextBox 3" id="3"/>
          <p:cNvSpPr txBox="true"/>
          <p:nvPr/>
        </p:nvSpPr>
        <p:spPr>
          <a:xfrm rot="0">
            <a:off x="356955" y="1828741"/>
            <a:ext cx="17574090" cy="8857659"/>
          </a:xfrm>
          <a:prstGeom prst="rect">
            <a:avLst/>
          </a:prstGeom>
        </p:spPr>
        <p:txBody>
          <a:bodyPr anchor="t" rtlCol="false" tIns="0" lIns="0" bIns="0" rIns="0">
            <a:spAutoFit/>
          </a:bodyPr>
          <a:lstStyle/>
          <a:p>
            <a:pPr algn="l">
              <a:lnSpc>
                <a:spcPts val="3707"/>
              </a:lnSpc>
            </a:pPr>
            <a:r>
              <a:rPr lang="en-US" sz="2648">
                <a:solidFill>
                  <a:srgbClr val="2A2A2A"/>
                </a:solidFill>
                <a:latin typeface="Open Sans"/>
                <a:ea typeface="Open Sans"/>
                <a:cs typeface="Open Sans"/>
                <a:sym typeface="Open Sans"/>
              </a:rPr>
              <a:t>   Суды ластаудың негізгі көздері:</a:t>
            </a:r>
          </a:p>
          <a:p>
            <a:pPr algn="l">
              <a:lnSpc>
                <a:spcPts val="3707"/>
              </a:lnSpc>
            </a:pPr>
            <a:r>
              <a:rPr lang="en-US" sz="2648">
                <a:solidFill>
                  <a:srgbClr val="2A2A2A"/>
                </a:solidFill>
                <a:latin typeface="Open Sans"/>
                <a:ea typeface="Open Sans"/>
                <a:cs typeface="Open Sans"/>
                <a:sym typeface="Open Sans"/>
              </a:rPr>
              <a:t> - құрамында улы заттар бар ағынды суларды ағызу.</a:t>
            </a:r>
          </a:p>
          <a:p>
            <a:pPr algn="l">
              <a:lnSpc>
                <a:spcPts val="3707"/>
              </a:lnSpc>
            </a:pPr>
            <a:r>
              <a:rPr lang="en-US" sz="2648">
                <a:solidFill>
                  <a:srgbClr val="2A2A2A"/>
                </a:solidFill>
                <a:latin typeface="Open Sans"/>
                <a:ea typeface="Open Sans"/>
                <a:cs typeface="Open Sans"/>
                <a:sym typeface="Open Sans"/>
              </a:rPr>
              <a:t> - тасымалдау және сақтау кезіндегі химиялық заттардың ағуы.</a:t>
            </a:r>
          </a:p>
          <a:p>
            <a:pPr algn="l">
              <a:lnSpc>
                <a:spcPts val="3707"/>
              </a:lnSpc>
            </a:pPr>
            <a:r>
              <a:rPr lang="en-US" sz="2648">
                <a:solidFill>
                  <a:srgbClr val="2A2A2A"/>
                </a:solidFill>
                <a:latin typeface="Open Sans"/>
                <a:ea typeface="Open Sans"/>
                <a:cs typeface="Open Sans"/>
                <a:sym typeface="Open Sans"/>
              </a:rPr>
              <a:t> - жер асты суларының топырақ арқылы ластануы.</a:t>
            </a:r>
          </a:p>
          <a:p>
            <a:pPr algn="l">
              <a:lnSpc>
                <a:spcPts val="3707"/>
              </a:lnSpc>
            </a:pPr>
            <a:r>
              <a:rPr lang="en-US" sz="2648">
                <a:solidFill>
                  <a:srgbClr val="2A2A2A"/>
                </a:solidFill>
                <a:latin typeface="Open Sans"/>
                <a:ea typeface="Open Sans"/>
                <a:cs typeface="Open Sans"/>
                <a:sym typeface="Open Sans"/>
              </a:rPr>
              <a:t> Негізгі ластаушы заттар:</a:t>
            </a:r>
          </a:p>
          <a:p>
            <a:pPr algn="l">
              <a:lnSpc>
                <a:spcPts val="3707"/>
              </a:lnSpc>
            </a:pPr>
            <a:r>
              <a:rPr lang="en-US" sz="2648">
                <a:solidFill>
                  <a:srgbClr val="2A2A2A"/>
                </a:solidFill>
                <a:latin typeface="Open Sans"/>
                <a:ea typeface="Open Sans"/>
                <a:cs typeface="Open Sans"/>
                <a:sym typeface="Open Sans"/>
              </a:rPr>
              <a:t> 1. Ауыр металдар (сынап, қорғасын, кадмий, хром) – организмдерде жиналып, интоксикация тудырады.</a:t>
            </a:r>
          </a:p>
          <a:p>
            <a:pPr algn="l">
              <a:lnSpc>
                <a:spcPts val="3707"/>
              </a:lnSpc>
            </a:pPr>
            <a:r>
              <a:rPr lang="en-US" sz="2648">
                <a:solidFill>
                  <a:srgbClr val="2A2A2A"/>
                </a:solidFill>
                <a:latin typeface="Open Sans"/>
                <a:ea typeface="Open Sans"/>
                <a:cs typeface="Open Sans"/>
                <a:sym typeface="Open Sans"/>
              </a:rPr>
              <a:t> 2. Мұнай өнімдері – судың бетінде оттегінің қанығуына жол бермейтін қабықша түзеді.</a:t>
            </a:r>
          </a:p>
          <a:p>
            <a:pPr algn="l">
              <a:lnSpc>
                <a:spcPts val="3707"/>
              </a:lnSpc>
            </a:pPr>
            <a:r>
              <a:rPr lang="en-US" sz="2648">
                <a:solidFill>
                  <a:srgbClr val="2A2A2A"/>
                </a:solidFill>
                <a:latin typeface="Open Sans"/>
                <a:ea typeface="Open Sans"/>
                <a:cs typeface="Open Sans"/>
                <a:sym typeface="Open Sans"/>
              </a:rPr>
              <a:t> 3. Фенолдар мен пестицидтер улы болып табылады және мутацияға және ағзалардың өліміне әкеледі.</a:t>
            </a:r>
          </a:p>
          <a:p>
            <a:pPr algn="l">
              <a:lnSpc>
                <a:spcPts val="3707"/>
              </a:lnSpc>
            </a:pPr>
            <a:r>
              <a:rPr lang="en-US" sz="2648">
                <a:solidFill>
                  <a:srgbClr val="2A2A2A"/>
                </a:solidFill>
                <a:latin typeface="Open Sans"/>
                <a:ea typeface="Open Sans"/>
                <a:cs typeface="Open Sans"/>
                <a:sym typeface="Open Sans"/>
              </a:rPr>
              <a:t> 4. Қышқылдар мен сілтілер – судың рН мәнін өзгертіп, оны тіршілік үшін жарамсыз етеді.</a:t>
            </a:r>
          </a:p>
          <a:p>
            <a:pPr algn="l">
              <a:lnSpc>
                <a:spcPts val="3707"/>
              </a:lnSpc>
            </a:pPr>
            <a:r>
              <a:rPr lang="en-US" sz="2648">
                <a:solidFill>
                  <a:srgbClr val="2A2A2A"/>
                </a:solidFill>
                <a:latin typeface="Open Sans"/>
                <a:ea typeface="Open Sans"/>
                <a:cs typeface="Open Sans"/>
                <a:sym typeface="Open Sans"/>
              </a:rPr>
              <a:t> 5. Органикалық қосылыстар (формальдегид, метанол, бензол) канцерогенді және улы заттар.</a:t>
            </a:r>
          </a:p>
          <a:p>
            <a:pPr algn="l">
              <a:lnSpc>
                <a:spcPts val="3707"/>
              </a:lnSpc>
            </a:pPr>
            <a:r>
              <a:rPr lang="en-US" sz="2648">
                <a:solidFill>
                  <a:srgbClr val="2A2A2A"/>
                </a:solidFill>
                <a:latin typeface="Open Sans"/>
                <a:ea typeface="Open Sans"/>
                <a:cs typeface="Open Sans"/>
                <a:sym typeface="Open Sans"/>
              </a:rPr>
              <a:t> Судың ластануының экологиялық зардаптары:</a:t>
            </a:r>
          </a:p>
          <a:p>
            <a:pPr algn="l">
              <a:lnSpc>
                <a:spcPts val="3707"/>
              </a:lnSpc>
            </a:pPr>
            <a:r>
              <a:rPr lang="en-US" sz="2648">
                <a:solidFill>
                  <a:srgbClr val="2A2A2A"/>
                </a:solidFill>
                <a:latin typeface="Open Sans"/>
                <a:ea typeface="Open Sans"/>
                <a:cs typeface="Open Sans"/>
                <a:sym typeface="Open Sans"/>
              </a:rPr>
              <a:t> - Су ағзаларының өлуі улы заттардың әсерінен.</a:t>
            </a:r>
          </a:p>
          <a:p>
            <a:pPr algn="l">
              <a:lnSpc>
                <a:spcPts val="3707"/>
              </a:lnSpc>
            </a:pPr>
            <a:r>
              <a:rPr lang="en-US" sz="2648">
                <a:solidFill>
                  <a:srgbClr val="2A2A2A"/>
                </a:solidFill>
                <a:latin typeface="Open Sans"/>
                <a:ea typeface="Open Sans"/>
                <a:cs typeface="Open Sans"/>
                <a:sym typeface="Open Sans"/>
              </a:rPr>
              <a:t> - Эвтрофикация – балдырлардың өсуі, оттегінің азаюы. Эвтрофикация дегеніміз су қоймасына «биогендік элементтер» деп аталатын заттардың шамадан тыс түсуінен су сапасының нашарлау процесі. Биогенді элементтер дегеніміз тірі оргнизмдердің құрамында үнемі болатын химиялық элементтер.</a:t>
            </a:r>
          </a:p>
          <a:p>
            <a:pPr algn="l">
              <a:lnSpc>
                <a:spcPts val="3707"/>
              </a:lnSpc>
            </a:pPr>
            <a:r>
              <a:rPr lang="en-US" sz="2648">
                <a:solidFill>
                  <a:srgbClr val="2A2A2A"/>
                </a:solidFill>
                <a:latin typeface="Open Sans"/>
                <a:ea typeface="Open Sans"/>
                <a:cs typeface="Open Sans"/>
                <a:sym typeface="Open Sans"/>
              </a:rPr>
              <a:t> - Тамақ тізбегінің улануы – тірі организмдерде, соның ішінде адамда токсиндердің жиналуы.</a:t>
            </a:r>
          </a:p>
          <a:p>
            <a:pPr algn="l">
              <a:lnSpc>
                <a:spcPts val="3707"/>
              </a:lnSpc>
            </a:pPr>
            <a:r>
              <a:rPr lang="en-US" sz="2648">
                <a:solidFill>
                  <a:srgbClr val="2A2A2A"/>
                </a:solidFill>
                <a:latin typeface="Open Sans"/>
                <a:ea typeface="Open Sans"/>
                <a:cs typeface="Open Sans"/>
                <a:sym typeface="Open Sans"/>
              </a:rPr>
              <a:t> - Экожүйелердің тепе-теңдігінің бұзылуы – түрлердің жойылуы, қауымдастықтар құрылымының өзгеруі.</a:t>
            </a:r>
          </a:p>
          <a:p>
            <a:pPr algn="l">
              <a:lnSpc>
                <a:spcPts val="3707"/>
              </a:lnSpc>
            </a:pPr>
          </a:p>
          <a:p>
            <a:pPr algn="l">
              <a:lnSpc>
                <a:spcPts val="3707"/>
              </a:lnSpc>
            </a:pP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399D4E"/>
        </a:solidFill>
      </p:bgPr>
    </p:bg>
    <p:spTree>
      <p:nvGrpSpPr>
        <p:cNvPr id="1" name=""/>
        <p:cNvGrpSpPr/>
        <p:nvPr/>
      </p:nvGrpSpPr>
      <p:grpSpPr>
        <a:xfrm>
          <a:off x="0" y="0"/>
          <a:ext cx="0" cy="0"/>
          <a:chOff x="0" y="0"/>
          <a:chExt cx="0" cy="0"/>
        </a:xfrm>
      </p:grpSpPr>
      <p:sp>
        <p:nvSpPr>
          <p:cNvPr name="TextBox 2" id="2"/>
          <p:cNvSpPr txBox="true"/>
          <p:nvPr/>
        </p:nvSpPr>
        <p:spPr>
          <a:xfrm rot="0">
            <a:off x="3210780" y="952500"/>
            <a:ext cx="15077220" cy="1280160"/>
          </a:xfrm>
          <a:prstGeom prst="rect">
            <a:avLst/>
          </a:prstGeom>
        </p:spPr>
        <p:txBody>
          <a:bodyPr anchor="t" rtlCol="false" tIns="0" lIns="0" bIns="0" rIns="0">
            <a:spAutoFit/>
          </a:bodyPr>
          <a:lstStyle/>
          <a:p>
            <a:pPr algn="l">
              <a:lnSpc>
                <a:spcPts val="10335"/>
              </a:lnSpc>
            </a:pPr>
            <a:r>
              <a:rPr lang="en-US" sz="7950">
                <a:solidFill>
                  <a:srgbClr val="FFFFFF"/>
                </a:solidFill>
                <a:latin typeface="Open Sans"/>
                <a:ea typeface="Open Sans"/>
                <a:cs typeface="Open Sans"/>
                <a:sym typeface="Open Sans"/>
              </a:rPr>
              <a:t>Топырақтың ластануы</a:t>
            </a:r>
          </a:p>
        </p:txBody>
      </p:sp>
      <p:sp>
        <p:nvSpPr>
          <p:cNvPr name="TextBox 3" id="3"/>
          <p:cNvSpPr txBox="true"/>
          <p:nvPr/>
        </p:nvSpPr>
        <p:spPr>
          <a:xfrm rot="0">
            <a:off x="719646" y="2600891"/>
            <a:ext cx="17174373" cy="6838950"/>
          </a:xfrm>
          <a:prstGeom prst="rect">
            <a:avLst/>
          </a:prstGeom>
        </p:spPr>
        <p:txBody>
          <a:bodyPr anchor="t" rtlCol="false" tIns="0" lIns="0" bIns="0" rIns="0">
            <a:spAutoFit/>
          </a:bodyPr>
          <a:lstStyle/>
          <a:p>
            <a:pPr algn="l">
              <a:lnSpc>
                <a:spcPts val="3674"/>
              </a:lnSpc>
            </a:pPr>
            <a:r>
              <a:rPr lang="en-US" sz="2624">
                <a:solidFill>
                  <a:srgbClr val="FFFFFF"/>
                </a:solidFill>
                <a:latin typeface="Open Sans"/>
                <a:ea typeface="Open Sans"/>
                <a:cs typeface="Open Sans"/>
                <a:sym typeface="Open Sans"/>
              </a:rPr>
              <a:t> Химиялық өндіріс топырақтың деградациясына үлкен үлес қосады.</a:t>
            </a:r>
          </a:p>
          <a:p>
            <a:pPr algn="l">
              <a:lnSpc>
                <a:spcPts val="3674"/>
              </a:lnSpc>
            </a:pPr>
            <a:r>
              <a:rPr lang="en-US" sz="2624">
                <a:solidFill>
                  <a:srgbClr val="FFFFFF"/>
                </a:solidFill>
                <a:latin typeface="Open Sans"/>
                <a:ea typeface="Open Sans"/>
                <a:cs typeface="Open Sans"/>
                <a:sym typeface="Open Sans"/>
              </a:rPr>
              <a:t> Топырақтың ластануының негізгі себептері:</a:t>
            </a:r>
          </a:p>
          <a:p>
            <a:pPr algn="l">
              <a:lnSpc>
                <a:spcPts val="3674"/>
              </a:lnSpc>
            </a:pPr>
            <a:r>
              <a:rPr lang="en-US" sz="2624">
                <a:solidFill>
                  <a:srgbClr val="FFFFFF"/>
                </a:solidFill>
                <a:latin typeface="Open Sans"/>
                <a:ea typeface="Open Sans"/>
                <a:cs typeface="Open Sans"/>
                <a:sym typeface="Open Sans"/>
              </a:rPr>
              <a:t> - өндірістік қалдықтардың жинақталуы.</a:t>
            </a:r>
          </a:p>
          <a:p>
            <a:pPr algn="l">
              <a:lnSpc>
                <a:spcPts val="3674"/>
              </a:lnSpc>
            </a:pPr>
            <a:r>
              <a:rPr lang="en-US" sz="2624">
                <a:solidFill>
                  <a:srgbClr val="FFFFFF"/>
                </a:solidFill>
                <a:latin typeface="Open Sans"/>
                <a:ea typeface="Open Sans"/>
                <a:cs typeface="Open Sans"/>
                <a:sym typeface="Open Sans"/>
              </a:rPr>
              <a:t> - химиялық тыңайтқыштар мен пестицидтерді қолдану.</a:t>
            </a:r>
          </a:p>
          <a:p>
            <a:pPr algn="l">
              <a:lnSpc>
                <a:spcPts val="3674"/>
              </a:lnSpc>
            </a:pPr>
            <a:r>
              <a:rPr lang="en-US" sz="2624">
                <a:solidFill>
                  <a:srgbClr val="FFFFFF"/>
                </a:solidFill>
                <a:latin typeface="Open Sans"/>
                <a:ea typeface="Open Sans"/>
                <a:cs typeface="Open Sans"/>
                <a:sym typeface="Open Sans"/>
              </a:rPr>
              <a:t> - топыраққа улы заттардың түсуі.</a:t>
            </a:r>
          </a:p>
          <a:p>
            <a:pPr algn="l">
              <a:lnSpc>
                <a:spcPts val="3674"/>
              </a:lnSpc>
            </a:pPr>
            <a:r>
              <a:rPr lang="en-US" sz="2624">
                <a:solidFill>
                  <a:srgbClr val="FFFFFF"/>
                </a:solidFill>
                <a:latin typeface="Open Sans"/>
                <a:ea typeface="Open Sans"/>
                <a:cs typeface="Open Sans"/>
                <a:sym typeface="Open Sans"/>
              </a:rPr>
              <a:t> Топырақтың негізгі ластаушылары:</a:t>
            </a:r>
          </a:p>
          <a:p>
            <a:pPr algn="l">
              <a:lnSpc>
                <a:spcPts val="3674"/>
              </a:lnSpc>
            </a:pPr>
            <a:r>
              <a:rPr lang="en-US" sz="2624">
                <a:solidFill>
                  <a:srgbClr val="FFFFFF"/>
                </a:solidFill>
                <a:latin typeface="Open Sans"/>
                <a:ea typeface="Open Sans"/>
                <a:cs typeface="Open Sans"/>
                <a:sym typeface="Open Sans"/>
              </a:rPr>
              <a:t> 1. Ауыр металдар (кадмий, сынап, қорғасын, т.б.) – өсімдіктер мен жануарларға улы.</a:t>
            </a:r>
          </a:p>
          <a:p>
            <a:pPr algn="l">
              <a:lnSpc>
                <a:spcPts val="3674"/>
              </a:lnSpc>
            </a:pPr>
            <a:r>
              <a:rPr lang="en-US" sz="2624">
                <a:solidFill>
                  <a:srgbClr val="FFFFFF"/>
                </a:solidFill>
                <a:latin typeface="Open Sans"/>
                <a:ea typeface="Open Sans"/>
                <a:cs typeface="Open Sans"/>
                <a:sym typeface="Open Sans"/>
              </a:rPr>
              <a:t> 2. Пестицидтер мен гербицидтер – микроорганизмдер мен жәндіктердің мутациясын тудырады.</a:t>
            </a:r>
          </a:p>
          <a:p>
            <a:pPr algn="l">
              <a:lnSpc>
                <a:spcPts val="3674"/>
              </a:lnSpc>
            </a:pPr>
            <a:r>
              <a:rPr lang="en-US" sz="2624">
                <a:solidFill>
                  <a:srgbClr val="FFFFFF"/>
                </a:solidFill>
                <a:latin typeface="Open Sans"/>
                <a:ea typeface="Open Sans"/>
                <a:cs typeface="Open Sans"/>
                <a:sym typeface="Open Sans"/>
              </a:rPr>
              <a:t> 3. Қышқыл қосылыстар – гумустың бұзылуына және құнарлылықтың төмендеуіне әкеледі.</a:t>
            </a:r>
          </a:p>
          <a:p>
            <a:pPr algn="l">
              <a:lnSpc>
                <a:spcPts val="3674"/>
              </a:lnSpc>
            </a:pPr>
            <a:r>
              <a:rPr lang="en-US" sz="2624">
                <a:solidFill>
                  <a:srgbClr val="FFFFFF"/>
                </a:solidFill>
                <a:latin typeface="Open Sans"/>
                <a:ea typeface="Open Sans"/>
                <a:cs typeface="Open Sans"/>
                <a:sym typeface="Open Sans"/>
              </a:rPr>
              <a:t> 4. Мұнай өнімдері – топырақта ауа мен су алмасуын тежейді.</a:t>
            </a:r>
          </a:p>
          <a:p>
            <a:pPr algn="l">
              <a:lnSpc>
                <a:spcPts val="3674"/>
              </a:lnSpc>
            </a:pPr>
            <a:r>
              <a:rPr lang="en-US" sz="2624">
                <a:solidFill>
                  <a:srgbClr val="FFFFFF"/>
                </a:solidFill>
                <a:latin typeface="Open Sans"/>
                <a:ea typeface="Open Sans"/>
                <a:cs typeface="Open Sans"/>
                <a:sym typeface="Open Sans"/>
              </a:rPr>
              <a:t> Топырақтың ластануының экологиялық зардаптары:</a:t>
            </a:r>
          </a:p>
          <a:p>
            <a:pPr algn="l">
              <a:lnSpc>
                <a:spcPts val="3674"/>
              </a:lnSpc>
            </a:pPr>
            <a:r>
              <a:rPr lang="en-US" sz="2624">
                <a:solidFill>
                  <a:srgbClr val="FFFFFF"/>
                </a:solidFill>
                <a:latin typeface="Open Sans"/>
                <a:ea typeface="Open Sans"/>
                <a:cs typeface="Open Sans"/>
                <a:sym typeface="Open Sans"/>
              </a:rPr>
              <a:t> - құнарлылықтың төмендеуі – ауыл шаруашылығы өндірісінің нашарлауы.</a:t>
            </a:r>
          </a:p>
          <a:p>
            <a:pPr algn="l">
              <a:lnSpc>
                <a:spcPts val="3674"/>
              </a:lnSpc>
            </a:pPr>
            <a:r>
              <a:rPr lang="en-US" sz="2624">
                <a:solidFill>
                  <a:srgbClr val="FFFFFF"/>
                </a:solidFill>
                <a:latin typeface="Open Sans"/>
                <a:ea typeface="Open Sans"/>
                <a:cs typeface="Open Sans"/>
                <a:sym typeface="Open Sans"/>
              </a:rPr>
              <a:t> - тамақ өнімдерінде токсиндердің жиналуы.</a:t>
            </a:r>
          </a:p>
          <a:p>
            <a:pPr algn="l">
              <a:lnSpc>
                <a:spcPts val="3674"/>
              </a:lnSpc>
            </a:pPr>
            <a:r>
              <a:rPr lang="en-US" sz="2624">
                <a:solidFill>
                  <a:srgbClr val="FFFFFF"/>
                </a:solidFill>
                <a:latin typeface="Open Sans"/>
                <a:ea typeface="Open Sans"/>
                <a:cs typeface="Open Sans"/>
                <a:sym typeface="Open Sans"/>
              </a:rPr>
              <a:t> - топырақ экожүйесінің бұзылуы – микроорганизмдердің өлуі.</a:t>
            </a:r>
          </a:p>
          <a:p>
            <a:pPr algn="l">
              <a:lnSpc>
                <a:spcPts val="3674"/>
              </a:lnSpc>
            </a:pPr>
            <a:r>
              <a:rPr lang="en-US" sz="2624">
                <a:solidFill>
                  <a:srgbClr val="FFFFFF"/>
                </a:solidFill>
                <a:latin typeface="Open Sans"/>
                <a:ea typeface="Open Sans"/>
                <a:cs typeface="Open Sans"/>
                <a:sym typeface="Open Sans"/>
              </a:rPr>
              <a:t>- шөлдену – жердің тіршілік етуге жарамсыз аумаққа айналуы.</a:t>
            </a:r>
          </a:p>
        </p:txBody>
      </p:sp>
    </p:spTree>
  </p:cSld>
  <p:clrMapOvr>
    <a:masterClrMapping/>
  </p:clrMapOvr>
</p:sld>
</file>

<file path=ppt/slides/slide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90512" y="313828"/>
            <a:ext cx="19869024" cy="2295525"/>
          </a:xfrm>
          <a:prstGeom prst="rect">
            <a:avLst/>
          </a:prstGeom>
        </p:spPr>
        <p:txBody>
          <a:bodyPr anchor="t" rtlCol="false" tIns="0" lIns="0" bIns="0" rIns="0">
            <a:spAutoFit/>
          </a:bodyPr>
          <a:lstStyle/>
          <a:p>
            <a:pPr algn="ctr">
              <a:lnSpc>
                <a:spcPts val="9000"/>
              </a:lnSpc>
            </a:pPr>
            <a:r>
              <a:rPr lang="en-US" sz="7500">
                <a:solidFill>
                  <a:srgbClr val="2A2A2A"/>
                </a:solidFill>
                <a:latin typeface="Open Sans"/>
                <a:ea typeface="Open Sans"/>
                <a:cs typeface="Open Sans"/>
                <a:sym typeface="Open Sans"/>
              </a:rPr>
              <a:t>Химиял</a:t>
            </a:r>
            <a:r>
              <a:rPr lang="en-US" sz="7500">
                <a:solidFill>
                  <a:srgbClr val="2A2A2A"/>
                </a:solidFill>
                <a:latin typeface="Open Sans"/>
                <a:ea typeface="Open Sans"/>
                <a:cs typeface="Open Sans"/>
                <a:sym typeface="Open Sans"/>
              </a:rPr>
              <a:t>ық өндірістің биоәртүрлілікке әсері</a:t>
            </a:r>
          </a:p>
        </p:txBody>
      </p:sp>
      <p:sp>
        <p:nvSpPr>
          <p:cNvPr name="TextBox 3" id="3"/>
          <p:cNvSpPr txBox="true"/>
          <p:nvPr/>
        </p:nvSpPr>
        <p:spPr>
          <a:xfrm rot="0">
            <a:off x="390516" y="2609353"/>
            <a:ext cx="17506968" cy="1981200"/>
          </a:xfrm>
          <a:prstGeom prst="rect">
            <a:avLst/>
          </a:prstGeom>
        </p:spPr>
        <p:txBody>
          <a:bodyPr anchor="t" rtlCol="false" tIns="0" lIns="0" bIns="0" rIns="0">
            <a:spAutoFit/>
          </a:bodyPr>
          <a:lstStyle/>
          <a:p>
            <a:pPr algn="l">
              <a:lnSpc>
                <a:spcPts val="3960"/>
              </a:lnSpc>
            </a:pPr>
            <a:r>
              <a:rPr lang="en-US" sz="3300">
                <a:solidFill>
                  <a:srgbClr val="399D4E"/>
                </a:solidFill>
                <a:latin typeface="Open Sans"/>
                <a:ea typeface="Open Sans"/>
                <a:cs typeface="Open Sans"/>
                <a:sym typeface="Open Sans"/>
              </a:rPr>
              <a:t> Би</a:t>
            </a:r>
            <a:r>
              <a:rPr lang="en-US" sz="3300">
                <a:solidFill>
                  <a:srgbClr val="399D4E"/>
                </a:solidFill>
                <a:latin typeface="Open Sans"/>
                <a:ea typeface="Open Sans"/>
                <a:cs typeface="Open Sans"/>
                <a:sym typeface="Open Sans"/>
              </a:rPr>
              <a:t>оәртүрлілік экожүйе тұрақтылығының маңызды құрамдас бөлігі болып табылады, бірақ химиялық ластану көптеген түрлерге қауіп төндіреді.</a:t>
            </a:r>
          </a:p>
          <a:p>
            <a:pPr algn="l">
              <a:lnSpc>
                <a:spcPts val="3960"/>
              </a:lnSpc>
            </a:pPr>
            <a:r>
              <a:rPr lang="en-US" sz="3300">
                <a:solidFill>
                  <a:srgbClr val="399D4E"/>
                </a:solidFill>
                <a:latin typeface="Open Sans"/>
                <a:ea typeface="Open Sans"/>
                <a:cs typeface="Open Sans"/>
                <a:sym typeface="Open Sans"/>
              </a:rPr>
              <a:t>Әсер ететін факторлар: ауаның, судың және топырақтың ластануы; организмдерге токсикалық әсер ету; табиғи орта жағдайларының өзгеруі.</a:t>
            </a:r>
          </a:p>
        </p:txBody>
      </p:sp>
      <p:sp>
        <p:nvSpPr>
          <p:cNvPr name="TextBox 4" id="4"/>
          <p:cNvSpPr txBox="true"/>
          <p:nvPr/>
        </p:nvSpPr>
        <p:spPr>
          <a:xfrm rot="0">
            <a:off x="12372894" y="5952510"/>
            <a:ext cx="4078658" cy="2095500"/>
          </a:xfrm>
          <a:prstGeom prst="rect">
            <a:avLst/>
          </a:prstGeom>
        </p:spPr>
        <p:txBody>
          <a:bodyPr anchor="t" rtlCol="false" tIns="0" lIns="0" bIns="0" rIns="0">
            <a:spAutoFit/>
          </a:bodyPr>
          <a:lstStyle/>
          <a:p>
            <a:pPr algn="l" marL="0" indent="0" lvl="0">
              <a:lnSpc>
                <a:spcPts val="3359"/>
              </a:lnSpc>
              <a:spcBef>
                <a:spcPct val="0"/>
              </a:spcBef>
            </a:pPr>
            <a:r>
              <a:rPr lang="en-US" b="true" sz="2799">
                <a:solidFill>
                  <a:srgbClr val="2A2A2A"/>
                </a:solidFill>
                <a:latin typeface="Open Sans Bold"/>
                <a:ea typeface="Open Sans Bold"/>
                <a:cs typeface="Open Sans Bold"/>
                <a:sym typeface="Open Sans Bold"/>
              </a:rPr>
              <a:t> 3.</a:t>
            </a:r>
            <a:r>
              <a:rPr lang="en-US" b="true" sz="2799">
                <a:solidFill>
                  <a:srgbClr val="2A2A2A"/>
                </a:solidFill>
                <a:latin typeface="Open Sans Bold"/>
                <a:ea typeface="Open Sans Bold"/>
                <a:cs typeface="Open Sans Bold"/>
                <a:sym typeface="Open Sans Bold"/>
              </a:rPr>
              <a:t> Агроценоздар – тозаңдандырғыштар (аралар, көбелектер) санының азаюы.</a:t>
            </a:r>
          </a:p>
          <a:p>
            <a:pPr algn="l" marL="0" indent="0" lvl="0">
              <a:lnSpc>
                <a:spcPts val="3359"/>
              </a:lnSpc>
              <a:spcBef>
                <a:spcPct val="0"/>
              </a:spcBef>
            </a:pPr>
          </a:p>
        </p:txBody>
      </p:sp>
      <p:sp>
        <p:nvSpPr>
          <p:cNvPr name="TextBox 5" id="5"/>
          <p:cNvSpPr txBox="true"/>
          <p:nvPr/>
        </p:nvSpPr>
        <p:spPr>
          <a:xfrm rot="0">
            <a:off x="1196264" y="5952510"/>
            <a:ext cx="4078658" cy="2514600"/>
          </a:xfrm>
          <a:prstGeom prst="rect">
            <a:avLst/>
          </a:prstGeom>
        </p:spPr>
        <p:txBody>
          <a:bodyPr anchor="t" rtlCol="false" tIns="0" lIns="0" bIns="0" rIns="0">
            <a:spAutoFit/>
          </a:bodyPr>
          <a:lstStyle/>
          <a:p>
            <a:pPr algn="l" marL="0" indent="0" lvl="0">
              <a:lnSpc>
                <a:spcPts val="3359"/>
              </a:lnSpc>
              <a:spcBef>
                <a:spcPct val="0"/>
              </a:spcBef>
            </a:pPr>
            <a:r>
              <a:rPr lang="en-US" b="true" sz="2799">
                <a:solidFill>
                  <a:srgbClr val="2A2A2A"/>
                </a:solidFill>
                <a:latin typeface="Open Sans Bold"/>
                <a:ea typeface="Open Sans Bold"/>
                <a:cs typeface="Open Sans Bold"/>
                <a:sym typeface="Open Sans Bold"/>
              </a:rPr>
              <a:t>1.Су</a:t>
            </a:r>
            <a:r>
              <a:rPr lang="en-US" b="true" sz="2799">
                <a:solidFill>
                  <a:srgbClr val="2A2A2A"/>
                </a:solidFill>
                <a:latin typeface="Open Sans Bold"/>
                <a:ea typeface="Open Sans Bold"/>
                <a:cs typeface="Open Sans Bold"/>
                <a:sym typeface="Open Sans Bold"/>
              </a:rPr>
              <a:t> қоймалары мен өзендері – балықтардың қырылуы, қосмекенділердің санының азаюы.</a:t>
            </a:r>
          </a:p>
        </p:txBody>
      </p:sp>
      <p:sp>
        <p:nvSpPr>
          <p:cNvPr name="TextBox 6" id="6"/>
          <p:cNvSpPr txBox="true"/>
          <p:nvPr/>
        </p:nvSpPr>
        <p:spPr>
          <a:xfrm rot="0">
            <a:off x="6596939" y="5952510"/>
            <a:ext cx="4078658" cy="2095500"/>
          </a:xfrm>
          <a:prstGeom prst="rect">
            <a:avLst/>
          </a:prstGeom>
        </p:spPr>
        <p:txBody>
          <a:bodyPr anchor="t" rtlCol="false" tIns="0" lIns="0" bIns="0" rIns="0">
            <a:spAutoFit/>
          </a:bodyPr>
          <a:lstStyle/>
          <a:p>
            <a:pPr algn="l" marL="0" indent="0" lvl="0">
              <a:lnSpc>
                <a:spcPts val="3359"/>
              </a:lnSpc>
              <a:spcBef>
                <a:spcPct val="0"/>
              </a:spcBef>
            </a:pPr>
            <a:r>
              <a:rPr lang="en-US" b="true" sz="2799">
                <a:solidFill>
                  <a:srgbClr val="2A2A2A"/>
                </a:solidFill>
                <a:latin typeface="Open Sans Bold"/>
                <a:ea typeface="Open Sans Bold"/>
                <a:cs typeface="Open Sans Bold"/>
                <a:sym typeface="Open Sans Bold"/>
              </a:rPr>
              <a:t> 2. Ормандар – топырақтың бұ</a:t>
            </a:r>
            <a:r>
              <a:rPr lang="en-US" b="true" sz="2799">
                <a:solidFill>
                  <a:srgbClr val="2A2A2A"/>
                </a:solidFill>
                <a:latin typeface="Open Sans Bold"/>
                <a:ea typeface="Open Sans Bold"/>
                <a:cs typeface="Open Sans Bold"/>
                <a:sym typeface="Open Sans Bold"/>
              </a:rPr>
              <a:t>зылуы, өсімдіктердің өлуі.</a:t>
            </a:r>
          </a:p>
          <a:p>
            <a:pPr algn="l" marL="0" indent="0" lvl="0">
              <a:lnSpc>
                <a:spcPts val="3359"/>
              </a:lnSpc>
              <a:spcBef>
                <a:spcPct val="0"/>
              </a:spcBef>
            </a:pPr>
          </a:p>
        </p:txBody>
      </p:sp>
      <p:sp>
        <p:nvSpPr>
          <p:cNvPr name="TextBox 7" id="7"/>
          <p:cNvSpPr txBox="true"/>
          <p:nvPr/>
        </p:nvSpPr>
        <p:spPr>
          <a:xfrm rot="0">
            <a:off x="781032" y="4895850"/>
            <a:ext cx="17506968" cy="495300"/>
          </a:xfrm>
          <a:prstGeom prst="rect">
            <a:avLst/>
          </a:prstGeom>
        </p:spPr>
        <p:txBody>
          <a:bodyPr anchor="t" rtlCol="false" tIns="0" lIns="0" bIns="0" rIns="0">
            <a:spAutoFit/>
          </a:bodyPr>
          <a:lstStyle/>
          <a:p>
            <a:pPr algn="l">
              <a:lnSpc>
                <a:spcPts val="3960"/>
              </a:lnSpc>
            </a:pPr>
            <a:r>
              <a:rPr lang="en-US" sz="3300" b="true">
                <a:solidFill>
                  <a:srgbClr val="399D4E"/>
                </a:solidFill>
                <a:latin typeface="Open Sans Bold"/>
                <a:ea typeface="Open Sans Bold"/>
                <a:cs typeface="Open Sans Bold"/>
                <a:sym typeface="Open Sans Bold"/>
              </a:rPr>
              <a:t>Ең осал экожүйелер:</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DAGlMf0hkyc</dc:identifier>
  <dcterms:modified xsi:type="dcterms:W3CDTF">2011-08-01T06:04:30Z</dcterms:modified>
  <cp:revision>1</cp:revision>
  <dc:title>5-Дәріс Тақырып: Химиялық өндірістің қоршаған ортаға және адамға әсері. Қоршаған ортаны өнеркәсіптік әсерлерден қорғау жөніндегі жұмыстардың негізгі бағыттары</dc:title>
</cp:coreProperties>
</file>