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79" r:id="rId4"/>
    <p:sldId id="263" r:id="rId5"/>
    <p:sldId id="268" r:id="rId6"/>
    <p:sldId id="262" r:id="rId7"/>
    <p:sldId id="265" r:id="rId8"/>
    <p:sldId id="259"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0C5D6-3CFA-4A15-976F-A0E80D045593}"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ru-RU"/>
        </a:p>
      </dgm:t>
    </dgm:pt>
    <dgm:pt modelId="{FF667C25-57F5-421A-A316-10124E1112B8}">
      <dgm:prSet/>
      <dgm:spPr/>
      <dgm:t>
        <a:bodyPr/>
        <a:lstStyle/>
        <a:p>
          <a:pPr rtl="0"/>
          <a:r>
            <a:rPr lang="ru-RU" smtClean="0"/>
            <a:t>Саяси география – география және саясаттану ғылымдарының қиылысында  пайда болған, шектес ғылым саналады.</a:t>
          </a:r>
          <a:endParaRPr lang="ru-RU"/>
        </a:p>
      </dgm:t>
    </dgm:pt>
    <dgm:pt modelId="{4959069E-A916-4955-A385-F5F5C8181F59}" type="parTrans" cxnId="{EA00153D-3908-478C-8301-5F22FBD673B4}">
      <dgm:prSet/>
      <dgm:spPr/>
      <dgm:t>
        <a:bodyPr/>
        <a:lstStyle/>
        <a:p>
          <a:endParaRPr lang="ru-RU"/>
        </a:p>
      </dgm:t>
    </dgm:pt>
    <dgm:pt modelId="{4A9B0EE8-3E43-4C90-B43F-3EEFC1C629DC}" type="sibTrans" cxnId="{EA00153D-3908-478C-8301-5F22FBD673B4}">
      <dgm:prSet/>
      <dgm:spPr/>
      <dgm:t>
        <a:bodyPr/>
        <a:lstStyle/>
        <a:p>
          <a:endParaRPr lang="ru-RU"/>
        </a:p>
      </dgm:t>
    </dgm:pt>
    <dgm:pt modelId="{AD18C875-2BF9-46BF-9F24-B546E78FF4CA}">
      <dgm:prSet/>
      <dgm:spPr/>
      <dgm:t>
        <a:bodyPr/>
        <a:lstStyle/>
        <a:p>
          <a:pPr rtl="0"/>
          <a:r>
            <a:rPr lang="ru-RU" smtClean="0"/>
            <a:t>Саяси географияның тәуелсіз ғылыми бағыт ретінде  қалыптасуы 19 ғ соңында -20 ғ басында  болған. Ол неміс географы, этнограф, әлеуметтанушы Фридрих Ратцельдің «Политическая география» атты еңбегіне байланысты. Ратцельдің идеяларын соңынан өз жұмыстарында ағылшын географы Хэлфорд Маккиндер, Швед саясаткері Рудольф Челлен және басқа да авторлар жалғастырған. Саяси географияға көптеген орыс географтары да көңіл бөлген.</a:t>
          </a:r>
          <a:endParaRPr lang="ru-RU"/>
        </a:p>
      </dgm:t>
    </dgm:pt>
    <dgm:pt modelId="{5FAADA58-60B8-4603-B520-2E2840ECB89C}" type="parTrans" cxnId="{86565B04-1E40-47F7-BC87-33F737B73D06}">
      <dgm:prSet/>
      <dgm:spPr/>
      <dgm:t>
        <a:bodyPr/>
        <a:lstStyle/>
        <a:p>
          <a:endParaRPr lang="ru-RU"/>
        </a:p>
      </dgm:t>
    </dgm:pt>
    <dgm:pt modelId="{3D600EC5-4D8C-4E5A-89EA-EB5E6345DADE}" type="sibTrans" cxnId="{86565B04-1E40-47F7-BC87-33F737B73D06}">
      <dgm:prSet/>
      <dgm:spPr/>
      <dgm:t>
        <a:bodyPr/>
        <a:lstStyle/>
        <a:p>
          <a:endParaRPr lang="ru-RU"/>
        </a:p>
      </dgm:t>
    </dgm:pt>
    <dgm:pt modelId="{3C62A897-9B86-4E91-A228-E16E2CD9703D}" type="pres">
      <dgm:prSet presAssocID="{4620C5D6-3CFA-4A15-976F-A0E80D045593}" presName="linearFlow" presStyleCnt="0">
        <dgm:presLayoutVars>
          <dgm:dir/>
          <dgm:resizeHandles val="exact"/>
        </dgm:presLayoutVars>
      </dgm:prSet>
      <dgm:spPr/>
      <dgm:t>
        <a:bodyPr/>
        <a:lstStyle/>
        <a:p>
          <a:endParaRPr lang="ru-RU"/>
        </a:p>
      </dgm:t>
    </dgm:pt>
    <dgm:pt modelId="{759FCB5C-1004-4129-8CCE-7A703FCB4C1C}" type="pres">
      <dgm:prSet presAssocID="{FF667C25-57F5-421A-A316-10124E1112B8}" presName="comp" presStyleCnt="0"/>
      <dgm:spPr/>
    </dgm:pt>
    <dgm:pt modelId="{6959C8CB-17B3-417F-80A4-99260C0720B9}" type="pres">
      <dgm:prSet presAssocID="{FF667C25-57F5-421A-A316-10124E1112B8}" presName="rect2" presStyleLbl="node1" presStyleIdx="0" presStyleCnt="2">
        <dgm:presLayoutVars>
          <dgm:bulletEnabled val="1"/>
        </dgm:presLayoutVars>
      </dgm:prSet>
      <dgm:spPr/>
      <dgm:t>
        <a:bodyPr/>
        <a:lstStyle/>
        <a:p>
          <a:endParaRPr lang="ru-RU"/>
        </a:p>
      </dgm:t>
    </dgm:pt>
    <dgm:pt modelId="{80D81717-C971-42AC-B2FB-9DBDD1D6E97E}" type="pres">
      <dgm:prSet presAssocID="{FF667C25-57F5-421A-A316-10124E1112B8}" presName="rect1" presStyleLbl="lnNode1" presStyleIdx="0" presStyleCnt="2"/>
      <dgm:spPr>
        <a:blipFill rotWithShape="1">
          <a:blip xmlns:r="http://schemas.openxmlformats.org/officeDocument/2006/relationships" r:embed="rId1"/>
          <a:stretch>
            <a:fillRect/>
          </a:stretch>
        </a:blipFill>
      </dgm:spPr>
    </dgm:pt>
    <dgm:pt modelId="{242AE0DC-E1C5-4CA2-85A0-F87D40435F96}" type="pres">
      <dgm:prSet presAssocID="{4A9B0EE8-3E43-4C90-B43F-3EEFC1C629DC}" presName="sibTrans" presStyleCnt="0"/>
      <dgm:spPr/>
    </dgm:pt>
    <dgm:pt modelId="{534CF67C-BAA2-4EC9-A046-B193BE9227BC}" type="pres">
      <dgm:prSet presAssocID="{AD18C875-2BF9-46BF-9F24-B546E78FF4CA}" presName="comp" presStyleCnt="0"/>
      <dgm:spPr/>
    </dgm:pt>
    <dgm:pt modelId="{164CE09D-A95A-4C0B-8D57-BB81E58B77CC}" type="pres">
      <dgm:prSet presAssocID="{AD18C875-2BF9-46BF-9F24-B546E78FF4CA}" presName="rect2" presStyleLbl="node1" presStyleIdx="1" presStyleCnt="2">
        <dgm:presLayoutVars>
          <dgm:bulletEnabled val="1"/>
        </dgm:presLayoutVars>
      </dgm:prSet>
      <dgm:spPr/>
      <dgm:t>
        <a:bodyPr/>
        <a:lstStyle/>
        <a:p>
          <a:endParaRPr lang="ru-RU"/>
        </a:p>
      </dgm:t>
    </dgm:pt>
    <dgm:pt modelId="{35DAD2CA-5A12-480E-8645-0C147334B7E4}" type="pres">
      <dgm:prSet presAssocID="{AD18C875-2BF9-46BF-9F24-B546E78FF4CA}" presName="rect1" presStyleLbl="lnNode1" presStyleIdx="1" presStyleCnt="2"/>
      <dgm:spPr>
        <a:blipFill rotWithShape="1">
          <a:blip xmlns:r="http://schemas.openxmlformats.org/officeDocument/2006/relationships" r:embed="rId2"/>
          <a:stretch>
            <a:fillRect/>
          </a:stretch>
        </a:blipFill>
      </dgm:spPr>
    </dgm:pt>
  </dgm:ptLst>
  <dgm:cxnLst>
    <dgm:cxn modelId="{86565B04-1E40-47F7-BC87-33F737B73D06}" srcId="{4620C5D6-3CFA-4A15-976F-A0E80D045593}" destId="{AD18C875-2BF9-46BF-9F24-B546E78FF4CA}" srcOrd="1" destOrd="0" parTransId="{5FAADA58-60B8-4603-B520-2E2840ECB89C}" sibTransId="{3D600EC5-4D8C-4E5A-89EA-EB5E6345DADE}"/>
    <dgm:cxn modelId="{271477D6-59EF-400F-B536-49FE6CE79D46}" type="presOf" srcId="{FF667C25-57F5-421A-A316-10124E1112B8}" destId="{6959C8CB-17B3-417F-80A4-99260C0720B9}" srcOrd="0" destOrd="0" presId="urn:microsoft.com/office/officeart/2008/layout/AlternatingPictureBlocks"/>
    <dgm:cxn modelId="{04A9D356-3D6F-4ECC-9D23-6DBEEF0E3886}" type="presOf" srcId="{AD18C875-2BF9-46BF-9F24-B546E78FF4CA}" destId="{164CE09D-A95A-4C0B-8D57-BB81E58B77CC}" srcOrd="0" destOrd="0" presId="urn:microsoft.com/office/officeart/2008/layout/AlternatingPictureBlocks"/>
    <dgm:cxn modelId="{4C1D4217-42F9-440E-B018-789D16FF032E}" type="presOf" srcId="{4620C5D6-3CFA-4A15-976F-A0E80D045593}" destId="{3C62A897-9B86-4E91-A228-E16E2CD9703D}" srcOrd="0" destOrd="0" presId="urn:microsoft.com/office/officeart/2008/layout/AlternatingPictureBlocks"/>
    <dgm:cxn modelId="{EA00153D-3908-478C-8301-5F22FBD673B4}" srcId="{4620C5D6-3CFA-4A15-976F-A0E80D045593}" destId="{FF667C25-57F5-421A-A316-10124E1112B8}" srcOrd="0" destOrd="0" parTransId="{4959069E-A916-4955-A385-F5F5C8181F59}" sibTransId="{4A9B0EE8-3E43-4C90-B43F-3EEFC1C629DC}"/>
    <dgm:cxn modelId="{F708D6D4-CC29-42AA-ADA6-603C9E48E8CD}" type="presParOf" srcId="{3C62A897-9B86-4E91-A228-E16E2CD9703D}" destId="{759FCB5C-1004-4129-8CCE-7A703FCB4C1C}" srcOrd="0" destOrd="0" presId="urn:microsoft.com/office/officeart/2008/layout/AlternatingPictureBlocks"/>
    <dgm:cxn modelId="{B39D0611-9405-4C88-9A17-7DB203235E7B}" type="presParOf" srcId="{759FCB5C-1004-4129-8CCE-7A703FCB4C1C}" destId="{6959C8CB-17B3-417F-80A4-99260C0720B9}" srcOrd="0" destOrd="0" presId="urn:microsoft.com/office/officeart/2008/layout/AlternatingPictureBlocks"/>
    <dgm:cxn modelId="{78DDDED2-A725-4B3A-8D5F-9FC170449784}" type="presParOf" srcId="{759FCB5C-1004-4129-8CCE-7A703FCB4C1C}" destId="{80D81717-C971-42AC-B2FB-9DBDD1D6E97E}" srcOrd="1" destOrd="0" presId="urn:microsoft.com/office/officeart/2008/layout/AlternatingPictureBlocks"/>
    <dgm:cxn modelId="{818EEA75-EFA1-478C-8D68-317882E01303}" type="presParOf" srcId="{3C62A897-9B86-4E91-A228-E16E2CD9703D}" destId="{242AE0DC-E1C5-4CA2-85A0-F87D40435F96}" srcOrd="1" destOrd="0" presId="urn:microsoft.com/office/officeart/2008/layout/AlternatingPictureBlocks"/>
    <dgm:cxn modelId="{0680BD9D-19CD-47CE-B2F7-97B720B132C7}" type="presParOf" srcId="{3C62A897-9B86-4E91-A228-E16E2CD9703D}" destId="{534CF67C-BAA2-4EC9-A046-B193BE9227BC}" srcOrd="2" destOrd="0" presId="urn:microsoft.com/office/officeart/2008/layout/AlternatingPictureBlocks"/>
    <dgm:cxn modelId="{39C758ED-08A4-44AE-AC3D-94A5E63A5CB2}" type="presParOf" srcId="{534CF67C-BAA2-4EC9-A046-B193BE9227BC}" destId="{164CE09D-A95A-4C0B-8D57-BB81E58B77CC}" srcOrd="0" destOrd="0" presId="urn:microsoft.com/office/officeart/2008/layout/AlternatingPictureBlocks"/>
    <dgm:cxn modelId="{7189E7AA-E559-4BC0-A095-D80EDD371AA3}" type="presParOf" srcId="{534CF67C-BAA2-4EC9-A046-B193BE9227BC}" destId="{35DAD2CA-5A12-480E-8645-0C147334B7E4}"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C72EDC-B22D-4F57-9A59-935672715F0F}"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2F2EF9C3-A5B3-4D0A-8614-D5AD86A73DB6}">
      <dgm:prSet/>
      <dgm:spPr/>
      <dgm:t>
        <a:bodyPr/>
        <a:lstStyle/>
        <a:p>
          <a:pPr rtl="0"/>
          <a:r>
            <a:rPr lang="ru-RU" smtClean="0"/>
            <a:t>Саяси географияның  анықтамалары өте көп. Соның мысалы ретінде келесі анықтаманы алуға болады: саяси география – бұл саяси құбылыстар және үрдістердің территориалды  дифференциациясы туралы ғылым. Бірақ көп жағдайларда  бұл ғылым саласындағы мамандар оны басқаша анықтаған. </a:t>
          </a:r>
          <a:endParaRPr lang="ru-RU"/>
        </a:p>
      </dgm:t>
    </dgm:pt>
    <dgm:pt modelId="{8A775479-7F4E-4EBB-A5A6-5AEB609078BF}" type="parTrans" cxnId="{ADC3BB8F-B4CA-43CA-BFDE-78885C7444FD}">
      <dgm:prSet/>
      <dgm:spPr/>
      <dgm:t>
        <a:bodyPr/>
        <a:lstStyle/>
        <a:p>
          <a:endParaRPr lang="ru-RU"/>
        </a:p>
      </dgm:t>
    </dgm:pt>
    <dgm:pt modelId="{0491EA33-7E34-4EB0-B1F8-E5F854308186}" type="sibTrans" cxnId="{ADC3BB8F-B4CA-43CA-BFDE-78885C7444FD}">
      <dgm:prSet/>
      <dgm:spPr/>
      <dgm:t>
        <a:bodyPr/>
        <a:lstStyle/>
        <a:p>
          <a:endParaRPr lang="ru-RU"/>
        </a:p>
      </dgm:t>
    </dgm:pt>
    <dgm:pt modelId="{D92AC716-A585-4691-B642-7F618244863E}">
      <dgm:prSet/>
      <dgm:spPr/>
      <dgm:t>
        <a:bodyPr/>
        <a:lstStyle/>
        <a:p>
          <a:pPr rtl="0"/>
          <a:r>
            <a:rPr lang="ru-RU" smtClean="0"/>
            <a:t>Мысалы, Машбиц Я.Г. бойынша  саяси география аудан және мемлекет, қала  және ауылдық мекеннің әлеуметтік-экономикалық, тарихи, саяси, этномәдени және табиғи даму ерекшеліктеріне байланысты класстық және саяси күштердің территориалдық орналасуын зерттейді.</a:t>
          </a:r>
          <a:endParaRPr lang="ru-RU"/>
        </a:p>
      </dgm:t>
    </dgm:pt>
    <dgm:pt modelId="{20B459F4-80BD-4591-B7BA-D3F84878CFF3}" type="parTrans" cxnId="{9FA1F4E4-196C-4808-947F-CA9F01C21E1A}">
      <dgm:prSet/>
      <dgm:spPr/>
      <dgm:t>
        <a:bodyPr/>
        <a:lstStyle/>
        <a:p>
          <a:endParaRPr lang="ru-RU"/>
        </a:p>
      </dgm:t>
    </dgm:pt>
    <dgm:pt modelId="{AFB0BA45-1336-4217-8192-132295E85BD6}" type="sibTrans" cxnId="{9FA1F4E4-196C-4808-947F-CA9F01C21E1A}">
      <dgm:prSet/>
      <dgm:spPr/>
      <dgm:t>
        <a:bodyPr/>
        <a:lstStyle/>
        <a:p>
          <a:endParaRPr lang="ru-RU"/>
        </a:p>
      </dgm:t>
    </dgm:pt>
    <dgm:pt modelId="{296E19F6-3AAB-4C3C-A8FD-CF2632A9D720}">
      <dgm:prSet/>
      <dgm:spPr/>
      <dgm:t>
        <a:bodyPr/>
        <a:lstStyle/>
        <a:p>
          <a:pPr rtl="0"/>
          <a:r>
            <a:rPr lang="ru-RU" smtClean="0"/>
            <a:t>Ал Колосов В.А. бойынша  қазіргі  саяси-географиялық зерттеулерді  үш территориалды деңгейге бөлуге болады: макродеңгей – барлық дүние жүзі  және оның ірі аймақтарын зерттейді, мезодеңгей -  дара мемлекеттер және микродеңгей – дара қала, аудандарды және т.б. бөлшектерді зерттеген.</a:t>
          </a:r>
          <a:endParaRPr lang="ru-RU"/>
        </a:p>
      </dgm:t>
    </dgm:pt>
    <dgm:pt modelId="{1313CFE3-C888-4F94-93F0-8434014ECCFC}" type="parTrans" cxnId="{F504229D-4707-43E5-AC48-739727323E68}">
      <dgm:prSet/>
      <dgm:spPr/>
      <dgm:t>
        <a:bodyPr/>
        <a:lstStyle/>
        <a:p>
          <a:endParaRPr lang="ru-RU"/>
        </a:p>
      </dgm:t>
    </dgm:pt>
    <dgm:pt modelId="{7AE19221-E90C-4A94-A44B-FE4518E1DD9D}" type="sibTrans" cxnId="{F504229D-4707-43E5-AC48-739727323E68}">
      <dgm:prSet/>
      <dgm:spPr/>
      <dgm:t>
        <a:bodyPr/>
        <a:lstStyle/>
        <a:p>
          <a:endParaRPr lang="ru-RU"/>
        </a:p>
      </dgm:t>
    </dgm:pt>
    <dgm:pt modelId="{C3EF1FD0-69CE-4F7B-A984-1556BD0CBB60}" type="pres">
      <dgm:prSet presAssocID="{98C72EDC-B22D-4F57-9A59-935672715F0F}" presName="linear" presStyleCnt="0">
        <dgm:presLayoutVars>
          <dgm:animLvl val="lvl"/>
          <dgm:resizeHandles val="exact"/>
        </dgm:presLayoutVars>
      </dgm:prSet>
      <dgm:spPr/>
      <dgm:t>
        <a:bodyPr/>
        <a:lstStyle/>
        <a:p>
          <a:endParaRPr lang="ru-RU"/>
        </a:p>
      </dgm:t>
    </dgm:pt>
    <dgm:pt modelId="{2656231E-61C0-4E95-B13E-C6DE20705AC0}" type="pres">
      <dgm:prSet presAssocID="{2F2EF9C3-A5B3-4D0A-8614-D5AD86A73DB6}" presName="parentText" presStyleLbl="node1" presStyleIdx="0" presStyleCnt="3">
        <dgm:presLayoutVars>
          <dgm:chMax val="0"/>
          <dgm:bulletEnabled val="1"/>
        </dgm:presLayoutVars>
      </dgm:prSet>
      <dgm:spPr/>
      <dgm:t>
        <a:bodyPr/>
        <a:lstStyle/>
        <a:p>
          <a:endParaRPr lang="ru-RU"/>
        </a:p>
      </dgm:t>
    </dgm:pt>
    <dgm:pt modelId="{EF595FEB-5C5C-4223-8738-585448DEFA8B}" type="pres">
      <dgm:prSet presAssocID="{0491EA33-7E34-4EB0-B1F8-E5F854308186}" presName="spacer" presStyleCnt="0"/>
      <dgm:spPr/>
    </dgm:pt>
    <dgm:pt modelId="{7840858D-48E9-48C4-B2E6-185D93D51B39}" type="pres">
      <dgm:prSet presAssocID="{D92AC716-A585-4691-B642-7F618244863E}" presName="parentText" presStyleLbl="node1" presStyleIdx="1" presStyleCnt="3">
        <dgm:presLayoutVars>
          <dgm:chMax val="0"/>
          <dgm:bulletEnabled val="1"/>
        </dgm:presLayoutVars>
      </dgm:prSet>
      <dgm:spPr/>
      <dgm:t>
        <a:bodyPr/>
        <a:lstStyle/>
        <a:p>
          <a:endParaRPr lang="ru-RU"/>
        </a:p>
      </dgm:t>
    </dgm:pt>
    <dgm:pt modelId="{1E234A46-6CA4-4260-BBCA-63499CFD5653}" type="pres">
      <dgm:prSet presAssocID="{AFB0BA45-1336-4217-8192-132295E85BD6}" presName="spacer" presStyleCnt="0"/>
      <dgm:spPr/>
    </dgm:pt>
    <dgm:pt modelId="{45ECE13C-7F79-4C70-9E19-3A5F6C4843DA}" type="pres">
      <dgm:prSet presAssocID="{296E19F6-3AAB-4C3C-A8FD-CF2632A9D720}" presName="parentText" presStyleLbl="node1" presStyleIdx="2" presStyleCnt="3">
        <dgm:presLayoutVars>
          <dgm:chMax val="0"/>
          <dgm:bulletEnabled val="1"/>
        </dgm:presLayoutVars>
      </dgm:prSet>
      <dgm:spPr/>
      <dgm:t>
        <a:bodyPr/>
        <a:lstStyle/>
        <a:p>
          <a:endParaRPr lang="ru-RU"/>
        </a:p>
      </dgm:t>
    </dgm:pt>
  </dgm:ptLst>
  <dgm:cxnLst>
    <dgm:cxn modelId="{71495F83-6F5E-4081-8A4D-1D4C1DC1BCE2}" type="presOf" srcId="{98C72EDC-B22D-4F57-9A59-935672715F0F}" destId="{C3EF1FD0-69CE-4F7B-A984-1556BD0CBB60}" srcOrd="0" destOrd="0" presId="urn:microsoft.com/office/officeart/2005/8/layout/vList2"/>
    <dgm:cxn modelId="{ADC3BB8F-B4CA-43CA-BFDE-78885C7444FD}" srcId="{98C72EDC-B22D-4F57-9A59-935672715F0F}" destId="{2F2EF9C3-A5B3-4D0A-8614-D5AD86A73DB6}" srcOrd="0" destOrd="0" parTransId="{8A775479-7F4E-4EBB-A5A6-5AEB609078BF}" sibTransId="{0491EA33-7E34-4EB0-B1F8-E5F854308186}"/>
    <dgm:cxn modelId="{C20EEF0E-6EA1-4589-A5B5-154689D8DF61}" type="presOf" srcId="{D92AC716-A585-4691-B642-7F618244863E}" destId="{7840858D-48E9-48C4-B2E6-185D93D51B39}" srcOrd="0" destOrd="0" presId="urn:microsoft.com/office/officeart/2005/8/layout/vList2"/>
    <dgm:cxn modelId="{9FA1F4E4-196C-4808-947F-CA9F01C21E1A}" srcId="{98C72EDC-B22D-4F57-9A59-935672715F0F}" destId="{D92AC716-A585-4691-B642-7F618244863E}" srcOrd="1" destOrd="0" parTransId="{20B459F4-80BD-4591-B7BA-D3F84878CFF3}" sibTransId="{AFB0BA45-1336-4217-8192-132295E85BD6}"/>
    <dgm:cxn modelId="{419E2BA6-A866-4F1D-BF01-B65B1983FF62}" type="presOf" srcId="{2F2EF9C3-A5B3-4D0A-8614-D5AD86A73DB6}" destId="{2656231E-61C0-4E95-B13E-C6DE20705AC0}" srcOrd="0" destOrd="0" presId="urn:microsoft.com/office/officeart/2005/8/layout/vList2"/>
    <dgm:cxn modelId="{77E5F7E9-1951-4849-AD78-5DB0F7D86402}" type="presOf" srcId="{296E19F6-3AAB-4C3C-A8FD-CF2632A9D720}" destId="{45ECE13C-7F79-4C70-9E19-3A5F6C4843DA}" srcOrd="0" destOrd="0" presId="urn:microsoft.com/office/officeart/2005/8/layout/vList2"/>
    <dgm:cxn modelId="{F504229D-4707-43E5-AC48-739727323E68}" srcId="{98C72EDC-B22D-4F57-9A59-935672715F0F}" destId="{296E19F6-3AAB-4C3C-A8FD-CF2632A9D720}" srcOrd="2" destOrd="0" parTransId="{1313CFE3-C888-4F94-93F0-8434014ECCFC}" sibTransId="{7AE19221-E90C-4A94-A44B-FE4518E1DD9D}"/>
    <dgm:cxn modelId="{44EBBBDC-AD36-479F-BF74-0E7788C022BE}" type="presParOf" srcId="{C3EF1FD0-69CE-4F7B-A984-1556BD0CBB60}" destId="{2656231E-61C0-4E95-B13E-C6DE20705AC0}" srcOrd="0" destOrd="0" presId="urn:microsoft.com/office/officeart/2005/8/layout/vList2"/>
    <dgm:cxn modelId="{521B0805-23F0-420D-B716-68C729DAE699}" type="presParOf" srcId="{C3EF1FD0-69CE-4F7B-A984-1556BD0CBB60}" destId="{EF595FEB-5C5C-4223-8738-585448DEFA8B}" srcOrd="1" destOrd="0" presId="urn:microsoft.com/office/officeart/2005/8/layout/vList2"/>
    <dgm:cxn modelId="{98A065FA-1E5D-469D-9F64-4DEF0C47C3A4}" type="presParOf" srcId="{C3EF1FD0-69CE-4F7B-A984-1556BD0CBB60}" destId="{7840858D-48E9-48C4-B2E6-185D93D51B39}" srcOrd="2" destOrd="0" presId="urn:microsoft.com/office/officeart/2005/8/layout/vList2"/>
    <dgm:cxn modelId="{C324B01C-C055-4F52-B10F-75D2F1F2BE03}" type="presParOf" srcId="{C3EF1FD0-69CE-4F7B-A984-1556BD0CBB60}" destId="{1E234A46-6CA4-4260-BBCA-63499CFD5653}" srcOrd="3" destOrd="0" presId="urn:microsoft.com/office/officeart/2005/8/layout/vList2"/>
    <dgm:cxn modelId="{2E7EB157-096F-4D7C-853E-87FB7A8A9A1C}" type="presParOf" srcId="{C3EF1FD0-69CE-4F7B-A984-1556BD0CBB60}" destId="{45ECE13C-7F79-4C70-9E19-3A5F6C4843D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1E5979-D401-45F6-8B57-D913456A01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A9929DA-99E8-452D-A9C1-C63DB6F46652}">
      <dgm:prSet/>
      <dgm:spPr/>
      <dgm:t>
        <a:bodyPr/>
        <a:lstStyle/>
        <a:p>
          <a:pPr rtl="0"/>
          <a:r>
            <a:rPr lang="ru-RU" b="1" smtClean="0"/>
            <a:t>Ал саяси –географиялық елтану келесі сұрақтарды қарастырады:</a:t>
          </a:r>
          <a:endParaRPr lang="ru-RU"/>
        </a:p>
      </dgm:t>
    </dgm:pt>
    <dgm:pt modelId="{6C8D8064-9A88-48CE-ABB8-D02C8F58991B}" type="parTrans" cxnId="{10FD20CF-C64D-45A8-88A4-8751E3B3BEB2}">
      <dgm:prSet/>
      <dgm:spPr/>
      <dgm:t>
        <a:bodyPr/>
        <a:lstStyle/>
        <a:p>
          <a:endParaRPr lang="ru-RU"/>
        </a:p>
      </dgm:t>
    </dgm:pt>
    <dgm:pt modelId="{EBF0941D-474B-46F1-82DA-9B9B9DEC8493}" type="sibTrans" cxnId="{10FD20CF-C64D-45A8-88A4-8751E3B3BEB2}">
      <dgm:prSet/>
      <dgm:spPr/>
      <dgm:t>
        <a:bodyPr/>
        <a:lstStyle/>
        <a:p>
          <a:endParaRPr lang="ru-RU"/>
        </a:p>
      </dgm:t>
    </dgm:pt>
    <dgm:pt modelId="{083E3367-9040-416C-A06F-63D0FFCC1308}">
      <dgm:prSet/>
      <dgm:spPr/>
      <dgm:t>
        <a:bodyPr/>
        <a:lstStyle/>
        <a:p>
          <a:pPr rtl="0"/>
          <a:r>
            <a:rPr lang="ru-RU" smtClean="0"/>
            <a:t>қоғам және мемлекет құрылым ерекшеліктері, басқару түрлері және әкімшілік-территориалдық бөлінуі, ішкі және сыртқы саясат;</a:t>
          </a:r>
          <a:endParaRPr lang="ru-RU"/>
        </a:p>
      </dgm:t>
    </dgm:pt>
    <dgm:pt modelId="{DAC27DDB-B3CB-49D9-A336-59220E8FDBC5}" type="parTrans" cxnId="{C557B4A9-C01F-47EA-9841-38B33B571E82}">
      <dgm:prSet/>
      <dgm:spPr/>
      <dgm:t>
        <a:bodyPr/>
        <a:lstStyle/>
        <a:p>
          <a:endParaRPr lang="ru-RU"/>
        </a:p>
      </dgm:t>
    </dgm:pt>
    <dgm:pt modelId="{2A63E78C-6CFC-40FC-950E-25D2EA0C36CA}" type="sibTrans" cxnId="{C557B4A9-C01F-47EA-9841-38B33B571E82}">
      <dgm:prSet/>
      <dgm:spPr/>
      <dgm:t>
        <a:bodyPr/>
        <a:lstStyle/>
        <a:p>
          <a:endParaRPr lang="ru-RU"/>
        </a:p>
      </dgm:t>
    </dgm:pt>
    <dgm:pt modelId="{7B6CB10C-FD9B-4D5F-B37D-CBEF748CA38C}">
      <dgm:prSet/>
      <dgm:spPr/>
      <dgm:t>
        <a:bodyPr/>
        <a:lstStyle/>
        <a:p>
          <a:pPr rtl="0"/>
          <a:r>
            <a:rPr lang="ru-RU" dirty="0" err="1" smtClean="0"/>
            <a:t>мемлекеттік</a:t>
          </a:r>
          <a:r>
            <a:rPr lang="ru-RU" dirty="0" smtClean="0"/>
            <a:t> </a:t>
          </a:r>
          <a:r>
            <a:rPr lang="ru-RU" dirty="0" err="1" smtClean="0"/>
            <a:t>территорияның</a:t>
          </a:r>
          <a:r>
            <a:rPr lang="ru-RU" dirty="0" smtClean="0"/>
            <a:t> </a:t>
          </a:r>
          <a:r>
            <a:rPr lang="ru-RU" dirty="0" err="1" smtClean="0"/>
            <a:t>қалыптасуы</a:t>
          </a:r>
          <a:r>
            <a:rPr lang="ru-RU" dirty="0" smtClean="0"/>
            <a:t>, </a:t>
          </a:r>
          <a:r>
            <a:rPr lang="ru-RU" dirty="0" err="1" smtClean="0"/>
            <a:t>оның</a:t>
          </a:r>
          <a:r>
            <a:rPr lang="ru-RU" dirty="0" smtClean="0"/>
            <a:t> </a:t>
          </a:r>
          <a:r>
            <a:rPr lang="ru-RU" dirty="0" err="1" smtClean="0"/>
            <a:t>саяси-географиялық</a:t>
          </a:r>
          <a:r>
            <a:rPr lang="ru-RU" dirty="0" smtClean="0"/>
            <a:t> </a:t>
          </a:r>
          <a:r>
            <a:rPr lang="ru-RU" dirty="0" err="1" smtClean="0"/>
            <a:t>орны</a:t>
          </a:r>
          <a:r>
            <a:rPr lang="ru-RU" dirty="0" smtClean="0"/>
            <a:t>, </a:t>
          </a:r>
          <a:r>
            <a:rPr lang="ru-RU" dirty="0" err="1" smtClean="0"/>
            <a:t>шекараны</a:t>
          </a:r>
          <a:r>
            <a:rPr lang="ru-RU" dirty="0" smtClean="0"/>
            <a:t> </a:t>
          </a:r>
          <a:r>
            <a:rPr lang="ru-RU" dirty="0" err="1" smtClean="0"/>
            <a:t>бағалау</a:t>
          </a:r>
          <a:r>
            <a:rPr lang="ru-RU" dirty="0" smtClean="0"/>
            <a:t> </a:t>
          </a:r>
          <a:r>
            <a:rPr lang="ru-RU" dirty="0" err="1" smtClean="0"/>
            <a:t>және</a:t>
          </a:r>
          <a:r>
            <a:rPr lang="ru-RU" dirty="0" smtClean="0"/>
            <a:t> </a:t>
          </a:r>
          <a:r>
            <a:rPr lang="ru-RU" dirty="0" err="1" smtClean="0"/>
            <a:t>шекара</a:t>
          </a:r>
          <a:r>
            <a:rPr lang="ru-RU" dirty="0" smtClean="0"/>
            <a:t> </a:t>
          </a:r>
          <a:r>
            <a:rPr lang="ru-RU" dirty="0" err="1" smtClean="0"/>
            <a:t>аудандардың</a:t>
          </a:r>
          <a:r>
            <a:rPr lang="ru-RU" dirty="0" smtClean="0"/>
            <a:t> </a:t>
          </a:r>
          <a:r>
            <a:rPr lang="ru-RU" dirty="0" err="1" smtClean="0"/>
            <a:t>негізгі</a:t>
          </a:r>
          <a:r>
            <a:rPr lang="ru-RU" dirty="0" smtClean="0"/>
            <a:t> </a:t>
          </a:r>
          <a:r>
            <a:rPr lang="ru-RU" dirty="0" err="1" smtClean="0"/>
            <a:t>табиғи</a:t>
          </a:r>
          <a:r>
            <a:rPr lang="ru-RU" dirty="0" smtClean="0"/>
            <a:t> </a:t>
          </a:r>
          <a:r>
            <a:rPr lang="ru-RU" dirty="0" err="1" smtClean="0"/>
            <a:t>ресурстарымен</a:t>
          </a:r>
          <a:r>
            <a:rPr lang="ru-RU" dirty="0" smtClean="0"/>
            <a:t> </a:t>
          </a:r>
          <a:r>
            <a:rPr lang="ru-RU" dirty="0" err="1" smtClean="0"/>
            <a:t>қамтамасыз</a:t>
          </a:r>
          <a:r>
            <a:rPr lang="ru-RU" dirty="0" smtClean="0"/>
            <a:t> </a:t>
          </a:r>
          <a:r>
            <a:rPr lang="ru-RU" dirty="0" err="1" smtClean="0"/>
            <a:t>болуы</a:t>
          </a:r>
          <a:r>
            <a:rPr lang="ru-RU" dirty="0" smtClean="0"/>
            <a:t>;</a:t>
          </a:r>
          <a:endParaRPr lang="ru-RU" dirty="0"/>
        </a:p>
      </dgm:t>
    </dgm:pt>
    <dgm:pt modelId="{DFE000AD-93D3-458A-A44E-25DFB8363481}" type="parTrans" cxnId="{5B75E283-CC5C-4B1D-8E3C-739489437939}">
      <dgm:prSet/>
      <dgm:spPr/>
      <dgm:t>
        <a:bodyPr/>
        <a:lstStyle/>
        <a:p>
          <a:endParaRPr lang="ru-RU"/>
        </a:p>
      </dgm:t>
    </dgm:pt>
    <dgm:pt modelId="{F5E496DE-067B-4240-BD27-E314E136B193}" type="sibTrans" cxnId="{5B75E283-CC5C-4B1D-8E3C-739489437939}">
      <dgm:prSet/>
      <dgm:spPr/>
      <dgm:t>
        <a:bodyPr/>
        <a:lstStyle/>
        <a:p>
          <a:endParaRPr lang="ru-RU"/>
        </a:p>
      </dgm:t>
    </dgm:pt>
    <dgm:pt modelId="{B23AC8CA-818E-40EB-83A4-5DE703314184}">
      <dgm:prSet/>
      <dgm:spPr/>
      <dgm:t>
        <a:bodyPr/>
        <a:lstStyle/>
        <a:p>
          <a:pPr rtl="0"/>
          <a:r>
            <a:rPr lang="ru-RU" dirty="0" err="1" smtClean="0"/>
            <a:t>халықтың</a:t>
          </a:r>
          <a:r>
            <a:rPr lang="ru-RU" dirty="0" smtClean="0"/>
            <a:t> </a:t>
          </a:r>
          <a:r>
            <a:rPr lang="ru-RU" dirty="0" err="1" smtClean="0"/>
            <a:t>әлеуметтік-класстық</a:t>
          </a:r>
          <a:r>
            <a:rPr lang="ru-RU" dirty="0" smtClean="0"/>
            <a:t> </a:t>
          </a:r>
          <a:r>
            <a:rPr lang="ru-RU" dirty="0" err="1" smtClean="0"/>
            <a:t>құрылымындағы</a:t>
          </a:r>
          <a:r>
            <a:rPr lang="ru-RU" dirty="0" smtClean="0"/>
            <a:t> </a:t>
          </a:r>
          <a:r>
            <a:rPr lang="ru-RU" dirty="0" err="1" smtClean="0"/>
            <a:t>географиялық</a:t>
          </a:r>
          <a:r>
            <a:rPr lang="ru-RU" dirty="0" smtClean="0"/>
            <a:t> </a:t>
          </a:r>
          <a:r>
            <a:rPr lang="ru-RU" dirty="0" err="1" smtClean="0"/>
            <a:t>ерекшеліктер</a:t>
          </a:r>
          <a:r>
            <a:rPr lang="ru-RU" dirty="0" smtClean="0"/>
            <a:t>, </a:t>
          </a:r>
          <a:r>
            <a:rPr lang="ru-RU" dirty="0" err="1" smtClean="0"/>
            <a:t>оның</a:t>
          </a:r>
          <a:r>
            <a:rPr lang="ru-RU" dirty="0" smtClean="0"/>
            <a:t> </a:t>
          </a:r>
          <a:r>
            <a:rPr lang="ru-RU" dirty="0" err="1" smtClean="0"/>
            <a:t>ұлттық</a:t>
          </a:r>
          <a:r>
            <a:rPr lang="ru-RU" dirty="0" smtClean="0"/>
            <a:t> </a:t>
          </a:r>
          <a:r>
            <a:rPr lang="ru-RU" dirty="0" err="1" smtClean="0"/>
            <a:t>және</a:t>
          </a:r>
          <a:r>
            <a:rPr lang="ru-RU" dirty="0" smtClean="0"/>
            <a:t> </a:t>
          </a:r>
          <a:r>
            <a:rPr lang="ru-RU" dirty="0" err="1" smtClean="0"/>
            <a:t>діни</a:t>
          </a:r>
          <a:r>
            <a:rPr lang="ru-RU" dirty="0" smtClean="0"/>
            <a:t> </a:t>
          </a:r>
          <a:r>
            <a:rPr lang="ru-RU" dirty="0" err="1" smtClean="0"/>
            <a:t>құрамы</a:t>
          </a:r>
          <a:r>
            <a:rPr lang="ru-RU" dirty="0" smtClean="0"/>
            <a:t>, </a:t>
          </a:r>
          <a:r>
            <a:rPr lang="ru-RU" dirty="0" err="1" smtClean="0"/>
            <a:t>әлеуметтік</a:t>
          </a:r>
          <a:r>
            <a:rPr lang="ru-RU" dirty="0" smtClean="0"/>
            <a:t> </a:t>
          </a:r>
          <a:r>
            <a:rPr lang="ru-RU" dirty="0" err="1" smtClean="0"/>
            <a:t>топтар</a:t>
          </a:r>
          <a:r>
            <a:rPr lang="ru-RU" dirty="0" smtClean="0"/>
            <a:t>, </a:t>
          </a:r>
          <a:r>
            <a:rPr lang="ru-RU" dirty="0" err="1" smtClean="0"/>
            <a:t>ұлттар</a:t>
          </a:r>
          <a:r>
            <a:rPr lang="ru-RU" dirty="0" smtClean="0"/>
            <a:t>, </a:t>
          </a:r>
          <a:r>
            <a:rPr lang="ru-RU" dirty="0" err="1" smtClean="0"/>
            <a:t>және</a:t>
          </a:r>
          <a:r>
            <a:rPr lang="ru-RU" dirty="0" smtClean="0"/>
            <a:t> </a:t>
          </a:r>
          <a:r>
            <a:rPr lang="ru-RU" dirty="0" err="1" smtClean="0"/>
            <a:t>мемлекеттік</a:t>
          </a:r>
          <a:r>
            <a:rPr lang="ru-RU" dirty="0" smtClean="0"/>
            <a:t> </a:t>
          </a:r>
          <a:r>
            <a:rPr lang="ru-RU" dirty="0" err="1" smtClean="0"/>
            <a:t>және</a:t>
          </a:r>
          <a:r>
            <a:rPr lang="ru-RU" dirty="0" smtClean="0"/>
            <a:t> </a:t>
          </a:r>
          <a:r>
            <a:rPr lang="ru-RU" dirty="0" err="1" smtClean="0"/>
            <a:t>жергілікті</a:t>
          </a:r>
          <a:r>
            <a:rPr lang="ru-RU" dirty="0" smtClean="0"/>
            <a:t> </a:t>
          </a:r>
          <a:r>
            <a:rPr lang="ru-RU" dirty="0" err="1" smtClean="0"/>
            <a:t>билік</a:t>
          </a:r>
          <a:r>
            <a:rPr lang="ru-RU" dirty="0" smtClean="0"/>
            <a:t> </a:t>
          </a:r>
          <a:r>
            <a:rPr lang="ru-RU" dirty="0" err="1" smtClean="0"/>
            <a:t>органдары</a:t>
          </a:r>
          <a:r>
            <a:rPr lang="ru-RU" dirty="0" smtClean="0"/>
            <a:t> </a:t>
          </a:r>
          <a:r>
            <a:rPr lang="ru-RU" dirty="0" err="1" smtClean="0"/>
            <a:t>арасындағы</a:t>
          </a:r>
          <a:r>
            <a:rPr lang="ru-RU" dirty="0" smtClean="0"/>
            <a:t> </a:t>
          </a:r>
          <a:r>
            <a:rPr lang="ru-RU" dirty="0" err="1" smtClean="0"/>
            <a:t>саяси</a:t>
          </a:r>
          <a:r>
            <a:rPr lang="ru-RU" dirty="0" smtClean="0"/>
            <a:t> </a:t>
          </a:r>
          <a:r>
            <a:rPr lang="ru-RU" dirty="0" err="1" smtClean="0"/>
            <a:t>қатынастар</a:t>
          </a:r>
          <a:r>
            <a:rPr lang="ru-RU" dirty="0" smtClean="0"/>
            <a:t>;</a:t>
          </a:r>
          <a:endParaRPr lang="ru-RU" dirty="0"/>
        </a:p>
      </dgm:t>
    </dgm:pt>
    <dgm:pt modelId="{BF5255CE-9E77-4977-93D4-2BCBF609F5ED}" type="parTrans" cxnId="{80C0005C-5B35-4DCA-9B32-883BBE6FD727}">
      <dgm:prSet/>
      <dgm:spPr/>
      <dgm:t>
        <a:bodyPr/>
        <a:lstStyle/>
        <a:p>
          <a:endParaRPr lang="ru-RU"/>
        </a:p>
      </dgm:t>
    </dgm:pt>
    <dgm:pt modelId="{FDD6104A-0D64-4FA3-9167-FC3252D9D314}" type="sibTrans" cxnId="{80C0005C-5B35-4DCA-9B32-883BBE6FD727}">
      <dgm:prSet/>
      <dgm:spPr/>
      <dgm:t>
        <a:bodyPr/>
        <a:lstStyle/>
        <a:p>
          <a:endParaRPr lang="ru-RU"/>
        </a:p>
      </dgm:t>
    </dgm:pt>
    <dgm:pt modelId="{D275C9DE-1E41-4EEB-A9DC-043D23A59F0C}">
      <dgm:prSet/>
      <dgm:spPr/>
      <dgm:t>
        <a:bodyPr/>
        <a:lstStyle/>
        <a:p>
          <a:pPr rtl="0"/>
          <a:r>
            <a:rPr lang="ru-RU" smtClean="0"/>
            <a:t>мемлекеттердің партиялық-саяси күштердің географиясы, соның ішінде саяси партиялар, профодақтар, қоғамдық ұйымдар және қозғалыстар,  олардың  саяси және қоғамдық өмірге деген әсері;</a:t>
          </a:r>
          <a:endParaRPr lang="ru-RU"/>
        </a:p>
      </dgm:t>
    </dgm:pt>
    <dgm:pt modelId="{D1F8BF0F-234C-4D3C-80D7-8B4B8157360E}" type="parTrans" cxnId="{59DD9B6B-FAF3-4CCA-A83C-ABB4ECA57E0B}">
      <dgm:prSet/>
      <dgm:spPr/>
      <dgm:t>
        <a:bodyPr/>
        <a:lstStyle/>
        <a:p>
          <a:endParaRPr lang="ru-RU"/>
        </a:p>
      </dgm:t>
    </dgm:pt>
    <dgm:pt modelId="{FA7580F9-390D-4899-A059-B0D155F703E1}" type="sibTrans" cxnId="{59DD9B6B-FAF3-4CCA-A83C-ABB4ECA57E0B}">
      <dgm:prSet/>
      <dgm:spPr/>
      <dgm:t>
        <a:bodyPr/>
        <a:lstStyle/>
        <a:p>
          <a:endParaRPr lang="ru-RU"/>
        </a:p>
      </dgm:t>
    </dgm:pt>
    <dgm:pt modelId="{9E3DE24E-EDE8-455F-A38F-3E0D1777AC7E}">
      <dgm:prSet/>
      <dgm:spPr/>
      <dgm:t>
        <a:bodyPr/>
        <a:lstStyle/>
        <a:p>
          <a:pPr rtl="0"/>
          <a:r>
            <a:rPr lang="ru-RU" smtClean="0"/>
            <a:t>дауыс беруді ұйымдастыру және өткізу, референдум, сонымен қатар демонстрация, қарулы қақтығыстар, сепаратисттік, партизандық қозғалыстар.</a:t>
          </a:r>
          <a:endParaRPr lang="ru-RU"/>
        </a:p>
      </dgm:t>
    </dgm:pt>
    <dgm:pt modelId="{31DA4A0D-9086-4814-935A-6F61380E3294}" type="parTrans" cxnId="{5069338A-ECB6-4A3E-9A65-B5AAB8E70937}">
      <dgm:prSet/>
      <dgm:spPr/>
      <dgm:t>
        <a:bodyPr/>
        <a:lstStyle/>
        <a:p>
          <a:endParaRPr lang="ru-RU"/>
        </a:p>
      </dgm:t>
    </dgm:pt>
    <dgm:pt modelId="{748967EB-E813-4831-A560-0F111306D43D}" type="sibTrans" cxnId="{5069338A-ECB6-4A3E-9A65-B5AAB8E70937}">
      <dgm:prSet/>
      <dgm:spPr/>
      <dgm:t>
        <a:bodyPr/>
        <a:lstStyle/>
        <a:p>
          <a:endParaRPr lang="ru-RU"/>
        </a:p>
      </dgm:t>
    </dgm:pt>
    <dgm:pt modelId="{27D055B3-41E5-4A05-AEBD-192D7B1BE876}" type="pres">
      <dgm:prSet presAssocID="{781E5979-D401-45F6-8B57-D913456A0113}" presName="linear" presStyleCnt="0">
        <dgm:presLayoutVars>
          <dgm:animLvl val="lvl"/>
          <dgm:resizeHandles val="exact"/>
        </dgm:presLayoutVars>
      </dgm:prSet>
      <dgm:spPr/>
      <dgm:t>
        <a:bodyPr/>
        <a:lstStyle/>
        <a:p>
          <a:endParaRPr lang="ru-RU"/>
        </a:p>
      </dgm:t>
    </dgm:pt>
    <dgm:pt modelId="{EDD9D759-BB1C-4C0C-B3C1-7EC6C13FA3C6}" type="pres">
      <dgm:prSet presAssocID="{5A9929DA-99E8-452D-A9C1-C63DB6F46652}" presName="parentText" presStyleLbl="node1" presStyleIdx="0" presStyleCnt="6">
        <dgm:presLayoutVars>
          <dgm:chMax val="0"/>
          <dgm:bulletEnabled val="1"/>
        </dgm:presLayoutVars>
      </dgm:prSet>
      <dgm:spPr/>
      <dgm:t>
        <a:bodyPr/>
        <a:lstStyle/>
        <a:p>
          <a:endParaRPr lang="ru-RU"/>
        </a:p>
      </dgm:t>
    </dgm:pt>
    <dgm:pt modelId="{1A38976C-9945-47C5-86DB-B188F7E051D7}" type="pres">
      <dgm:prSet presAssocID="{EBF0941D-474B-46F1-82DA-9B9B9DEC8493}" presName="spacer" presStyleCnt="0"/>
      <dgm:spPr/>
    </dgm:pt>
    <dgm:pt modelId="{FCBB04BE-90D1-4F5B-A1A1-F55F3149144D}" type="pres">
      <dgm:prSet presAssocID="{083E3367-9040-416C-A06F-63D0FFCC1308}" presName="parentText" presStyleLbl="node1" presStyleIdx="1" presStyleCnt="6">
        <dgm:presLayoutVars>
          <dgm:chMax val="0"/>
          <dgm:bulletEnabled val="1"/>
        </dgm:presLayoutVars>
      </dgm:prSet>
      <dgm:spPr/>
      <dgm:t>
        <a:bodyPr/>
        <a:lstStyle/>
        <a:p>
          <a:endParaRPr lang="ru-RU"/>
        </a:p>
      </dgm:t>
    </dgm:pt>
    <dgm:pt modelId="{6087D48E-E37A-46A6-9883-823C0C4916D0}" type="pres">
      <dgm:prSet presAssocID="{2A63E78C-6CFC-40FC-950E-25D2EA0C36CA}" presName="spacer" presStyleCnt="0"/>
      <dgm:spPr/>
    </dgm:pt>
    <dgm:pt modelId="{87D8FC06-7069-42EC-AB53-0726D52309C4}" type="pres">
      <dgm:prSet presAssocID="{7B6CB10C-FD9B-4D5F-B37D-CBEF748CA38C}" presName="parentText" presStyleLbl="node1" presStyleIdx="2" presStyleCnt="6">
        <dgm:presLayoutVars>
          <dgm:chMax val="0"/>
          <dgm:bulletEnabled val="1"/>
        </dgm:presLayoutVars>
      </dgm:prSet>
      <dgm:spPr/>
      <dgm:t>
        <a:bodyPr/>
        <a:lstStyle/>
        <a:p>
          <a:endParaRPr lang="ru-RU"/>
        </a:p>
      </dgm:t>
    </dgm:pt>
    <dgm:pt modelId="{ECE8C32D-367E-4B87-868C-01D4999D25ED}" type="pres">
      <dgm:prSet presAssocID="{F5E496DE-067B-4240-BD27-E314E136B193}" presName="spacer" presStyleCnt="0"/>
      <dgm:spPr/>
    </dgm:pt>
    <dgm:pt modelId="{CC8D9BF7-12F4-4B0B-B24B-6BFE8BBFA851}" type="pres">
      <dgm:prSet presAssocID="{B23AC8CA-818E-40EB-83A4-5DE703314184}" presName="parentText" presStyleLbl="node1" presStyleIdx="3" presStyleCnt="6">
        <dgm:presLayoutVars>
          <dgm:chMax val="0"/>
          <dgm:bulletEnabled val="1"/>
        </dgm:presLayoutVars>
      </dgm:prSet>
      <dgm:spPr/>
      <dgm:t>
        <a:bodyPr/>
        <a:lstStyle/>
        <a:p>
          <a:endParaRPr lang="ru-RU"/>
        </a:p>
      </dgm:t>
    </dgm:pt>
    <dgm:pt modelId="{1C732812-F4AC-469C-8DC8-517B4989ADC4}" type="pres">
      <dgm:prSet presAssocID="{FDD6104A-0D64-4FA3-9167-FC3252D9D314}" presName="spacer" presStyleCnt="0"/>
      <dgm:spPr/>
    </dgm:pt>
    <dgm:pt modelId="{272E76B4-68F3-4C94-B01E-1B37EFB08028}" type="pres">
      <dgm:prSet presAssocID="{D275C9DE-1E41-4EEB-A9DC-043D23A59F0C}" presName="parentText" presStyleLbl="node1" presStyleIdx="4" presStyleCnt="6">
        <dgm:presLayoutVars>
          <dgm:chMax val="0"/>
          <dgm:bulletEnabled val="1"/>
        </dgm:presLayoutVars>
      </dgm:prSet>
      <dgm:spPr/>
      <dgm:t>
        <a:bodyPr/>
        <a:lstStyle/>
        <a:p>
          <a:endParaRPr lang="ru-RU"/>
        </a:p>
      </dgm:t>
    </dgm:pt>
    <dgm:pt modelId="{8667E1C6-5611-4D2A-9EE5-C4FB9C692C49}" type="pres">
      <dgm:prSet presAssocID="{FA7580F9-390D-4899-A059-B0D155F703E1}" presName="spacer" presStyleCnt="0"/>
      <dgm:spPr/>
    </dgm:pt>
    <dgm:pt modelId="{45106F27-3D07-47C8-8314-B2E58F534DD8}" type="pres">
      <dgm:prSet presAssocID="{9E3DE24E-EDE8-455F-A38F-3E0D1777AC7E}" presName="parentText" presStyleLbl="node1" presStyleIdx="5" presStyleCnt="6">
        <dgm:presLayoutVars>
          <dgm:chMax val="0"/>
          <dgm:bulletEnabled val="1"/>
        </dgm:presLayoutVars>
      </dgm:prSet>
      <dgm:spPr/>
      <dgm:t>
        <a:bodyPr/>
        <a:lstStyle/>
        <a:p>
          <a:endParaRPr lang="ru-RU"/>
        </a:p>
      </dgm:t>
    </dgm:pt>
  </dgm:ptLst>
  <dgm:cxnLst>
    <dgm:cxn modelId="{C557B4A9-C01F-47EA-9841-38B33B571E82}" srcId="{781E5979-D401-45F6-8B57-D913456A0113}" destId="{083E3367-9040-416C-A06F-63D0FFCC1308}" srcOrd="1" destOrd="0" parTransId="{DAC27DDB-B3CB-49D9-A336-59220E8FDBC5}" sibTransId="{2A63E78C-6CFC-40FC-950E-25D2EA0C36CA}"/>
    <dgm:cxn modelId="{9D549CF4-4454-40E4-BA66-B54A8889055A}" type="presOf" srcId="{5A9929DA-99E8-452D-A9C1-C63DB6F46652}" destId="{EDD9D759-BB1C-4C0C-B3C1-7EC6C13FA3C6}" srcOrd="0" destOrd="0" presId="urn:microsoft.com/office/officeart/2005/8/layout/vList2"/>
    <dgm:cxn modelId="{453739BF-E2D8-4F24-867F-5F274C9BC6EC}" type="presOf" srcId="{083E3367-9040-416C-A06F-63D0FFCC1308}" destId="{FCBB04BE-90D1-4F5B-A1A1-F55F3149144D}" srcOrd="0" destOrd="0" presId="urn:microsoft.com/office/officeart/2005/8/layout/vList2"/>
    <dgm:cxn modelId="{B3E3D432-AA46-4A26-9464-A1445C706ED0}" type="presOf" srcId="{9E3DE24E-EDE8-455F-A38F-3E0D1777AC7E}" destId="{45106F27-3D07-47C8-8314-B2E58F534DD8}" srcOrd="0" destOrd="0" presId="urn:microsoft.com/office/officeart/2005/8/layout/vList2"/>
    <dgm:cxn modelId="{80C0005C-5B35-4DCA-9B32-883BBE6FD727}" srcId="{781E5979-D401-45F6-8B57-D913456A0113}" destId="{B23AC8CA-818E-40EB-83A4-5DE703314184}" srcOrd="3" destOrd="0" parTransId="{BF5255CE-9E77-4977-93D4-2BCBF609F5ED}" sibTransId="{FDD6104A-0D64-4FA3-9167-FC3252D9D314}"/>
    <dgm:cxn modelId="{4EBFEF03-B936-48DD-82AA-235296AEF727}" type="presOf" srcId="{781E5979-D401-45F6-8B57-D913456A0113}" destId="{27D055B3-41E5-4A05-AEBD-192D7B1BE876}" srcOrd="0" destOrd="0" presId="urn:microsoft.com/office/officeart/2005/8/layout/vList2"/>
    <dgm:cxn modelId="{59DD9B6B-FAF3-4CCA-A83C-ABB4ECA57E0B}" srcId="{781E5979-D401-45F6-8B57-D913456A0113}" destId="{D275C9DE-1E41-4EEB-A9DC-043D23A59F0C}" srcOrd="4" destOrd="0" parTransId="{D1F8BF0F-234C-4D3C-80D7-8B4B8157360E}" sibTransId="{FA7580F9-390D-4899-A059-B0D155F703E1}"/>
    <dgm:cxn modelId="{C7A63463-36D9-43A5-89D7-83E16BBFB50A}" type="presOf" srcId="{7B6CB10C-FD9B-4D5F-B37D-CBEF748CA38C}" destId="{87D8FC06-7069-42EC-AB53-0726D52309C4}" srcOrd="0" destOrd="0" presId="urn:microsoft.com/office/officeart/2005/8/layout/vList2"/>
    <dgm:cxn modelId="{5B75E283-CC5C-4B1D-8E3C-739489437939}" srcId="{781E5979-D401-45F6-8B57-D913456A0113}" destId="{7B6CB10C-FD9B-4D5F-B37D-CBEF748CA38C}" srcOrd="2" destOrd="0" parTransId="{DFE000AD-93D3-458A-A44E-25DFB8363481}" sibTransId="{F5E496DE-067B-4240-BD27-E314E136B193}"/>
    <dgm:cxn modelId="{5069338A-ECB6-4A3E-9A65-B5AAB8E70937}" srcId="{781E5979-D401-45F6-8B57-D913456A0113}" destId="{9E3DE24E-EDE8-455F-A38F-3E0D1777AC7E}" srcOrd="5" destOrd="0" parTransId="{31DA4A0D-9086-4814-935A-6F61380E3294}" sibTransId="{748967EB-E813-4831-A560-0F111306D43D}"/>
    <dgm:cxn modelId="{FFB1E96F-204C-47E3-891D-BA4E9722D18F}" type="presOf" srcId="{D275C9DE-1E41-4EEB-A9DC-043D23A59F0C}" destId="{272E76B4-68F3-4C94-B01E-1B37EFB08028}" srcOrd="0" destOrd="0" presId="urn:microsoft.com/office/officeart/2005/8/layout/vList2"/>
    <dgm:cxn modelId="{10FD20CF-C64D-45A8-88A4-8751E3B3BEB2}" srcId="{781E5979-D401-45F6-8B57-D913456A0113}" destId="{5A9929DA-99E8-452D-A9C1-C63DB6F46652}" srcOrd="0" destOrd="0" parTransId="{6C8D8064-9A88-48CE-ABB8-D02C8F58991B}" sibTransId="{EBF0941D-474B-46F1-82DA-9B9B9DEC8493}"/>
    <dgm:cxn modelId="{7ECBFFBA-8A61-492F-9438-67E7F2EBC53A}" type="presOf" srcId="{B23AC8CA-818E-40EB-83A4-5DE703314184}" destId="{CC8D9BF7-12F4-4B0B-B24B-6BFE8BBFA851}" srcOrd="0" destOrd="0" presId="urn:microsoft.com/office/officeart/2005/8/layout/vList2"/>
    <dgm:cxn modelId="{15681223-6EC5-4668-B596-106C2DF6E7A9}" type="presParOf" srcId="{27D055B3-41E5-4A05-AEBD-192D7B1BE876}" destId="{EDD9D759-BB1C-4C0C-B3C1-7EC6C13FA3C6}" srcOrd="0" destOrd="0" presId="urn:microsoft.com/office/officeart/2005/8/layout/vList2"/>
    <dgm:cxn modelId="{D2EFDA5D-5452-4A52-B81D-39BF3D7D37A1}" type="presParOf" srcId="{27D055B3-41E5-4A05-AEBD-192D7B1BE876}" destId="{1A38976C-9945-47C5-86DB-B188F7E051D7}" srcOrd="1" destOrd="0" presId="urn:microsoft.com/office/officeart/2005/8/layout/vList2"/>
    <dgm:cxn modelId="{673130DF-A1D6-4C06-A6D0-479651CDA185}" type="presParOf" srcId="{27D055B3-41E5-4A05-AEBD-192D7B1BE876}" destId="{FCBB04BE-90D1-4F5B-A1A1-F55F3149144D}" srcOrd="2" destOrd="0" presId="urn:microsoft.com/office/officeart/2005/8/layout/vList2"/>
    <dgm:cxn modelId="{9232BF44-1879-460A-8F8D-5A1E43FD58A0}" type="presParOf" srcId="{27D055B3-41E5-4A05-AEBD-192D7B1BE876}" destId="{6087D48E-E37A-46A6-9883-823C0C4916D0}" srcOrd="3" destOrd="0" presId="urn:microsoft.com/office/officeart/2005/8/layout/vList2"/>
    <dgm:cxn modelId="{EAB4C0A1-2E91-446D-8B1E-B084185CBD68}" type="presParOf" srcId="{27D055B3-41E5-4A05-AEBD-192D7B1BE876}" destId="{87D8FC06-7069-42EC-AB53-0726D52309C4}" srcOrd="4" destOrd="0" presId="urn:microsoft.com/office/officeart/2005/8/layout/vList2"/>
    <dgm:cxn modelId="{45849ACA-F0D7-446D-AF3A-3204104B206E}" type="presParOf" srcId="{27D055B3-41E5-4A05-AEBD-192D7B1BE876}" destId="{ECE8C32D-367E-4B87-868C-01D4999D25ED}" srcOrd="5" destOrd="0" presId="urn:microsoft.com/office/officeart/2005/8/layout/vList2"/>
    <dgm:cxn modelId="{172D2C13-9893-487E-A743-1C6078FCBB0A}" type="presParOf" srcId="{27D055B3-41E5-4A05-AEBD-192D7B1BE876}" destId="{CC8D9BF7-12F4-4B0B-B24B-6BFE8BBFA851}" srcOrd="6" destOrd="0" presId="urn:microsoft.com/office/officeart/2005/8/layout/vList2"/>
    <dgm:cxn modelId="{C571F628-A1B6-48C2-A63C-C1A9B4C12FDB}" type="presParOf" srcId="{27D055B3-41E5-4A05-AEBD-192D7B1BE876}" destId="{1C732812-F4AC-469C-8DC8-517B4989ADC4}" srcOrd="7" destOrd="0" presId="urn:microsoft.com/office/officeart/2005/8/layout/vList2"/>
    <dgm:cxn modelId="{791AE069-0A0C-4CB8-A768-DEDA1E2930AF}" type="presParOf" srcId="{27D055B3-41E5-4A05-AEBD-192D7B1BE876}" destId="{272E76B4-68F3-4C94-B01E-1B37EFB08028}" srcOrd="8" destOrd="0" presId="urn:microsoft.com/office/officeart/2005/8/layout/vList2"/>
    <dgm:cxn modelId="{767DAC6B-4AFE-44AF-8CE6-7BBDBA896555}" type="presParOf" srcId="{27D055B3-41E5-4A05-AEBD-192D7B1BE876}" destId="{8667E1C6-5611-4D2A-9EE5-C4FB9C692C49}" srcOrd="9" destOrd="0" presId="urn:microsoft.com/office/officeart/2005/8/layout/vList2"/>
    <dgm:cxn modelId="{2EEA54A9-AB18-4292-B1D5-A4E2E34A5136}" type="presParOf" srcId="{27D055B3-41E5-4A05-AEBD-192D7B1BE876}" destId="{45106F27-3D07-47C8-8314-B2E58F534DD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68BF43-44D0-4CAD-AA72-61B71B6A3194}"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22A99317-17DC-4355-B760-9A224BD4C285}">
      <dgm:prSet/>
      <dgm:spPr/>
      <dgm:t>
        <a:bodyPr/>
        <a:lstStyle/>
        <a:p>
          <a:pPr rtl="0"/>
          <a:r>
            <a:rPr lang="ru-RU" smtClean="0"/>
            <a:t>Геосаясат (географиялық саясат) -  саяси географияның негізгі бағыттарының бірі. Ол да саяси география сияқты  дүние жүзінде болып жатқан үрдістер мен құбылыстарды зерттейді. Ғаламдық және аймақтық деңгейде  оның басты міндеті  халықаралық қатынастар географиясын зерттеу, әсіресе  ұлы державалар арасындағы күштер балансы. Дара мемлекеттер деңгейінде  қалыптасқан әскери-саяси және экономикалық өзарақатынастар жүйесіндегі мемлекеттің орны, олар оның сыртқы саясатына әсерін тигізеді және геосаяси орнындағы өзгерістерді  анықтап отырады.</a:t>
          </a:r>
          <a:endParaRPr lang="ru-RU"/>
        </a:p>
      </dgm:t>
    </dgm:pt>
    <dgm:pt modelId="{F523E08F-F0FC-4E96-9F29-5E41CAE703AA}" type="parTrans" cxnId="{8C82C309-2C1F-4E5C-BC00-84BA4AD6B541}">
      <dgm:prSet/>
      <dgm:spPr/>
      <dgm:t>
        <a:bodyPr/>
        <a:lstStyle/>
        <a:p>
          <a:endParaRPr lang="ru-RU"/>
        </a:p>
      </dgm:t>
    </dgm:pt>
    <dgm:pt modelId="{9C39466C-6F65-41E0-B9BE-B012961B7A17}" type="sibTrans" cxnId="{8C82C309-2C1F-4E5C-BC00-84BA4AD6B541}">
      <dgm:prSet/>
      <dgm:spPr/>
      <dgm:t>
        <a:bodyPr/>
        <a:lstStyle/>
        <a:p>
          <a:endParaRPr lang="ru-RU"/>
        </a:p>
      </dgm:t>
    </dgm:pt>
    <dgm:pt modelId="{6954C968-8FE7-439B-9520-B800F705BD70}" type="pres">
      <dgm:prSet presAssocID="{3268BF43-44D0-4CAD-AA72-61B71B6A3194}" presName="Name0" presStyleCnt="0">
        <dgm:presLayoutVars>
          <dgm:chMax val="7"/>
          <dgm:dir/>
          <dgm:animLvl val="lvl"/>
          <dgm:resizeHandles val="exact"/>
        </dgm:presLayoutVars>
      </dgm:prSet>
      <dgm:spPr/>
      <dgm:t>
        <a:bodyPr/>
        <a:lstStyle/>
        <a:p>
          <a:endParaRPr lang="ru-RU"/>
        </a:p>
      </dgm:t>
    </dgm:pt>
    <dgm:pt modelId="{5089DA16-EF02-4F3C-9992-127F258BF64B}" type="pres">
      <dgm:prSet presAssocID="{22A99317-17DC-4355-B760-9A224BD4C285}" presName="circle1" presStyleLbl="node1" presStyleIdx="0" presStyleCnt="1"/>
      <dgm:spPr/>
    </dgm:pt>
    <dgm:pt modelId="{7F46B23B-01C6-414E-A0FE-FC8D832195A2}" type="pres">
      <dgm:prSet presAssocID="{22A99317-17DC-4355-B760-9A224BD4C285}" presName="space" presStyleCnt="0"/>
      <dgm:spPr/>
    </dgm:pt>
    <dgm:pt modelId="{2CF35553-85E8-491E-9EC1-E16E8A2BCA8C}" type="pres">
      <dgm:prSet presAssocID="{22A99317-17DC-4355-B760-9A224BD4C285}" presName="rect1" presStyleLbl="alignAcc1" presStyleIdx="0" presStyleCnt="1"/>
      <dgm:spPr/>
      <dgm:t>
        <a:bodyPr/>
        <a:lstStyle/>
        <a:p>
          <a:endParaRPr lang="ru-RU"/>
        </a:p>
      </dgm:t>
    </dgm:pt>
    <dgm:pt modelId="{4349BED9-C364-45E8-B87D-628F5DCFDC50}" type="pres">
      <dgm:prSet presAssocID="{22A99317-17DC-4355-B760-9A224BD4C285}" presName="rect1ParTxNoCh" presStyleLbl="alignAcc1" presStyleIdx="0" presStyleCnt="1">
        <dgm:presLayoutVars>
          <dgm:chMax val="1"/>
          <dgm:bulletEnabled val="1"/>
        </dgm:presLayoutVars>
      </dgm:prSet>
      <dgm:spPr/>
      <dgm:t>
        <a:bodyPr/>
        <a:lstStyle/>
        <a:p>
          <a:endParaRPr lang="ru-RU"/>
        </a:p>
      </dgm:t>
    </dgm:pt>
  </dgm:ptLst>
  <dgm:cxnLst>
    <dgm:cxn modelId="{48399955-11E8-4DC6-A9AB-2893E7C0F4DE}" type="presOf" srcId="{22A99317-17DC-4355-B760-9A224BD4C285}" destId="{4349BED9-C364-45E8-B87D-628F5DCFDC50}" srcOrd="1" destOrd="0" presId="urn:microsoft.com/office/officeart/2005/8/layout/target3"/>
    <dgm:cxn modelId="{4DEBA0FA-C0F6-40F2-A85C-06411022DDFC}" type="presOf" srcId="{3268BF43-44D0-4CAD-AA72-61B71B6A3194}" destId="{6954C968-8FE7-439B-9520-B800F705BD70}" srcOrd="0" destOrd="0" presId="urn:microsoft.com/office/officeart/2005/8/layout/target3"/>
    <dgm:cxn modelId="{953A06BF-B6E9-43FF-9B49-8FAD39D70ACC}" type="presOf" srcId="{22A99317-17DC-4355-B760-9A224BD4C285}" destId="{2CF35553-85E8-491E-9EC1-E16E8A2BCA8C}" srcOrd="0" destOrd="0" presId="urn:microsoft.com/office/officeart/2005/8/layout/target3"/>
    <dgm:cxn modelId="{8C82C309-2C1F-4E5C-BC00-84BA4AD6B541}" srcId="{3268BF43-44D0-4CAD-AA72-61B71B6A3194}" destId="{22A99317-17DC-4355-B760-9A224BD4C285}" srcOrd="0" destOrd="0" parTransId="{F523E08F-F0FC-4E96-9F29-5E41CAE703AA}" sibTransId="{9C39466C-6F65-41E0-B9BE-B012961B7A17}"/>
    <dgm:cxn modelId="{92774A75-25FE-44F9-ABD0-832BAABBB756}" type="presParOf" srcId="{6954C968-8FE7-439B-9520-B800F705BD70}" destId="{5089DA16-EF02-4F3C-9992-127F258BF64B}" srcOrd="0" destOrd="0" presId="urn:microsoft.com/office/officeart/2005/8/layout/target3"/>
    <dgm:cxn modelId="{66701E08-159D-4D45-921E-7BEBA493B43D}" type="presParOf" srcId="{6954C968-8FE7-439B-9520-B800F705BD70}" destId="{7F46B23B-01C6-414E-A0FE-FC8D832195A2}" srcOrd="1" destOrd="0" presId="urn:microsoft.com/office/officeart/2005/8/layout/target3"/>
    <dgm:cxn modelId="{3BDCC367-D36C-4A7C-8875-8BDA98B2C43F}" type="presParOf" srcId="{6954C968-8FE7-439B-9520-B800F705BD70}" destId="{2CF35553-85E8-491E-9EC1-E16E8A2BCA8C}" srcOrd="2" destOrd="0" presId="urn:microsoft.com/office/officeart/2005/8/layout/target3"/>
    <dgm:cxn modelId="{F25F51F7-529C-42B0-B9E4-FA9CDD6070AD}" type="presParOf" srcId="{6954C968-8FE7-439B-9520-B800F705BD70}" destId="{4349BED9-C364-45E8-B87D-628F5DCFDC5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9C8CB-17B3-417F-80A4-99260C0720B9}">
      <dsp:nvSpPr>
        <dsp:cNvPr id="0" name=""/>
        <dsp:cNvSpPr/>
      </dsp:nvSpPr>
      <dsp:spPr>
        <a:xfrm>
          <a:off x="2827754" y="177456"/>
          <a:ext cx="5741197" cy="2596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t>Саяси география – география және саясаттану ғылымдарының қиылысында  пайда болған, шектес ғылым саналады.</a:t>
          </a:r>
          <a:endParaRPr lang="ru-RU" sz="1800" kern="1200"/>
        </a:p>
      </dsp:txBody>
      <dsp:txXfrm>
        <a:off x="2827754" y="177456"/>
        <a:ext cx="5741197" cy="2596652"/>
      </dsp:txXfrm>
    </dsp:sp>
    <dsp:sp modelId="{80D81717-C971-42AC-B2FB-9DBDD1D6E97E}">
      <dsp:nvSpPr>
        <dsp:cNvPr id="0" name=""/>
        <dsp:cNvSpPr/>
      </dsp:nvSpPr>
      <dsp:spPr>
        <a:xfrm>
          <a:off x="0" y="177456"/>
          <a:ext cx="2570685" cy="259665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CE09D-A95A-4C0B-8D57-BB81E58B77CC}">
      <dsp:nvSpPr>
        <dsp:cNvPr id="0" name=""/>
        <dsp:cNvSpPr/>
      </dsp:nvSpPr>
      <dsp:spPr>
        <a:xfrm>
          <a:off x="0" y="3202555"/>
          <a:ext cx="5741197" cy="2596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t>Саяси географияның тәуелсіз ғылыми бағыт ретінде  қалыптасуы 19 ғ соңында -20 ғ басында  болған. Ол неміс географы, этнограф, әлеуметтанушы Фридрих Ратцельдің «Политическая география» атты еңбегіне байланысты. Ратцельдің идеяларын соңынан өз жұмыстарында ағылшын географы Хэлфорд Маккиндер, Швед саясаткері Рудольф Челлен және басқа да авторлар жалғастырған. Саяси географияға көптеген орыс географтары да көңіл бөлген.</a:t>
          </a:r>
          <a:endParaRPr lang="ru-RU" sz="1800" kern="1200"/>
        </a:p>
      </dsp:txBody>
      <dsp:txXfrm>
        <a:off x="0" y="3202555"/>
        <a:ext cx="5741197" cy="2596652"/>
      </dsp:txXfrm>
    </dsp:sp>
    <dsp:sp modelId="{35DAD2CA-5A12-480E-8645-0C147334B7E4}">
      <dsp:nvSpPr>
        <dsp:cNvPr id="0" name=""/>
        <dsp:cNvSpPr/>
      </dsp:nvSpPr>
      <dsp:spPr>
        <a:xfrm>
          <a:off x="5998266" y="3202555"/>
          <a:ext cx="2570685" cy="2596652"/>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6231E-61C0-4E95-B13E-C6DE20705AC0}">
      <dsp:nvSpPr>
        <dsp:cNvPr id="0" name=""/>
        <dsp:cNvSpPr/>
      </dsp:nvSpPr>
      <dsp:spPr>
        <a:xfrm>
          <a:off x="0" y="217059"/>
          <a:ext cx="8424936" cy="185328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t>Саяси географияның  анықтамалары өте көп. Соның мысалы ретінде келесі анықтаманы алуға болады: саяси география – бұл саяси құбылыстар және үрдістердің территориалды  дифференциациясы туралы ғылым. Бірақ көп жағдайларда  бұл ғылым саласындағы мамандар оны басқаша анықтаған. </a:t>
          </a:r>
          <a:endParaRPr lang="ru-RU" sz="2200" kern="1200"/>
        </a:p>
      </dsp:txBody>
      <dsp:txXfrm>
        <a:off x="90470" y="307529"/>
        <a:ext cx="8243996" cy="1672340"/>
      </dsp:txXfrm>
    </dsp:sp>
    <dsp:sp modelId="{7840858D-48E9-48C4-B2E6-185D93D51B39}">
      <dsp:nvSpPr>
        <dsp:cNvPr id="0" name=""/>
        <dsp:cNvSpPr/>
      </dsp:nvSpPr>
      <dsp:spPr>
        <a:xfrm>
          <a:off x="0" y="2133699"/>
          <a:ext cx="8424936" cy="185328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t>Мысалы, Машбиц Я.Г. бойынша  саяси география аудан және мемлекет, қала  және ауылдық мекеннің әлеуметтік-экономикалық, тарихи, саяси, этномәдени және табиғи даму ерекшеліктеріне байланысты класстық және саяси күштердің территориалдық орналасуын зерттейді.</a:t>
          </a:r>
          <a:endParaRPr lang="ru-RU" sz="2200" kern="1200"/>
        </a:p>
      </dsp:txBody>
      <dsp:txXfrm>
        <a:off x="90470" y="2224169"/>
        <a:ext cx="8243996" cy="1672340"/>
      </dsp:txXfrm>
    </dsp:sp>
    <dsp:sp modelId="{45ECE13C-7F79-4C70-9E19-3A5F6C4843DA}">
      <dsp:nvSpPr>
        <dsp:cNvPr id="0" name=""/>
        <dsp:cNvSpPr/>
      </dsp:nvSpPr>
      <dsp:spPr>
        <a:xfrm>
          <a:off x="0" y="4050340"/>
          <a:ext cx="8424936" cy="185328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t>Ал Колосов В.А. бойынша  қазіргі  саяси-географиялық зерттеулерді  үш территориалды деңгейге бөлуге болады: макродеңгей – барлық дүние жүзі  және оның ірі аймақтарын зерттейді, мезодеңгей -  дара мемлекеттер және микродеңгей – дара қала, аудандарды және т.б. бөлшектерді зерттеген.</a:t>
          </a:r>
          <a:endParaRPr lang="ru-RU" sz="2200" kern="1200"/>
        </a:p>
      </dsp:txBody>
      <dsp:txXfrm>
        <a:off x="90470" y="4140810"/>
        <a:ext cx="8243996" cy="1672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9D759-BB1C-4C0C-B3C1-7EC6C13FA3C6}">
      <dsp:nvSpPr>
        <dsp:cNvPr id="0" name=""/>
        <dsp:cNvSpPr/>
      </dsp:nvSpPr>
      <dsp:spPr>
        <a:xfrm>
          <a:off x="0" y="53088"/>
          <a:ext cx="8568952" cy="9592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kern="1200" smtClean="0"/>
            <a:t>Ал саяси –географиялық елтану келесі сұрақтарды қарастырады:</a:t>
          </a:r>
          <a:endParaRPr lang="ru-RU" sz="1800" kern="1200"/>
        </a:p>
      </dsp:txBody>
      <dsp:txXfrm>
        <a:off x="46825" y="99913"/>
        <a:ext cx="8475302" cy="865567"/>
      </dsp:txXfrm>
    </dsp:sp>
    <dsp:sp modelId="{FCBB04BE-90D1-4F5B-A1A1-F55F3149144D}">
      <dsp:nvSpPr>
        <dsp:cNvPr id="0" name=""/>
        <dsp:cNvSpPr/>
      </dsp:nvSpPr>
      <dsp:spPr>
        <a:xfrm>
          <a:off x="0" y="1064145"/>
          <a:ext cx="8568952" cy="9592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қоғам және мемлекет құрылым ерекшеліктері, басқару түрлері және әкімшілік-территориалдық бөлінуі, ішкі және сыртқы саясат;</a:t>
          </a:r>
          <a:endParaRPr lang="ru-RU" sz="1800" kern="1200"/>
        </a:p>
      </dsp:txBody>
      <dsp:txXfrm>
        <a:off x="46825" y="1110970"/>
        <a:ext cx="8475302" cy="865567"/>
      </dsp:txXfrm>
    </dsp:sp>
    <dsp:sp modelId="{87D8FC06-7069-42EC-AB53-0726D52309C4}">
      <dsp:nvSpPr>
        <dsp:cNvPr id="0" name=""/>
        <dsp:cNvSpPr/>
      </dsp:nvSpPr>
      <dsp:spPr>
        <a:xfrm>
          <a:off x="0" y="2075202"/>
          <a:ext cx="8568952" cy="9592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err="1" smtClean="0"/>
            <a:t>мемлекеттік</a:t>
          </a:r>
          <a:r>
            <a:rPr lang="ru-RU" sz="1800" kern="1200" dirty="0" smtClean="0"/>
            <a:t> </a:t>
          </a:r>
          <a:r>
            <a:rPr lang="ru-RU" sz="1800" kern="1200" dirty="0" err="1" smtClean="0"/>
            <a:t>территорияның</a:t>
          </a:r>
          <a:r>
            <a:rPr lang="ru-RU" sz="1800" kern="1200" dirty="0" smtClean="0"/>
            <a:t> </a:t>
          </a:r>
          <a:r>
            <a:rPr lang="ru-RU" sz="1800" kern="1200" dirty="0" err="1" smtClean="0"/>
            <a:t>қалыптасуы</a:t>
          </a:r>
          <a:r>
            <a:rPr lang="ru-RU" sz="1800" kern="1200" dirty="0" smtClean="0"/>
            <a:t>, </a:t>
          </a:r>
          <a:r>
            <a:rPr lang="ru-RU" sz="1800" kern="1200" dirty="0" err="1" smtClean="0"/>
            <a:t>оның</a:t>
          </a:r>
          <a:r>
            <a:rPr lang="ru-RU" sz="1800" kern="1200" dirty="0" smtClean="0"/>
            <a:t> </a:t>
          </a:r>
          <a:r>
            <a:rPr lang="ru-RU" sz="1800" kern="1200" dirty="0" err="1" smtClean="0"/>
            <a:t>саяси-географиялық</a:t>
          </a:r>
          <a:r>
            <a:rPr lang="ru-RU" sz="1800" kern="1200" dirty="0" smtClean="0"/>
            <a:t> </a:t>
          </a:r>
          <a:r>
            <a:rPr lang="ru-RU" sz="1800" kern="1200" dirty="0" err="1" smtClean="0"/>
            <a:t>орны</a:t>
          </a:r>
          <a:r>
            <a:rPr lang="ru-RU" sz="1800" kern="1200" dirty="0" smtClean="0"/>
            <a:t>, </a:t>
          </a:r>
          <a:r>
            <a:rPr lang="ru-RU" sz="1800" kern="1200" dirty="0" err="1" smtClean="0"/>
            <a:t>шекараны</a:t>
          </a:r>
          <a:r>
            <a:rPr lang="ru-RU" sz="1800" kern="1200" dirty="0" smtClean="0"/>
            <a:t> </a:t>
          </a:r>
          <a:r>
            <a:rPr lang="ru-RU" sz="1800" kern="1200" dirty="0" err="1" smtClean="0"/>
            <a:t>бағалау</a:t>
          </a:r>
          <a:r>
            <a:rPr lang="ru-RU" sz="1800" kern="1200" dirty="0" smtClean="0"/>
            <a:t> </a:t>
          </a:r>
          <a:r>
            <a:rPr lang="ru-RU" sz="1800" kern="1200" dirty="0" err="1" smtClean="0"/>
            <a:t>және</a:t>
          </a:r>
          <a:r>
            <a:rPr lang="ru-RU" sz="1800" kern="1200" dirty="0" smtClean="0"/>
            <a:t> </a:t>
          </a:r>
          <a:r>
            <a:rPr lang="ru-RU" sz="1800" kern="1200" dirty="0" err="1" smtClean="0"/>
            <a:t>шекара</a:t>
          </a:r>
          <a:r>
            <a:rPr lang="ru-RU" sz="1800" kern="1200" dirty="0" smtClean="0"/>
            <a:t> </a:t>
          </a:r>
          <a:r>
            <a:rPr lang="ru-RU" sz="1800" kern="1200" dirty="0" err="1" smtClean="0"/>
            <a:t>аудандардың</a:t>
          </a:r>
          <a:r>
            <a:rPr lang="ru-RU" sz="1800" kern="1200" dirty="0" smtClean="0"/>
            <a:t> </a:t>
          </a:r>
          <a:r>
            <a:rPr lang="ru-RU" sz="1800" kern="1200" dirty="0" err="1" smtClean="0"/>
            <a:t>негізгі</a:t>
          </a:r>
          <a:r>
            <a:rPr lang="ru-RU" sz="1800" kern="1200" dirty="0" smtClean="0"/>
            <a:t> </a:t>
          </a:r>
          <a:r>
            <a:rPr lang="ru-RU" sz="1800" kern="1200" dirty="0" err="1" smtClean="0"/>
            <a:t>табиғи</a:t>
          </a:r>
          <a:r>
            <a:rPr lang="ru-RU" sz="1800" kern="1200" dirty="0" smtClean="0"/>
            <a:t> </a:t>
          </a:r>
          <a:r>
            <a:rPr lang="ru-RU" sz="1800" kern="1200" dirty="0" err="1" smtClean="0"/>
            <a:t>ресурстарымен</a:t>
          </a:r>
          <a:r>
            <a:rPr lang="ru-RU" sz="1800" kern="1200" dirty="0" smtClean="0"/>
            <a:t> </a:t>
          </a:r>
          <a:r>
            <a:rPr lang="ru-RU" sz="1800" kern="1200" dirty="0" err="1" smtClean="0"/>
            <a:t>қамтамасыз</a:t>
          </a:r>
          <a:r>
            <a:rPr lang="ru-RU" sz="1800" kern="1200" dirty="0" smtClean="0"/>
            <a:t> </a:t>
          </a:r>
          <a:r>
            <a:rPr lang="ru-RU" sz="1800" kern="1200" dirty="0" err="1" smtClean="0"/>
            <a:t>болуы</a:t>
          </a:r>
          <a:r>
            <a:rPr lang="ru-RU" sz="1800" kern="1200" dirty="0" smtClean="0"/>
            <a:t>;</a:t>
          </a:r>
          <a:endParaRPr lang="ru-RU" sz="1800" kern="1200" dirty="0"/>
        </a:p>
      </dsp:txBody>
      <dsp:txXfrm>
        <a:off x="46825" y="2122027"/>
        <a:ext cx="8475302" cy="865567"/>
      </dsp:txXfrm>
    </dsp:sp>
    <dsp:sp modelId="{CC8D9BF7-12F4-4B0B-B24B-6BFE8BBFA851}">
      <dsp:nvSpPr>
        <dsp:cNvPr id="0" name=""/>
        <dsp:cNvSpPr/>
      </dsp:nvSpPr>
      <dsp:spPr>
        <a:xfrm>
          <a:off x="0" y="3086260"/>
          <a:ext cx="8568952" cy="9592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err="1" smtClean="0"/>
            <a:t>халықтың</a:t>
          </a:r>
          <a:r>
            <a:rPr lang="ru-RU" sz="1800" kern="1200" dirty="0" smtClean="0"/>
            <a:t> </a:t>
          </a:r>
          <a:r>
            <a:rPr lang="ru-RU" sz="1800" kern="1200" dirty="0" err="1" smtClean="0"/>
            <a:t>әлеуметтік-класстық</a:t>
          </a:r>
          <a:r>
            <a:rPr lang="ru-RU" sz="1800" kern="1200" dirty="0" smtClean="0"/>
            <a:t> </a:t>
          </a:r>
          <a:r>
            <a:rPr lang="ru-RU" sz="1800" kern="1200" dirty="0" err="1" smtClean="0"/>
            <a:t>құрылымындағы</a:t>
          </a:r>
          <a:r>
            <a:rPr lang="ru-RU" sz="1800" kern="1200" dirty="0" smtClean="0"/>
            <a:t> </a:t>
          </a:r>
          <a:r>
            <a:rPr lang="ru-RU" sz="1800" kern="1200" dirty="0" err="1" smtClean="0"/>
            <a:t>географиялық</a:t>
          </a:r>
          <a:r>
            <a:rPr lang="ru-RU" sz="1800" kern="1200" dirty="0" smtClean="0"/>
            <a:t> </a:t>
          </a:r>
          <a:r>
            <a:rPr lang="ru-RU" sz="1800" kern="1200" dirty="0" err="1" smtClean="0"/>
            <a:t>ерекшеліктер</a:t>
          </a:r>
          <a:r>
            <a:rPr lang="ru-RU" sz="1800" kern="1200" dirty="0" smtClean="0"/>
            <a:t>, </a:t>
          </a:r>
          <a:r>
            <a:rPr lang="ru-RU" sz="1800" kern="1200" dirty="0" err="1" smtClean="0"/>
            <a:t>оның</a:t>
          </a:r>
          <a:r>
            <a:rPr lang="ru-RU" sz="1800" kern="1200" dirty="0" smtClean="0"/>
            <a:t> </a:t>
          </a:r>
          <a:r>
            <a:rPr lang="ru-RU" sz="1800" kern="1200" dirty="0" err="1" smtClean="0"/>
            <a:t>ұлттық</a:t>
          </a:r>
          <a:r>
            <a:rPr lang="ru-RU" sz="1800" kern="1200" dirty="0" smtClean="0"/>
            <a:t> </a:t>
          </a:r>
          <a:r>
            <a:rPr lang="ru-RU" sz="1800" kern="1200" dirty="0" err="1" smtClean="0"/>
            <a:t>және</a:t>
          </a:r>
          <a:r>
            <a:rPr lang="ru-RU" sz="1800" kern="1200" dirty="0" smtClean="0"/>
            <a:t> </a:t>
          </a:r>
          <a:r>
            <a:rPr lang="ru-RU" sz="1800" kern="1200" dirty="0" err="1" smtClean="0"/>
            <a:t>діни</a:t>
          </a:r>
          <a:r>
            <a:rPr lang="ru-RU" sz="1800" kern="1200" dirty="0" smtClean="0"/>
            <a:t> </a:t>
          </a:r>
          <a:r>
            <a:rPr lang="ru-RU" sz="1800" kern="1200" dirty="0" err="1" smtClean="0"/>
            <a:t>құрамы</a:t>
          </a:r>
          <a:r>
            <a:rPr lang="ru-RU" sz="1800" kern="1200" dirty="0" smtClean="0"/>
            <a:t>, </a:t>
          </a:r>
          <a:r>
            <a:rPr lang="ru-RU" sz="1800" kern="1200" dirty="0" err="1" smtClean="0"/>
            <a:t>әлеуметтік</a:t>
          </a:r>
          <a:r>
            <a:rPr lang="ru-RU" sz="1800" kern="1200" dirty="0" smtClean="0"/>
            <a:t> </a:t>
          </a:r>
          <a:r>
            <a:rPr lang="ru-RU" sz="1800" kern="1200" dirty="0" err="1" smtClean="0"/>
            <a:t>топтар</a:t>
          </a:r>
          <a:r>
            <a:rPr lang="ru-RU" sz="1800" kern="1200" dirty="0" smtClean="0"/>
            <a:t>, </a:t>
          </a:r>
          <a:r>
            <a:rPr lang="ru-RU" sz="1800" kern="1200" dirty="0" err="1" smtClean="0"/>
            <a:t>ұлттар</a:t>
          </a:r>
          <a:r>
            <a:rPr lang="ru-RU" sz="1800" kern="1200" dirty="0" smtClean="0"/>
            <a:t>, </a:t>
          </a:r>
          <a:r>
            <a:rPr lang="ru-RU" sz="1800" kern="1200" dirty="0" err="1" smtClean="0"/>
            <a:t>және</a:t>
          </a:r>
          <a:r>
            <a:rPr lang="ru-RU" sz="1800" kern="1200" dirty="0" smtClean="0"/>
            <a:t> </a:t>
          </a:r>
          <a:r>
            <a:rPr lang="ru-RU" sz="1800" kern="1200" dirty="0" err="1" smtClean="0"/>
            <a:t>мемлекеттік</a:t>
          </a:r>
          <a:r>
            <a:rPr lang="ru-RU" sz="1800" kern="1200" dirty="0" smtClean="0"/>
            <a:t> </a:t>
          </a:r>
          <a:r>
            <a:rPr lang="ru-RU" sz="1800" kern="1200" dirty="0" err="1" smtClean="0"/>
            <a:t>және</a:t>
          </a:r>
          <a:r>
            <a:rPr lang="ru-RU" sz="1800" kern="1200" dirty="0" smtClean="0"/>
            <a:t> </a:t>
          </a:r>
          <a:r>
            <a:rPr lang="ru-RU" sz="1800" kern="1200" dirty="0" err="1" smtClean="0"/>
            <a:t>жергілікті</a:t>
          </a:r>
          <a:r>
            <a:rPr lang="ru-RU" sz="1800" kern="1200" dirty="0" smtClean="0"/>
            <a:t> </a:t>
          </a:r>
          <a:r>
            <a:rPr lang="ru-RU" sz="1800" kern="1200" dirty="0" err="1" smtClean="0"/>
            <a:t>билік</a:t>
          </a:r>
          <a:r>
            <a:rPr lang="ru-RU" sz="1800" kern="1200" dirty="0" smtClean="0"/>
            <a:t> </a:t>
          </a:r>
          <a:r>
            <a:rPr lang="ru-RU" sz="1800" kern="1200" dirty="0" err="1" smtClean="0"/>
            <a:t>органдары</a:t>
          </a:r>
          <a:r>
            <a:rPr lang="ru-RU" sz="1800" kern="1200" dirty="0" smtClean="0"/>
            <a:t> </a:t>
          </a:r>
          <a:r>
            <a:rPr lang="ru-RU" sz="1800" kern="1200" dirty="0" err="1" smtClean="0"/>
            <a:t>арасындағы</a:t>
          </a:r>
          <a:r>
            <a:rPr lang="ru-RU" sz="1800" kern="1200" dirty="0" smtClean="0"/>
            <a:t> </a:t>
          </a:r>
          <a:r>
            <a:rPr lang="ru-RU" sz="1800" kern="1200" dirty="0" err="1" smtClean="0"/>
            <a:t>саяси</a:t>
          </a:r>
          <a:r>
            <a:rPr lang="ru-RU" sz="1800" kern="1200" dirty="0" smtClean="0"/>
            <a:t> </a:t>
          </a:r>
          <a:r>
            <a:rPr lang="ru-RU" sz="1800" kern="1200" dirty="0" err="1" smtClean="0"/>
            <a:t>қатынастар</a:t>
          </a:r>
          <a:r>
            <a:rPr lang="ru-RU" sz="1800" kern="1200" dirty="0" smtClean="0"/>
            <a:t>;</a:t>
          </a:r>
          <a:endParaRPr lang="ru-RU" sz="1800" kern="1200" dirty="0"/>
        </a:p>
      </dsp:txBody>
      <dsp:txXfrm>
        <a:off x="46825" y="3133085"/>
        <a:ext cx="8475302" cy="865567"/>
      </dsp:txXfrm>
    </dsp:sp>
    <dsp:sp modelId="{272E76B4-68F3-4C94-B01E-1B37EFB08028}">
      <dsp:nvSpPr>
        <dsp:cNvPr id="0" name=""/>
        <dsp:cNvSpPr/>
      </dsp:nvSpPr>
      <dsp:spPr>
        <a:xfrm>
          <a:off x="0" y="4097317"/>
          <a:ext cx="8568952" cy="9592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мемлекеттердің партиялық-саяси күштердің географиясы, соның ішінде саяси партиялар, профодақтар, қоғамдық ұйымдар және қозғалыстар,  олардың  саяси және қоғамдық өмірге деген әсері;</a:t>
          </a:r>
          <a:endParaRPr lang="ru-RU" sz="1800" kern="1200"/>
        </a:p>
      </dsp:txBody>
      <dsp:txXfrm>
        <a:off x="46825" y="4144142"/>
        <a:ext cx="8475302" cy="865567"/>
      </dsp:txXfrm>
    </dsp:sp>
    <dsp:sp modelId="{45106F27-3D07-47C8-8314-B2E58F534DD8}">
      <dsp:nvSpPr>
        <dsp:cNvPr id="0" name=""/>
        <dsp:cNvSpPr/>
      </dsp:nvSpPr>
      <dsp:spPr>
        <a:xfrm>
          <a:off x="0" y="5108374"/>
          <a:ext cx="8568952" cy="9592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дауыс беруді ұйымдастыру және өткізу, референдум, сонымен қатар демонстрация, қарулы қақтығыстар, сепаратисттік, партизандық қозғалыстар.</a:t>
          </a:r>
          <a:endParaRPr lang="ru-RU" sz="1800" kern="1200"/>
        </a:p>
      </dsp:txBody>
      <dsp:txXfrm>
        <a:off x="46825" y="5155199"/>
        <a:ext cx="8475302" cy="865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9DA16-EF02-4F3C-9992-127F258BF64B}">
      <dsp:nvSpPr>
        <dsp:cNvPr id="0" name=""/>
        <dsp:cNvSpPr/>
      </dsp:nvSpPr>
      <dsp:spPr>
        <a:xfrm>
          <a:off x="0" y="151216"/>
          <a:ext cx="5098166" cy="509816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35553-85E8-491E-9EC1-E16E8A2BCA8C}">
      <dsp:nvSpPr>
        <dsp:cNvPr id="0" name=""/>
        <dsp:cNvSpPr/>
      </dsp:nvSpPr>
      <dsp:spPr>
        <a:xfrm>
          <a:off x="2549083" y="151216"/>
          <a:ext cx="5947860" cy="50981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kern="1200" smtClean="0"/>
            <a:t>Геосаясат (географиялық саясат) -  саяси географияның негізгі бағыттарының бірі. Ол да саяси география сияқты  дүние жүзінде болып жатқан үрдістер мен құбылыстарды зерттейді. Ғаламдық және аймақтық деңгейде  оның басты міндеті  халықаралық қатынастар географиясын зерттеу, әсіресе  ұлы державалар арасындағы күштер балансы. Дара мемлекеттер деңгейінде  қалыптасқан әскери-саяси және экономикалық өзарақатынастар жүйесіндегі мемлекеттің орны, олар оның сыртқы саясатына әсерін тигізеді және геосаяси орнындағы өзгерістерді  анықтап отырады.</a:t>
          </a:r>
          <a:endParaRPr lang="ru-RU" sz="2300" kern="1200"/>
        </a:p>
      </dsp:txBody>
      <dsp:txXfrm>
        <a:off x="2549083" y="151216"/>
        <a:ext cx="5947860" cy="509816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0818DC2-49AB-4D9B-A231-A19FE890A547}" type="datetimeFigureOut">
              <a:rPr lang="ru-RU" smtClean="0"/>
              <a:t>06.11.2023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9B8E5520-C4B0-434B-B974-3627D7A1F95E}"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818DC2-49AB-4D9B-A231-A19FE890A547}" type="datetimeFigureOut">
              <a:rPr lang="ru-RU" smtClean="0"/>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8E5520-C4B0-434B-B974-3627D7A1F95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818DC2-49AB-4D9B-A231-A19FE890A547}" type="datetimeFigureOut">
              <a:rPr lang="ru-RU" smtClean="0"/>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8E5520-C4B0-434B-B974-3627D7A1F95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0818DC2-49AB-4D9B-A231-A19FE890A547}" type="datetimeFigureOut">
              <a:rPr lang="ru-RU" smtClean="0"/>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8E5520-C4B0-434B-B974-3627D7A1F95E}"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818DC2-49AB-4D9B-A231-A19FE890A547}" type="datetimeFigureOut">
              <a:rPr lang="ru-RU" smtClean="0"/>
              <a:t>06.11.2023</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9B8E5520-C4B0-434B-B974-3627D7A1F95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0818DC2-49AB-4D9B-A231-A19FE890A547}" type="datetimeFigureOut">
              <a:rPr lang="ru-RU" smtClean="0"/>
              <a:t>06.11.2023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8E5520-C4B0-434B-B974-3627D7A1F95E}"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0818DC2-49AB-4D9B-A231-A19FE890A547}" type="datetimeFigureOut">
              <a:rPr lang="ru-RU" smtClean="0"/>
              <a:t>06.11.2023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B8E5520-C4B0-434B-B974-3627D7A1F95E}"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818DC2-49AB-4D9B-A231-A19FE890A547}" type="datetimeFigureOut">
              <a:rPr lang="ru-RU" smtClean="0"/>
              <a:t>06.11.2023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8E5520-C4B0-434B-B974-3627D7A1F95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818DC2-49AB-4D9B-A231-A19FE890A547}" type="datetimeFigureOut">
              <a:rPr lang="ru-RU" smtClean="0"/>
              <a:t>06.11.2023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B8E5520-C4B0-434B-B974-3627D7A1F95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818DC2-49AB-4D9B-A231-A19FE890A547}" type="datetimeFigureOut">
              <a:rPr lang="ru-RU" smtClean="0"/>
              <a:t>06.11.2023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8E5520-C4B0-434B-B974-3627D7A1F95E}"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818DC2-49AB-4D9B-A231-A19FE890A547}" type="datetimeFigureOut">
              <a:rPr lang="ru-RU" smtClean="0"/>
              <a:t>06.11.2023</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9B8E5520-C4B0-434B-B974-3627D7A1F95E}"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0818DC2-49AB-4D9B-A231-A19FE890A547}" type="datetimeFigureOut">
              <a:rPr lang="ru-RU" smtClean="0"/>
              <a:t>06.11.2023</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B8E5520-C4B0-434B-B974-3627D7A1F95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a:t>Дәріс</a:t>
            </a:r>
            <a:r>
              <a:rPr lang="ru-RU" dirty="0"/>
              <a:t> 13. </a:t>
            </a:r>
            <a:r>
              <a:rPr lang="ru-RU" dirty="0" err="1"/>
              <a:t>Соғыс</a:t>
            </a:r>
            <a:r>
              <a:rPr lang="ru-RU" dirty="0"/>
              <a:t> </a:t>
            </a:r>
            <a:r>
              <a:rPr lang="ru-RU" dirty="0" err="1"/>
              <a:t>және</a:t>
            </a:r>
            <a:r>
              <a:rPr lang="ru-RU" dirty="0"/>
              <a:t> б</a:t>
            </a:r>
            <a:r>
              <a:rPr lang="en-US" dirty="0"/>
              <a:t>i</a:t>
            </a:r>
            <a:r>
              <a:rPr lang="ru-RU" dirty="0"/>
              <a:t>т</a:t>
            </a:r>
            <a:r>
              <a:rPr lang="en-US" dirty="0"/>
              <a:t>i</a:t>
            </a:r>
            <a:r>
              <a:rPr lang="ru-RU" dirty="0"/>
              <a:t>м </a:t>
            </a:r>
            <a:r>
              <a:rPr lang="ru-RU" dirty="0" err="1"/>
              <a:t>мәселелер</a:t>
            </a:r>
            <a:r>
              <a:rPr lang="en-US" dirty="0"/>
              <a:t>i: </a:t>
            </a:r>
            <a:r>
              <a:rPr lang="ru-RU" dirty="0" err="1"/>
              <a:t>жаңа</a:t>
            </a:r>
            <a:r>
              <a:rPr lang="ru-RU" dirty="0"/>
              <a:t> </a:t>
            </a:r>
            <a:r>
              <a:rPr lang="ru-RU" dirty="0" err="1"/>
              <a:t>аспектілері</a:t>
            </a:r>
            <a:r>
              <a:rPr lang="ru-RU" dirty="0"/>
              <a:t>.</a:t>
            </a:r>
          </a:p>
        </p:txBody>
      </p:sp>
    </p:spTree>
    <p:extLst>
      <p:ext uri="{BB962C8B-B14F-4D97-AF65-F5344CB8AC3E}">
        <p14:creationId xmlns:p14="http://schemas.microsoft.com/office/powerpoint/2010/main" val="46403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Жоспары</a:t>
            </a:r>
            <a:endParaRPr lang="ru-RU" dirty="0"/>
          </a:p>
        </p:txBody>
      </p:sp>
      <p:sp>
        <p:nvSpPr>
          <p:cNvPr id="3" name="Объект 2"/>
          <p:cNvSpPr>
            <a:spLocks noGrp="1"/>
          </p:cNvSpPr>
          <p:nvPr>
            <p:ph sz="quarter" idx="1"/>
          </p:nvPr>
        </p:nvSpPr>
        <p:spPr/>
        <p:txBody>
          <a:bodyPr/>
          <a:lstStyle/>
          <a:p>
            <a:r>
              <a:rPr lang="ru-RU" dirty="0" err="1"/>
              <a:t>Геосаясат</a:t>
            </a:r>
            <a:r>
              <a:rPr lang="ru-RU" dirty="0"/>
              <a:t> </a:t>
            </a:r>
            <a:r>
              <a:rPr lang="ru-RU" dirty="0" err="1" smtClean="0"/>
              <a:t>ұғымы</a:t>
            </a:r>
            <a:endParaRPr lang="ru-RU" dirty="0" smtClean="0"/>
          </a:p>
          <a:p>
            <a:r>
              <a:rPr lang="ru-RU" dirty="0" err="1"/>
              <a:t>Г</a:t>
            </a:r>
            <a:r>
              <a:rPr lang="ru-RU" dirty="0" err="1" smtClean="0"/>
              <a:t>еосаяси</a:t>
            </a:r>
            <a:r>
              <a:rPr lang="ru-RU" dirty="0" smtClean="0"/>
              <a:t> </a:t>
            </a:r>
            <a:r>
              <a:rPr lang="ru-RU" dirty="0" err="1"/>
              <a:t>орын</a:t>
            </a:r>
            <a:r>
              <a:rPr lang="ru-RU" dirty="0"/>
              <a:t> </a:t>
            </a:r>
            <a:r>
              <a:rPr lang="ru-RU" dirty="0" err="1" smtClean="0"/>
              <a:t>түсінігі</a:t>
            </a:r>
            <a:r>
              <a:rPr lang="ru-RU" dirty="0" smtClean="0"/>
              <a:t> </a:t>
            </a:r>
            <a:endParaRPr lang="ru-RU" dirty="0"/>
          </a:p>
          <a:p>
            <a:r>
              <a:rPr lang="ru-RU" dirty="0" err="1" smtClean="0"/>
              <a:t>Геосаясат</a:t>
            </a:r>
            <a:r>
              <a:rPr lang="ru-RU" dirty="0" smtClean="0"/>
              <a:t> </a:t>
            </a:r>
            <a:r>
              <a:rPr lang="ru-RU" dirty="0" err="1" smtClean="0"/>
              <a:t>модельдері</a:t>
            </a:r>
            <a:endParaRPr lang="ru-RU" dirty="0" smtClean="0"/>
          </a:p>
          <a:p>
            <a:r>
              <a:rPr lang="ru-RU" dirty="0" err="1"/>
              <a:t>Геосаясаттағы</a:t>
            </a:r>
            <a:r>
              <a:rPr lang="ru-RU" dirty="0"/>
              <a:t> </a:t>
            </a:r>
            <a:r>
              <a:rPr lang="ru-RU" dirty="0" err="1"/>
              <a:t>өзгерістер</a:t>
            </a:r>
            <a:r>
              <a:rPr lang="ru-RU" dirty="0"/>
              <a:t>, </a:t>
            </a:r>
            <a:r>
              <a:rPr lang="ru-RU" dirty="0" err="1"/>
              <a:t>елдер</a:t>
            </a:r>
            <a:r>
              <a:rPr lang="ru-RU" dirty="0"/>
              <a:t> </a:t>
            </a:r>
            <a:r>
              <a:rPr lang="ru-RU" dirty="0" err="1"/>
              <a:t>арасындағы</a:t>
            </a:r>
            <a:r>
              <a:rPr lang="ru-RU" dirty="0"/>
              <a:t> </a:t>
            </a:r>
            <a:r>
              <a:rPr lang="ru-RU" dirty="0" err="1"/>
              <a:t>бейбітшіліктің</a:t>
            </a:r>
            <a:r>
              <a:rPr lang="ru-RU" dirty="0"/>
              <a:t> </a:t>
            </a:r>
            <a:r>
              <a:rPr lang="ru-RU" dirty="0" err="1"/>
              <a:t>нығаюы</a:t>
            </a:r>
            <a:endParaRPr lang="ru-RU" dirty="0"/>
          </a:p>
          <a:p>
            <a:r>
              <a:rPr lang="ru-RU" dirty="0"/>
              <a:t> </a:t>
            </a:r>
            <a:r>
              <a:rPr lang="ru-RU" dirty="0" err="1"/>
              <a:t>М</a:t>
            </a:r>
            <a:r>
              <a:rPr lang="ru-RU" dirty="0" err="1" smtClean="0"/>
              <a:t>емлекеттік</a:t>
            </a:r>
            <a:r>
              <a:rPr lang="ru-RU" dirty="0" smtClean="0"/>
              <a:t> </a:t>
            </a:r>
            <a:r>
              <a:rPr lang="ru-RU" dirty="0" err="1"/>
              <a:t>қауіпсіздік</a:t>
            </a:r>
            <a:r>
              <a:rPr lang="ru-RU" dirty="0"/>
              <a:t> </a:t>
            </a:r>
            <a:r>
              <a:rPr lang="ru-RU" dirty="0" err="1" smtClean="0"/>
              <a:t>түрлері</a:t>
            </a:r>
            <a:endParaRPr lang="ru-RU" dirty="0"/>
          </a:p>
        </p:txBody>
      </p:sp>
    </p:spTree>
    <p:extLst>
      <p:ext uri="{BB962C8B-B14F-4D97-AF65-F5344CB8AC3E}">
        <p14:creationId xmlns:p14="http://schemas.microsoft.com/office/powerpoint/2010/main" val="143134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06090"/>
          </a:xfrm>
        </p:spPr>
        <p:txBody>
          <a:bodyPr>
            <a:normAutofit fontScale="90000"/>
          </a:bodyPr>
          <a:lstStyle/>
          <a:p>
            <a:pPr algn="ctr"/>
            <a:r>
              <a:rPr lang="kk-KZ" dirty="0" smtClean="0"/>
              <a:t>Дәрістің жоспары</a:t>
            </a:r>
            <a:endParaRPr lang="ru-RU" dirty="0"/>
          </a:p>
        </p:txBody>
      </p:sp>
      <p:sp>
        <p:nvSpPr>
          <p:cNvPr id="3" name="Объект 2"/>
          <p:cNvSpPr>
            <a:spLocks noGrp="1"/>
          </p:cNvSpPr>
          <p:nvPr>
            <p:ph sz="quarter" idx="1"/>
          </p:nvPr>
        </p:nvSpPr>
        <p:spPr>
          <a:xfrm>
            <a:off x="539552" y="1268760"/>
            <a:ext cx="8147248" cy="4751040"/>
          </a:xfrm>
        </p:spPr>
        <p:txBody>
          <a:bodyPr/>
          <a:lstStyle/>
          <a:p>
            <a:r>
              <a:rPr lang="ru-RU" dirty="0" err="1" smtClean="0"/>
              <a:t>Геосаясат</a:t>
            </a:r>
            <a:r>
              <a:rPr lang="ru-RU" dirty="0" smtClean="0"/>
              <a:t> </a:t>
            </a:r>
            <a:r>
              <a:rPr lang="ru-RU" dirty="0" err="1" smtClean="0"/>
              <a:t>ұғымы</a:t>
            </a:r>
            <a:r>
              <a:rPr lang="ru-RU" dirty="0" smtClean="0"/>
              <a:t>, </a:t>
            </a:r>
            <a:r>
              <a:rPr lang="ru-RU" dirty="0" err="1"/>
              <a:t>геосаяси</a:t>
            </a:r>
            <a:r>
              <a:rPr lang="ru-RU" dirty="0"/>
              <a:t> </a:t>
            </a:r>
            <a:r>
              <a:rPr lang="ru-RU" dirty="0" err="1" smtClean="0"/>
              <a:t>орын</a:t>
            </a:r>
            <a:r>
              <a:rPr lang="ru-RU" dirty="0" smtClean="0"/>
              <a:t> </a:t>
            </a:r>
            <a:r>
              <a:rPr lang="ru-RU" dirty="0" err="1" smtClean="0"/>
              <a:t>түсінігі</a:t>
            </a:r>
            <a:r>
              <a:rPr lang="ru-RU" dirty="0" smtClean="0"/>
              <a:t>, </a:t>
            </a:r>
            <a:r>
              <a:rPr lang="ru-RU" dirty="0" err="1" smtClean="0"/>
              <a:t>геосаясаттағы</a:t>
            </a:r>
            <a:r>
              <a:rPr lang="ru-RU" dirty="0" smtClean="0"/>
              <a:t> </a:t>
            </a:r>
            <a:r>
              <a:rPr lang="ru-RU" dirty="0" err="1"/>
              <a:t>өзгерістер</a:t>
            </a:r>
            <a:r>
              <a:rPr lang="ru-RU" dirty="0"/>
              <a:t>, </a:t>
            </a:r>
            <a:r>
              <a:rPr lang="ru-RU" dirty="0" err="1" smtClean="0"/>
              <a:t>геосаясат</a:t>
            </a:r>
            <a:r>
              <a:rPr lang="ru-RU" dirty="0" smtClean="0"/>
              <a:t> </a:t>
            </a:r>
            <a:r>
              <a:rPr lang="ru-RU" dirty="0" err="1" smtClean="0"/>
              <a:t>модельдері</a:t>
            </a:r>
            <a:r>
              <a:rPr lang="ru-RU" dirty="0"/>
              <a:t>, </a:t>
            </a:r>
            <a:r>
              <a:rPr lang="ru-RU" dirty="0" err="1" smtClean="0"/>
              <a:t>мемлекеттік</a:t>
            </a:r>
            <a:r>
              <a:rPr lang="ru-RU" dirty="0" smtClean="0"/>
              <a:t> </a:t>
            </a:r>
            <a:r>
              <a:rPr lang="ru-RU" dirty="0" err="1" smtClean="0"/>
              <a:t>қауіпсіздік</a:t>
            </a:r>
            <a:r>
              <a:rPr lang="ru-RU" dirty="0" smtClean="0"/>
              <a:t> </a:t>
            </a:r>
            <a:r>
              <a:rPr lang="ru-RU" dirty="0" err="1" smtClean="0"/>
              <a:t>түрлері</a:t>
            </a:r>
            <a:r>
              <a:rPr lang="ru-RU" dirty="0"/>
              <a:t>, </a:t>
            </a:r>
            <a:r>
              <a:rPr lang="ru-RU" dirty="0" err="1" smtClean="0"/>
              <a:t>геосаясаттағы</a:t>
            </a:r>
            <a:r>
              <a:rPr lang="ru-RU" dirty="0" smtClean="0"/>
              <a:t> </a:t>
            </a:r>
            <a:r>
              <a:rPr lang="ru-RU" dirty="0" err="1"/>
              <a:t>өзгерістер</a:t>
            </a:r>
            <a:r>
              <a:rPr lang="ru-RU" dirty="0"/>
              <a:t>, </a:t>
            </a:r>
            <a:r>
              <a:rPr lang="ru-RU" dirty="0" err="1"/>
              <a:t>елдер</a:t>
            </a:r>
            <a:r>
              <a:rPr lang="ru-RU" dirty="0"/>
              <a:t> </a:t>
            </a:r>
            <a:r>
              <a:rPr lang="ru-RU" dirty="0" err="1"/>
              <a:t>арасындағы</a:t>
            </a:r>
            <a:r>
              <a:rPr lang="ru-RU" dirty="0"/>
              <a:t> </a:t>
            </a:r>
            <a:r>
              <a:rPr lang="ru-RU" dirty="0" err="1"/>
              <a:t>бейбітшіліктің</a:t>
            </a:r>
            <a:r>
              <a:rPr lang="ru-RU" dirty="0"/>
              <a:t> </a:t>
            </a:r>
            <a:r>
              <a:rPr lang="ru-RU" dirty="0" err="1" smtClean="0"/>
              <a:t>нығаюы</a:t>
            </a:r>
            <a:r>
              <a:rPr lang="ru-RU" dirty="0" smtClean="0"/>
              <a:t> </a:t>
            </a:r>
            <a:r>
              <a:rPr lang="ru-RU" dirty="0" err="1" smtClean="0"/>
              <a:t>мәселелерімен</a:t>
            </a:r>
            <a:r>
              <a:rPr lang="ru-RU" dirty="0" smtClean="0"/>
              <a:t> </a:t>
            </a:r>
            <a:r>
              <a:rPr lang="ru-RU" dirty="0" err="1" smtClean="0"/>
              <a:t>танысу</a:t>
            </a:r>
            <a:r>
              <a:rPr lang="ru-RU" dirty="0" smtClean="0"/>
              <a:t>.</a:t>
            </a:r>
            <a:endParaRPr lang="ru-RU" dirty="0"/>
          </a:p>
        </p:txBody>
      </p:sp>
    </p:spTree>
    <p:extLst>
      <p:ext uri="{BB962C8B-B14F-4D97-AF65-F5344CB8AC3E}">
        <p14:creationId xmlns:p14="http://schemas.microsoft.com/office/powerpoint/2010/main" val="46569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
            <p:extLst>
              <p:ext uri="{D42A27DB-BD31-4B8C-83A1-F6EECF244321}">
                <p14:modId xmlns:p14="http://schemas.microsoft.com/office/powerpoint/2010/main" val="1883860638"/>
              </p:ext>
            </p:extLst>
          </p:nvPr>
        </p:nvGraphicFramePr>
        <p:xfrm>
          <a:off x="323528" y="476672"/>
          <a:ext cx="856895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151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0" y="0"/>
            <a:ext cx="9144000" cy="6858000"/>
          </a:xfrm>
          <a:prstGeom prst="rect">
            <a:avLst/>
          </a:prstGeom>
          <a:ln/>
        </p:spPr>
        <p:style>
          <a:lnRef idx="2">
            <a:schemeClr val="accent1"/>
          </a:lnRef>
          <a:fillRef idx="1">
            <a:schemeClr val="lt1"/>
          </a:fillRef>
          <a:effectRef idx="0">
            <a:schemeClr val="accent1"/>
          </a:effectRef>
          <a:fontRef idx="minor">
            <a:schemeClr val="dk1"/>
          </a:fontRef>
        </p:style>
        <p:txBody>
          <a:bodyPr lIns="80962" tIns="39688" rIns="80962" bIns="39688" anchor="ctr"/>
          <a:lstStyle>
            <a:lvl1pPr defTabSz="584200">
              <a:defRPr>
                <a:solidFill>
                  <a:schemeClr val="tx1"/>
                </a:solidFill>
                <a:latin typeface="Arial" charset="0"/>
              </a:defRPr>
            </a:lvl1pPr>
            <a:lvl2pPr marL="742950" indent="-285750" defTabSz="584200">
              <a:defRPr>
                <a:solidFill>
                  <a:schemeClr val="tx1"/>
                </a:solidFill>
                <a:latin typeface="Arial" charset="0"/>
              </a:defRPr>
            </a:lvl2pPr>
            <a:lvl3pPr marL="1143000" indent="-228600" defTabSz="584200">
              <a:defRPr>
                <a:solidFill>
                  <a:schemeClr val="tx1"/>
                </a:solidFill>
                <a:latin typeface="Arial" charset="0"/>
              </a:defRPr>
            </a:lvl3pPr>
            <a:lvl4pPr marL="1600200" indent="-228600" defTabSz="584200">
              <a:defRPr>
                <a:solidFill>
                  <a:schemeClr val="tx1"/>
                </a:solidFill>
                <a:latin typeface="Arial" charset="0"/>
              </a:defRPr>
            </a:lvl4pPr>
            <a:lvl5pPr marL="2057400" indent="-228600" defTabSz="584200">
              <a:defRPr>
                <a:solidFill>
                  <a:schemeClr val="tx1"/>
                </a:solidFill>
                <a:latin typeface="Arial" charset="0"/>
              </a:defRPr>
            </a:lvl5pPr>
            <a:lvl6pPr marL="2514600" indent="-228600" defTabSz="584200" fontAlgn="base">
              <a:spcBef>
                <a:spcPct val="0"/>
              </a:spcBef>
              <a:spcAft>
                <a:spcPct val="0"/>
              </a:spcAft>
              <a:defRPr>
                <a:solidFill>
                  <a:schemeClr val="tx1"/>
                </a:solidFill>
                <a:latin typeface="Arial" charset="0"/>
              </a:defRPr>
            </a:lvl6pPr>
            <a:lvl7pPr marL="2971800" indent="-228600" defTabSz="584200" fontAlgn="base">
              <a:spcBef>
                <a:spcPct val="0"/>
              </a:spcBef>
              <a:spcAft>
                <a:spcPct val="0"/>
              </a:spcAft>
              <a:defRPr>
                <a:solidFill>
                  <a:schemeClr val="tx1"/>
                </a:solidFill>
                <a:latin typeface="Arial" charset="0"/>
              </a:defRPr>
            </a:lvl7pPr>
            <a:lvl8pPr marL="3429000" indent="-228600" defTabSz="584200" fontAlgn="base">
              <a:spcBef>
                <a:spcPct val="0"/>
              </a:spcBef>
              <a:spcAft>
                <a:spcPct val="0"/>
              </a:spcAft>
              <a:defRPr>
                <a:solidFill>
                  <a:schemeClr val="tx1"/>
                </a:solidFill>
                <a:latin typeface="Arial" charset="0"/>
              </a:defRPr>
            </a:lvl8pPr>
            <a:lvl9pPr marL="3886200" indent="-228600" defTabSz="584200" fontAlgn="base">
              <a:spcBef>
                <a:spcPct val="0"/>
              </a:spcBef>
              <a:spcAft>
                <a:spcPct val="0"/>
              </a:spcAft>
              <a:defRPr>
                <a:solidFill>
                  <a:schemeClr val="tx1"/>
                </a:solidFill>
                <a:latin typeface="Arial" charset="0"/>
              </a:defRPr>
            </a:lvl9pPr>
          </a:lstStyle>
          <a:p>
            <a:pPr algn="ctr" eaLnBrk="0" hangingPunct="0">
              <a:lnSpc>
                <a:spcPct val="60000"/>
              </a:lnSpc>
              <a:defRPr/>
            </a:pPr>
            <a:endParaRPr lang="ru-RU" altLang="ru-RU" sz="2000" b="1" smtClean="0">
              <a:solidFill>
                <a:srgbClr val="FFFF00"/>
              </a:solidFill>
              <a:latin typeface="Times New Roman" pitchFamily="18" charset="0"/>
            </a:endParaRPr>
          </a:p>
        </p:txBody>
      </p:sp>
      <p:sp>
        <p:nvSpPr>
          <p:cNvPr id="8195" name="Rectangle 3"/>
          <p:cNvSpPr>
            <a:spLocks noChangeArrowheads="1"/>
          </p:cNvSpPr>
          <p:nvPr/>
        </p:nvSpPr>
        <p:spPr bwMode="auto">
          <a:xfrm>
            <a:off x="111125" y="101600"/>
            <a:ext cx="8924925" cy="6648450"/>
          </a:xfrm>
          <a:prstGeom prst="rect">
            <a:avLst/>
          </a:prstGeom>
          <a:noFill/>
          <a:ln w="76200" cmpd="tri">
            <a:solidFill>
              <a:srgbClr val="99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a:p>
        </p:txBody>
      </p:sp>
      <p:sp>
        <p:nvSpPr>
          <p:cNvPr id="8196" name="Rectangle 4"/>
          <p:cNvSpPr>
            <a:spLocks noChangeArrowheads="1"/>
          </p:cNvSpPr>
          <p:nvPr/>
        </p:nvSpPr>
        <p:spPr bwMode="auto">
          <a:xfrm>
            <a:off x="300038" y="185738"/>
            <a:ext cx="8729662" cy="436562"/>
          </a:xfrm>
          <a:prstGeom prst="rect">
            <a:avLst/>
          </a:prstGeom>
          <a:solidFill>
            <a:srgbClr val="FFCC99"/>
          </a:solidFill>
          <a:ln w="76200">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0000"/>
              </a:lnSpc>
            </a:pPr>
            <a:r>
              <a:rPr lang="ru-RU" altLang="ru-RU" sz="2000" b="1" dirty="0"/>
              <a:t>ФРИДРИХ </a:t>
            </a:r>
            <a:r>
              <a:rPr lang="ru-RU" altLang="ru-RU" sz="2000" b="1" dirty="0" smtClean="0"/>
              <a:t>РАТЦЕЛЬ</a:t>
            </a:r>
            <a:endParaRPr lang="ru-RU" altLang="ru-RU" sz="2000" b="1" dirty="0"/>
          </a:p>
        </p:txBody>
      </p:sp>
      <p:sp>
        <p:nvSpPr>
          <p:cNvPr id="8197" name="AutoShape 105"/>
          <p:cNvSpPr>
            <a:spLocks noChangeArrowheads="1"/>
          </p:cNvSpPr>
          <p:nvPr/>
        </p:nvSpPr>
        <p:spPr bwMode="auto">
          <a:xfrm>
            <a:off x="8899525" y="6592888"/>
            <a:ext cx="215900" cy="217487"/>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1400" b="1"/>
              <a:t>2</a:t>
            </a:r>
          </a:p>
        </p:txBody>
      </p:sp>
      <p:pic>
        <p:nvPicPr>
          <p:cNvPr id="8198" name="Picture 299" descr="ratz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38" y="765175"/>
            <a:ext cx="157003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300"/>
          <p:cNvSpPr txBox="1">
            <a:spLocks noChangeArrowheads="1"/>
          </p:cNvSpPr>
          <p:nvPr/>
        </p:nvSpPr>
        <p:spPr bwMode="auto">
          <a:xfrm>
            <a:off x="239713" y="3181350"/>
            <a:ext cx="2743200" cy="1587500"/>
          </a:xfrm>
          <a:prstGeom prst="rect">
            <a:avLst/>
          </a:prstGeom>
          <a:gradFill rotWithShape="1">
            <a:gsLst>
              <a:gs pos="0">
                <a:srgbClr val="FFCCFF"/>
              </a:gs>
              <a:gs pos="50000">
                <a:srgbClr val="E9F363"/>
              </a:gs>
              <a:gs pos="100000">
                <a:srgbClr val="FFCCFF"/>
              </a:gs>
            </a:gsLst>
            <a:lin ang="5400000" scaled="1"/>
          </a:gra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E9F363"/>
            </a:extrusionClr>
          </a:sp3d>
          <a:extLst>
            <a:ext uri="{AF507438-7753-43E0-B8FC-AC1667EBCBE1}">
              <a14:hiddenEffects xmlns:a14="http://schemas.microsoft.com/office/drawing/2010/main">
                <a:effectLst>
                  <a:outerShdw dist="17961" dir="2700000" algn="ctr" rotWithShape="0">
                    <a:srgbClr val="8C923B"/>
                  </a:outerShdw>
                </a:effectLst>
              </a14:hiddenEffects>
            </a:ext>
          </a:extLst>
        </p:spPr>
        <p:txBody>
          <a:bodyPr>
            <a:spAutoFit/>
            <a:flatTx/>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0" hangingPunct="0">
              <a:lnSpc>
                <a:spcPct val="90000"/>
              </a:lnSpc>
            </a:pPr>
            <a:r>
              <a:rPr lang="ru-RU" altLang="ru-RU" sz="1800"/>
              <a:t>Халықтың тұрған топырағы мен территориясы оның тарихи дамуын анықтайды (</a:t>
            </a:r>
            <a:r>
              <a:rPr lang="ru-RU" altLang="ru-RU" sz="1400" i="1"/>
              <a:t>детерменизм теориясы               </a:t>
            </a:r>
            <a:endParaRPr lang="ru-RU" altLang="ru-RU" sz="1800"/>
          </a:p>
        </p:txBody>
      </p:sp>
      <p:sp>
        <p:nvSpPr>
          <p:cNvPr id="8200" name="AutoShape 303"/>
          <p:cNvSpPr>
            <a:spLocks noChangeArrowheads="1"/>
          </p:cNvSpPr>
          <p:nvPr/>
        </p:nvSpPr>
        <p:spPr bwMode="auto">
          <a:xfrm>
            <a:off x="323850" y="2579688"/>
            <a:ext cx="8640763" cy="431800"/>
          </a:xfrm>
          <a:prstGeom prst="downArrow">
            <a:avLst>
              <a:gd name="adj1" fmla="val 50000"/>
              <a:gd name="adj2" fmla="val 25000"/>
            </a:avLst>
          </a:prstGeom>
          <a:gradFill rotWithShape="1">
            <a:gsLst>
              <a:gs pos="0">
                <a:schemeClr val="bg1"/>
              </a:gs>
              <a:gs pos="100000">
                <a:srgbClr val="CF2513"/>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a:p>
        </p:txBody>
      </p:sp>
      <p:sp>
        <p:nvSpPr>
          <p:cNvPr id="8201" name="WordArt 304"/>
          <p:cNvSpPr>
            <a:spLocks noChangeArrowheads="1" noChangeShapeType="1" noTextEdit="1"/>
          </p:cNvSpPr>
          <p:nvPr/>
        </p:nvSpPr>
        <p:spPr bwMode="auto">
          <a:xfrm>
            <a:off x="2482850" y="2579688"/>
            <a:ext cx="4375150" cy="290512"/>
          </a:xfrm>
          <a:prstGeom prst="rect">
            <a:avLst/>
          </a:prstGeom>
        </p:spPr>
        <p:txBody>
          <a:bodyPr wrap="none" fromWordArt="1">
            <a:prstTxWarp prst="textPlain">
              <a:avLst>
                <a:gd name="adj" fmla="val 50000"/>
              </a:avLst>
            </a:prstTxWarp>
          </a:bodyPr>
          <a:lstStyle/>
          <a:p>
            <a:pPr algn="ctr"/>
            <a:r>
              <a:rPr lang="ru-RU" sz="2000" b="1" kern="10">
                <a:ln w="19050">
                  <a:solidFill>
                    <a:srgbClr val="FFFF00"/>
                  </a:solidFill>
                  <a:round/>
                  <a:headEnd/>
                  <a:tailEnd/>
                </a:ln>
                <a:solidFill>
                  <a:srgbClr val="000080"/>
                </a:solidFill>
                <a:effectLst>
                  <a:outerShdw dist="35921" dir="2700000" algn="ctr" rotWithShape="0">
                    <a:srgbClr val="990000"/>
                  </a:outerShdw>
                </a:effectLst>
                <a:latin typeface="Impact"/>
              </a:rPr>
              <a:t>Ф.РАТЦЕЛь ойлары </a:t>
            </a:r>
          </a:p>
        </p:txBody>
      </p:sp>
      <p:sp>
        <p:nvSpPr>
          <p:cNvPr id="8202" name="Text Box 305"/>
          <p:cNvSpPr txBox="1">
            <a:spLocks noChangeArrowheads="1"/>
          </p:cNvSpPr>
          <p:nvPr/>
        </p:nvSpPr>
        <p:spPr bwMode="auto">
          <a:xfrm>
            <a:off x="2268538" y="1020763"/>
            <a:ext cx="489585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lnSpc>
                <a:spcPct val="90000"/>
              </a:lnSpc>
              <a:spcBef>
                <a:spcPct val="50000"/>
              </a:spcBef>
            </a:pPr>
            <a:r>
              <a:rPr lang="ru-RU" altLang="ru-RU" sz="1800" b="1"/>
              <a:t>Фридрих Ратцель</a:t>
            </a:r>
            <a:r>
              <a:rPr lang="ru-RU" altLang="ru-RU" sz="1800"/>
              <a:t> (1844-1904) – неміс  географы және  этнолог, социолог; антропогеографияның және геосаясаттың  негізін салушы </a:t>
            </a:r>
          </a:p>
        </p:txBody>
      </p:sp>
      <p:pic>
        <p:nvPicPr>
          <p:cNvPr id="8203" name="Picture 307" descr="34_0"/>
          <p:cNvPicPr>
            <a:picLocks noChangeAspect="1" noChangeArrowheads="1"/>
          </p:cNvPicPr>
          <p:nvPr/>
        </p:nvPicPr>
        <p:blipFill>
          <a:blip r:embed="rId3">
            <a:extLst>
              <a:ext uri="{28A0092B-C50C-407E-A947-70E740481C1C}">
                <a14:useLocalDpi xmlns:a14="http://schemas.microsoft.com/office/drawing/2010/main" val="0"/>
              </a:ext>
            </a:extLst>
          </a:blip>
          <a:srcRect b="6140"/>
          <a:stretch>
            <a:fillRect/>
          </a:stretch>
        </p:blipFill>
        <p:spPr bwMode="auto">
          <a:xfrm>
            <a:off x="395288" y="747663"/>
            <a:ext cx="16557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478" name="AutoShape 310"/>
          <p:cNvSpPr>
            <a:spLocks noChangeArrowheads="1"/>
          </p:cNvSpPr>
          <p:nvPr/>
        </p:nvSpPr>
        <p:spPr bwMode="auto">
          <a:xfrm>
            <a:off x="6227763" y="4221163"/>
            <a:ext cx="2232025" cy="1439862"/>
          </a:xfrm>
          <a:prstGeom prst="curvedLeftArrow">
            <a:avLst>
              <a:gd name="adj1" fmla="val 13111"/>
              <a:gd name="adj2" fmla="val 38630"/>
              <a:gd name="adj3" fmla="val 73453"/>
            </a:avLst>
          </a:prstGeom>
          <a:gradFill rotWithShape="1">
            <a:gsLst>
              <a:gs pos="0">
                <a:srgbClr val="ED3D0D"/>
              </a:gs>
              <a:gs pos="50000">
                <a:schemeClr val="bg1"/>
              </a:gs>
              <a:gs pos="100000">
                <a:srgbClr val="ED3D0D"/>
              </a:gs>
            </a:gsLst>
            <a:lin ang="5400000" scaled="1"/>
          </a:gradFill>
          <a:ln w="9525">
            <a:solidFill>
              <a:schemeClr val="tx1"/>
            </a:solidFill>
            <a:miter lim="800000"/>
            <a:headEnd/>
            <a:tailEnd/>
          </a:ln>
          <a:effectLst>
            <a:outerShdw dist="107763" dir="13500000" sx="125000" sy="125000" algn="br" rotWithShape="0">
              <a:schemeClr val="bg2">
                <a:alpha val="50000"/>
              </a:schemeClr>
            </a:outerShdw>
          </a:effectLst>
        </p:spPr>
        <p:txBody>
          <a:bodyPr wrap="none" anchor="ctr"/>
          <a:lstStyle/>
          <a:p>
            <a:pPr>
              <a:defRPr/>
            </a:pPr>
            <a:endParaRPr lang="ru-RU"/>
          </a:p>
        </p:txBody>
      </p:sp>
      <p:sp>
        <p:nvSpPr>
          <p:cNvPr id="8205" name="Text Box 302"/>
          <p:cNvSpPr txBox="1">
            <a:spLocks noChangeArrowheads="1"/>
          </p:cNvSpPr>
          <p:nvPr/>
        </p:nvSpPr>
        <p:spPr bwMode="auto">
          <a:xfrm>
            <a:off x="6173788" y="3146425"/>
            <a:ext cx="2743200" cy="871538"/>
          </a:xfrm>
          <a:prstGeom prst="rect">
            <a:avLst/>
          </a:prstGeom>
          <a:gradFill rotWithShape="1">
            <a:gsLst>
              <a:gs pos="0">
                <a:srgbClr val="A2FCE0"/>
              </a:gs>
              <a:gs pos="50000">
                <a:srgbClr val="FFFF00"/>
              </a:gs>
              <a:gs pos="100000">
                <a:srgbClr val="A2FCE0"/>
              </a:gs>
            </a:gsLst>
            <a:lin ang="5400000" scaled="1"/>
          </a:gra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A2FCE0"/>
            </a:extrusionClr>
          </a:sp3d>
          <a:extLst>
            <a:ext uri="{AF507438-7753-43E0-B8FC-AC1667EBCBE1}">
              <a14:hiddenEffects xmlns:a14="http://schemas.microsoft.com/office/drawing/2010/main">
                <a:effectLst>
                  <a:outerShdw dist="17961" dir="2700000" algn="ctr" rotWithShape="0">
                    <a:srgbClr val="619786"/>
                  </a:outerShdw>
                </a:effectLst>
              </a14:hiddenEffects>
            </a:ext>
          </a:extLst>
        </p:spPr>
        <p:txBody>
          <a:bodyPr>
            <a:spAutoFit/>
            <a:flatTx/>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0" hangingPunct="0">
              <a:lnSpc>
                <a:spcPct val="70000"/>
              </a:lnSpc>
            </a:pPr>
            <a:r>
              <a:rPr lang="ru-RU" altLang="ru-RU" sz="1800"/>
              <a:t>Мемлекет биологиялық ағза сияқты (туу, даму, жойылу) циклдардан өтеді</a:t>
            </a:r>
          </a:p>
        </p:txBody>
      </p:sp>
      <p:sp>
        <p:nvSpPr>
          <p:cNvPr id="8206" name="Text Box 301"/>
          <p:cNvSpPr txBox="1">
            <a:spLocks noChangeArrowheads="1"/>
          </p:cNvSpPr>
          <p:nvPr/>
        </p:nvSpPr>
        <p:spPr bwMode="auto">
          <a:xfrm>
            <a:off x="3203575" y="3176588"/>
            <a:ext cx="2743200" cy="768350"/>
          </a:xfrm>
          <a:prstGeom prst="rect">
            <a:avLst/>
          </a:prstGeom>
          <a:gradFill rotWithShape="1">
            <a:gsLst>
              <a:gs pos="0">
                <a:srgbClr val="CCFF66"/>
              </a:gs>
              <a:gs pos="50000">
                <a:srgbClr val="FFCCFF"/>
              </a:gs>
              <a:gs pos="100000">
                <a:srgbClr val="CCFF66"/>
              </a:gs>
            </a:gsLst>
            <a:lin ang="5400000" scaled="1"/>
          </a:gra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CCFF66"/>
            </a:extrusionClr>
          </a:sp3d>
          <a:extLst>
            <a:ext uri="{AF507438-7753-43E0-B8FC-AC1667EBCBE1}">
              <a14:hiddenEffects xmlns:a14="http://schemas.microsoft.com/office/drawing/2010/main">
                <a:effectLst>
                  <a:outerShdw dist="17961" dir="2700000" algn="ctr" rotWithShape="0">
                    <a:srgbClr val="7A993D"/>
                  </a:outerShdw>
                </a:effectLst>
              </a14:hiddenEffects>
            </a:ext>
          </a:extLst>
        </p:spPr>
        <p:txBody>
          <a:bodyPr>
            <a:spAutoFit/>
            <a:flatTx/>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0" hangingPunct="0">
              <a:lnSpc>
                <a:spcPct val="60000"/>
              </a:lnSpc>
            </a:pPr>
            <a:r>
              <a:rPr lang="ru-RU" altLang="ru-RU" sz="1800"/>
              <a:t>Мемлекеттің даму бағыты оның тұрған орнына тікелей байланысты</a:t>
            </a:r>
          </a:p>
        </p:txBody>
      </p:sp>
      <p:sp>
        <p:nvSpPr>
          <p:cNvPr id="135479" name="AutoShape 311"/>
          <p:cNvSpPr>
            <a:spLocks noChangeArrowheads="1"/>
          </p:cNvSpPr>
          <p:nvPr/>
        </p:nvSpPr>
        <p:spPr bwMode="auto">
          <a:xfrm>
            <a:off x="1979613" y="5589588"/>
            <a:ext cx="2376487" cy="1079500"/>
          </a:xfrm>
          <a:prstGeom prst="curvedRightArrow">
            <a:avLst>
              <a:gd name="adj1" fmla="val 20000"/>
              <a:gd name="adj2" fmla="val 40000"/>
              <a:gd name="adj3" fmla="val 73382"/>
            </a:avLst>
          </a:prstGeom>
          <a:gradFill rotWithShape="1">
            <a:gsLst>
              <a:gs pos="0">
                <a:srgbClr val="ED3D0D"/>
              </a:gs>
              <a:gs pos="50000">
                <a:schemeClr val="bg1"/>
              </a:gs>
              <a:gs pos="100000">
                <a:srgbClr val="ED3D0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135476" name="Text Box 308"/>
          <p:cNvSpPr txBox="1">
            <a:spLocks noChangeArrowheads="1"/>
          </p:cNvSpPr>
          <p:nvPr/>
        </p:nvSpPr>
        <p:spPr bwMode="auto">
          <a:xfrm>
            <a:off x="693737" y="5085184"/>
            <a:ext cx="4948237" cy="1338828"/>
          </a:xfrm>
          <a:prstGeom prst="rect">
            <a:avLst/>
          </a:prstGeom>
          <a:gradFill rotWithShape="1">
            <a:gsLst>
              <a:gs pos="0">
                <a:srgbClr val="66FFFF"/>
              </a:gs>
              <a:gs pos="50000">
                <a:schemeClr val="bg1"/>
              </a:gs>
              <a:gs pos="100000">
                <a:srgbClr val="66FFFF"/>
              </a:gs>
            </a:gsLst>
            <a:lin ang="5400000" scaled="1"/>
          </a:gradFill>
          <a:ln>
            <a:noFill/>
          </a:ln>
          <a:effectLst/>
          <a:scene3d>
            <a:camera prst="legacyPerspectiveBottom"/>
            <a:lightRig rig="legacyFlat3" dir="t"/>
          </a:scene3d>
          <a:sp3d extrusionH="887400" prstMaterial="legacyMatte">
            <a:bevelT w="13500" h="13500" prst="angle"/>
            <a:bevelB w="13500" h="13500" prst="angle"/>
            <a:extrusionClr>
              <a:srgbClr val="66FF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lnSpc>
                <a:spcPct val="80000"/>
              </a:lnSpc>
              <a:spcBef>
                <a:spcPct val="50000"/>
              </a:spcBef>
              <a:defRPr/>
            </a:pPr>
            <a:r>
              <a:rPr lang="ru-RU" altLang="ru-RU" dirty="0" err="1"/>
              <a:t>Мемлекеттің</a:t>
            </a:r>
            <a:r>
              <a:rPr lang="ru-RU" altLang="ru-RU" dirty="0"/>
              <a:t> </a:t>
            </a:r>
            <a:r>
              <a:rPr lang="ru-RU" altLang="ru-RU" dirty="0" err="1"/>
              <a:t>пайда</a:t>
            </a:r>
            <a:r>
              <a:rPr lang="ru-RU" altLang="ru-RU" dirty="0"/>
              <a:t> </a:t>
            </a:r>
            <a:r>
              <a:rPr lang="ru-RU" altLang="ru-RU" dirty="0" err="1"/>
              <a:t>болуы</a:t>
            </a:r>
            <a:r>
              <a:rPr lang="ru-RU" altLang="ru-RU" dirty="0"/>
              <a:t>, </a:t>
            </a:r>
            <a:r>
              <a:rPr lang="ru-RU" altLang="ru-RU" dirty="0" err="1"/>
              <a:t>территорияны</a:t>
            </a:r>
            <a:r>
              <a:rPr lang="ru-RU" altLang="ru-RU" dirty="0"/>
              <a:t> </a:t>
            </a:r>
            <a:r>
              <a:rPr lang="ru-RU" altLang="ru-RU" dirty="0" err="1"/>
              <a:t>басып</a:t>
            </a:r>
            <a:r>
              <a:rPr lang="ru-RU" altLang="ru-RU" dirty="0"/>
              <a:t> </a:t>
            </a:r>
            <a:r>
              <a:rPr lang="ru-RU" altLang="ru-RU" dirty="0" err="1"/>
              <a:t>алу</a:t>
            </a:r>
            <a:r>
              <a:rPr lang="ru-RU" altLang="ru-RU" dirty="0"/>
              <a:t>, ( экспансия) </a:t>
            </a:r>
            <a:r>
              <a:rPr lang="ru-RU" altLang="ru-RU" dirty="0" err="1"/>
              <a:t>сосын</a:t>
            </a:r>
            <a:r>
              <a:rPr lang="ru-RU" altLang="ru-RU" dirty="0"/>
              <a:t> </a:t>
            </a:r>
            <a:r>
              <a:rPr lang="ru-RU" altLang="ru-RU" dirty="0" err="1"/>
              <a:t>қақтығыстар</a:t>
            </a:r>
            <a:r>
              <a:rPr lang="ru-RU" altLang="ru-RU" dirty="0"/>
              <a:t> </a:t>
            </a:r>
            <a:r>
              <a:rPr lang="ru-RU" altLang="ru-RU" dirty="0" err="1"/>
              <a:t>нәтижесінде</a:t>
            </a:r>
            <a:r>
              <a:rPr lang="ru-RU" altLang="ru-RU" dirty="0"/>
              <a:t> </a:t>
            </a:r>
            <a:r>
              <a:rPr lang="ru-RU" altLang="ru-RU" dirty="0" err="1"/>
              <a:t>жеңілу</a:t>
            </a:r>
            <a:r>
              <a:rPr lang="ru-RU" altLang="ru-RU" dirty="0"/>
              <a:t> </a:t>
            </a:r>
            <a:r>
              <a:rPr lang="ru-RU" altLang="ru-RU" dirty="0" err="1"/>
              <a:t>арқылы</a:t>
            </a:r>
            <a:r>
              <a:rPr lang="ru-RU" altLang="ru-RU" dirty="0"/>
              <a:t> </a:t>
            </a:r>
            <a:r>
              <a:rPr lang="ru-RU" altLang="ru-RU" dirty="0" err="1" smtClean="0"/>
              <a:t>жойылуы</a:t>
            </a:r>
            <a:r>
              <a:rPr lang="ru-RU" altLang="ru-RU" dirty="0" smtClean="0"/>
              <a:t> </a:t>
            </a:r>
            <a:r>
              <a:rPr lang="ru-RU" altLang="ru-RU" dirty="0" err="1" smtClean="0"/>
              <a:t>барлық</a:t>
            </a:r>
            <a:r>
              <a:rPr lang="ru-RU" altLang="ru-RU" dirty="0" smtClean="0"/>
              <a:t> </a:t>
            </a:r>
            <a:r>
              <a:rPr lang="ru-RU" altLang="ru-RU" dirty="0" err="1"/>
              <a:t>уақытта</a:t>
            </a:r>
            <a:r>
              <a:rPr lang="ru-RU" altLang="ru-RU" dirty="0"/>
              <a:t> </a:t>
            </a:r>
            <a:r>
              <a:rPr lang="ru-RU" altLang="ru-RU" dirty="0" err="1"/>
              <a:t>болған</a:t>
            </a:r>
            <a:r>
              <a:rPr lang="ru-RU" altLang="ru-RU" dirty="0"/>
              <a:t>. </a:t>
            </a:r>
            <a:endParaRPr lang="ru-RU" altLang="ru-RU" dirty="0" smtClean="0"/>
          </a:p>
          <a:p>
            <a:pPr algn="ctr">
              <a:lnSpc>
                <a:spcPct val="80000"/>
              </a:lnSpc>
              <a:spcBef>
                <a:spcPct val="50000"/>
              </a:spcBef>
              <a:defRPr/>
            </a:pPr>
            <a:r>
              <a:rPr lang="ru-RU" altLang="ru-RU" dirty="0" err="1" smtClean="0"/>
              <a:t>Ол</a:t>
            </a:r>
            <a:r>
              <a:rPr lang="ru-RU" altLang="ru-RU" dirty="0" smtClean="0"/>
              <a:t> </a:t>
            </a:r>
            <a:r>
              <a:rPr lang="ru-RU" altLang="ru-RU" dirty="0" err="1"/>
              <a:t>табиғат</a:t>
            </a:r>
            <a:r>
              <a:rPr lang="ru-RU" altLang="ru-RU" dirty="0"/>
              <a:t> </a:t>
            </a:r>
            <a:r>
              <a:rPr lang="ru-RU" altLang="ru-RU" dirty="0" err="1"/>
              <a:t>заңдылығы</a:t>
            </a:r>
            <a:r>
              <a:rPr lang="ru-RU" altLang="ru-RU" dirty="0"/>
              <a:t> </a:t>
            </a:r>
            <a:r>
              <a:rPr lang="ru-RU" altLang="ru-RU" dirty="0" err="1"/>
              <a:t>сияқты</a:t>
            </a:r>
            <a:endParaRPr lang="ru-RU" altLang="ru-RU" dirty="0"/>
          </a:p>
        </p:txBody>
      </p:sp>
    </p:spTree>
    <p:extLst>
      <p:ext uri="{BB962C8B-B14F-4D97-AF65-F5344CB8AC3E}">
        <p14:creationId xmlns:p14="http://schemas.microsoft.com/office/powerpoint/2010/main" val="2661326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
            <p:extLst>
              <p:ext uri="{D42A27DB-BD31-4B8C-83A1-F6EECF244321}">
                <p14:modId xmlns:p14="http://schemas.microsoft.com/office/powerpoint/2010/main" val="3426608086"/>
              </p:ext>
            </p:extLst>
          </p:nvPr>
        </p:nvGraphicFramePr>
        <p:xfrm>
          <a:off x="395536" y="404664"/>
          <a:ext cx="842493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49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
            <p:extLst>
              <p:ext uri="{D42A27DB-BD31-4B8C-83A1-F6EECF244321}">
                <p14:modId xmlns:p14="http://schemas.microsoft.com/office/powerpoint/2010/main" val="4203906112"/>
              </p:ext>
            </p:extLst>
          </p:nvPr>
        </p:nvGraphicFramePr>
        <p:xfrm>
          <a:off x="323528" y="404664"/>
          <a:ext cx="856895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234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7772400" cy="576064"/>
          </a:xfrm>
        </p:spPr>
        <p:txBody>
          <a:bodyPr>
            <a:normAutofit fontScale="90000"/>
          </a:bodyPr>
          <a:lstStyle/>
          <a:p>
            <a:pPr algn="ctr"/>
            <a:r>
              <a:rPr lang="kk-KZ" dirty="0" smtClean="0"/>
              <a:t>Географиялық саясат</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1618791117"/>
              </p:ext>
            </p:extLst>
          </p:nvPr>
        </p:nvGraphicFramePr>
        <p:xfrm>
          <a:off x="395536" y="980728"/>
          <a:ext cx="849694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159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TotalTime>
  <Words>527</Words>
  <Application>Microsoft Office PowerPoint</Application>
  <PresentationFormat>Экран (4:3)</PresentationFormat>
  <Paragraphs>31</Paragraphs>
  <Slides>8</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vt:i4>
      </vt:variant>
    </vt:vector>
  </HeadingPairs>
  <TitlesOfParts>
    <vt:vector size="17" baseType="lpstr">
      <vt:lpstr>Arial</vt:lpstr>
      <vt:lpstr>Calibri</vt:lpstr>
      <vt:lpstr>Cambria</vt:lpstr>
      <vt:lpstr>Franklin Gothic Book</vt:lpstr>
      <vt:lpstr>Impact</vt:lpstr>
      <vt:lpstr>Perpetua</vt:lpstr>
      <vt:lpstr>Times New Roman</vt:lpstr>
      <vt:lpstr>Wingdings 2</vt:lpstr>
      <vt:lpstr>Справедливость</vt:lpstr>
      <vt:lpstr>Дәріс 13. Соғыс және бiтiм мәселелерi: жаңа аспектілері.</vt:lpstr>
      <vt:lpstr>Жоспары</vt:lpstr>
      <vt:lpstr>Дәрістің жоспары</vt:lpstr>
      <vt:lpstr>Презентация PowerPoint</vt:lpstr>
      <vt:lpstr>Презентация PowerPoint</vt:lpstr>
      <vt:lpstr>Презентация PowerPoint</vt:lpstr>
      <vt:lpstr>Презентация PowerPoint</vt:lpstr>
      <vt:lpstr>Географиялық саясат</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Дәріс 13. Соғыс және бiтiм мәселелерi: жаңа аспектілері.</dc:title>
  <dc:creator>Пользователь</dc:creator>
  <cp:lastModifiedBy>Эрасмус 2</cp:lastModifiedBy>
  <cp:revision>6</cp:revision>
  <dcterms:created xsi:type="dcterms:W3CDTF">2022-05-06T09:29:26Z</dcterms:created>
  <dcterms:modified xsi:type="dcterms:W3CDTF">2023-11-06T13:44:59Z</dcterms:modified>
</cp:coreProperties>
</file>