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9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есептілікті ұсыну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18953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есептілікті тағайындау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есептілікке жауапкершілік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есептілік компоненттері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4093" y="2507233"/>
            <a:ext cx="627747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Стандарттың мақсаты субъектінің алдыңғы кезеңдердег</a:t>
            </a:r>
            <a:r>
              <a:rPr lang="en-US" sz="2800" dirty="0">
                <a:latin typeface="Aptos Black" panose="020F0502020204030204" pitchFamily="34" charset="0"/>
              </a:rPr>
              <a:t>i </a:t>
            </a:r>
            <a:r>
              <a:rPr lang="kk-KZ" sz="2800" dirty="0">
                <a:latin typeface="Aptos Black" panose="020F0502020204030204" pitchFamily="34" charset="0"/>
              </a:rPr>
              <a:t>өз қаржылық есепт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л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г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мен, сондай-ақ басқа субъектілердің қаржылық есепт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л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г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мен салыстырмалы болуына қол жетк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зу үш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н жалпы мақсаттағы қаржылық есепт</a:t>
            </a:r>
            <a:r>
              <a:rPr lang="en-US" sz="2800" dirty="0">
                <a:latin typeface="Aptos Black" panose="020F0502020204030204" pitchFamily="34" charset="0"/>
              </a:rPr>
              <a:t>i</a:t>
            </a:r>
            <a:r>
              <a:rPr lang="kk-KZ" sz="2800" dirty="0">
                <a:latin typeface="Aptos Black" panose="020F0502020204030204" pitchFamily="34" charset="0"/>
              </a:rPr>
              <a:t>лікті ұсыну т</a:t>
            </a:r>
            <a:r>
              <a:rPr lang="en-US" sz="2800" dirty="0">
                <a:latin typeface="Aptos Black" panose="020F0502020204030204" pitchFamily="34" charset="0"/>
              </a:rPr>
              <a:t>ə</a:t>
            </a:r>
            <a:r>
              <a:rPr lang="kk-KZ" sz="2800" dirty="0">
                <a:latin typeface="Aptos Black" panose="020F0502020204030204" pitchFamily="34" charset="0"/>
              </a:rPr>
              <a:t>ртібін бекіту болып табылады. 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Бұл мақсатқа жету үш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i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н осы Стандартта қаржылық есепт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i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л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i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кті ұсынуға қойылатын жалпы талаптар, оның құрылымы бойынша ұсыныстар ж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ə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не есептеу 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ə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дісін қолданып дайындаған қаржылық есепт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i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л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i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ктің мазмұнына ең төменг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i 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талаптар келтірілген.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551289"/>
            <a:ext cx="5103392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Осы Стандарт, «Шоғырландырылған ж</a:t>
            </a:r>
            <a:r>
              <a:rPr lang="en-US" sz="2400" b="1" dirty="0">
                <a:latin typeface="Amasis MT Pro Medium" panose="02040604050005020304" pitchFamily="18" charset="0"/>
              </a:rPr>
              <a:t>ə</a:t>
            </a:r>
            <a:r>
              <a:rPr lang="kk-KZ" sz="2400" b="1" dirty="0"/>
              <a:t>не жеке қаржылық есептілік» 6 ҚСҚЕХС анықталғандай, шоғырландырылған қаржылық есептілікті ж</a:t>
            </a:r>
            <a:r>
              <a:rPr lang="en-US" sz="2400" b="1" dirty="0">
                <a:latin typeface="Amasis MT Pro Medium" panose="02040604050005020304" pitchFamily="18" charset="0"/>
              </a:rPr>
              <a:t>ə</a:t>
            </a:r>
            <a:r>
              <a:rPr lang="kk-KZ" sz="2400" b="1" dirty="0"/>
              <a:t>не жеке қаржылық есептілікті ұсынатын мекемелермен қоса, барлық субъектілерге бірдей д</a:t>
            </a:r>
            <a:r>
              <a:rPr lang="en-US" sz="2400" b="1" dirty="0">
                <a:latin typeface="Amasis MT Pro Medium" panose="02040604050005020304" pitchFamily="18" charset="0"/>
              </a:rPr>
              <a:t>ə</a:t>
            </a:r>
            <a:r>
              <a:rPr lang="kk-KZ" sz="2400" b="1" dirty="0"/>
              <a:t>режеде қолданылады.</a:t>
            </a:r>
          </a:p>
          <a:p>
            <a:pPr algn="ctr"/>
            <a:r>
              <a:rPr lang="kk-KZ" sz="2400" b="1" dirty="0"/>
              <a:t>Берілген Стандарт мемлекеттік коммерциялық к</a:t>
            </a:r>
            <a:r>
              <a:rPr lang="en-US" sz="2400" b="1" dirty="0">
                <a:latin typeface="Amasis MT Pro Medium" panose="02040604050005020304" pitchFamily="18" charset="0"/>
              </a:rPr>
              <a:t>ə</a:t>
            </a:r>
            <a:r>
              <a:rPr lang="kk-KZ" sz="2400" b="1" dirty="0"/>
              <a:t>сіпорындардан басқа барлық қоғамдық сектор субъектілеріне қолданылады.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</a:rPr>
              <a:t>Қаржылық есептілік субъекті жүзеге асырған қаржылық жағдайдың ж</a:t>
            </a:r>
            <a:r>
              <a:rPr lang="en-US" sz="2400" b="1" dirty="0">
                <a:solidFill>
                  <a:srgbClr val="002060"/>
                </a:solidFill>
              </a:rPr>
              <a:t>ə</a:t>
            </a:r>
            <a:r>
              <a:rPr lang="kk-KZ" sz="2400" b="1" dirty="0">
                <a:solidFill>
                  <a:srgbClr val="002060"/>
                </a:solidFill>
              </a:rPr>
              <a:t>не операцияның құрылымды ұсынылуын келтіреді. 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5651" y="3156139"/>
            <a:ext cx="4737926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/>
              <a:t>Негізінен</a:t>
            </a:r>
            <a:r>
              <a:rPr lang="ru-RU" sz="2400" b="1" dirty="0"/>
              <a:t>, қоғамдық сектордағы жалпы </a:t>
            </a:r>
            <a:r>
              <a:rPr lang="ru-RU" sz="2400" b="1" dirty="0" err="1"/>
              <a:t>тағайындаудағы</a:t>
            </a:r>
            <a:r>
              <a:rPr lang="ru-RU" sz="2400" b="1" dirty="0"/>
              <a:t> қаржылық есептіліктің мақсаты – шешім </a:t>
            </a:r>
            <a:r>
              <a:rPr lang="ru-RU" sz="2400" b="1" dirty="0" err="1"/>
              <a:t>қабылдауға</a:t>
            </a:r>
            <a:r>
              <a:rPr lang="ru-RU" sz="2400" b="1" dirty="0"/>
              <a:t> </a:t>
            </a:r>
            <a:r>
              <a:rPr lang="ru-RU" sz="2400" b="1" dirty="0" err="1"/>
              <a:t>пайдалы</a:t>
            </a:r>
            <a:r>
              <a:rPr lang="ru-RU" sz="2400" b="1" dirty="0"/>
              <a:t> ақпараттың </a:t>
            </a:r>
            <a:r>
              <a:rPr lang="ru-RU" sz="2400" b="1" dirty="0" err="1"/>
              <a:t>ұсынылуы</a:t>
            </a:r>
            <a:r>
              <a:rPr lang="ru-RU" sz="2400" b="1" dirty="0"/>
              <a:t> ж</a:t>
            </a:r>
            <a:r>
              <a:rPr lang="en-US" sz="2400" b="1" dirty="0"/>
              <a:t>ə</a:t>
            </a:r>
            <a:r>
              <a:rPr lang="ru-RU" sz="2400" b="1" dirty="0"/>
              <a:t>не </a:t>
            </a:r>
            <a:r>
              <a:rPr lang="ru-RU" sz="2400" b="1" dirty="0" err="1"/>
              <a:t>субъектінің</a:t>
            </a:r>
            <a:r>
              <a:rPr lang="ru-RU" sz="2400" b="1" dirty="0"/>
              <a:t> </a:t>
            </a:r>
            <a:r>
              <a:rPr lang="ru-RU" sz="2400" b="1" dirty="0" err="1"/>
              <a:t>қабілетін</a:t>
            </a:r>
            <a:r>
              <a:rPr lang="ru-RU" sz="2400" b="1" dirty="0"/>
              <a:t> көрсету, </a:t>
            </a:r>
            <a:r>
              <a:rPr lang="ru-RU" sz="2400" b="1" dirty="0" err="1"/>
              <a:t>қарауындағы</a:t>
            </a:r>
            <a:r>
              <a:rPr lang="ru-RU" sz="2400" b="1" dirty="0"/>
              <a:t> </a:t>
            </a:r>
            <a:r>
              <a:rPr lang="ru-RU" sz="2400" b="1" dirty="0" err="1"/>
              <a:t>ресурстарға</a:t>
            </a:r>
            <a:r>
              <a:rPr lang="ru-RU" sz="2400" b="1" dirty="0"/>
              <a:t> есеп беру</a:t>
            </a:r>
            <a:endParaRPr lang="kk-KZ" sz="24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420" y="169693"/>
            <a:ext cx="7056784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Дереккөз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туралы ақпараттың, қаржы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ресурстарын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қолданудың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бөлудің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ұсынылуы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рекетінің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қалай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қаржыландырғаны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туралы ж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ақшалай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қаражаттағы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қажеттілігімен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қамтамасыз ететін ақпараттың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ұсынылуы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Ақпараттың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ұсынылуы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рекетін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қаржыландыру ж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міндеттемелерін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өтеу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ж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мүмкіндіктерін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бағалау кезінде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болып табылады; </a:t>
            </a:r>
          </a:p>
          <a:p>
            <a:pPr marL="0" indent="0">
              <a:buNone/>
            </a:pP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Субъектінің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қаржылық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жағдайы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оның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өзгерістері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туралы ақпаратты ұсыну; </a:t>
            </a:r>
          </a:p>
          <a:p>
            <a:pPr marL="0" indent="0">
              <a:buNone/>
            </a:pP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жүргізуге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тиімділікке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</a:t>
            </a:r>
            <a:r>
              <a:rPr lang="en-US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ə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тижеге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жетуге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</a:t>
            </a:r>
            <a:r>
              <a:rPr lang="ru-RU" sz="5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тұрғысынан </a:t>
            </a:r>
            <a:r>
              <a:rPr lang="ru-RU" sz="5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субъектінің</a:t>
            </a:r>
            <a:endParaRPr lang="ru-RU" sz="5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Сенімді ұсыну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ҚСҚЕХС с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йкестік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Қызметтің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үздіксіздігі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Ұсынудың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бірізділігі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Маңыздылық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біріктіру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алу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ақпарат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Құрылымы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мазмұны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162789" y="3294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1278</TotalTime>
  <Words>346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Amasis MT Pro Medium</vt:lpstr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2024-10-29T14:05:17Z</dcterms:modified>
</cp:coreProperties>
</file>