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5" d="100"/>
          <a:sy n="45" d="100"/>
        </p:scale>
        <p:origin x="78"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0EB488-21A4-6888-A3F0-72E48A5C023B}"/>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E1E40A61-E6B6-2344-774D-F2FCB57C24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80A4E0F2-7C69-CCA0-260F-FA4D97FAC8DD}"/>
              </a:ext>
            </a:extLst>
          </p:cNvPr>
          <p:cNvSpPr>
            <a:spLocks noGrp="1"/>
          </p:cNvSpPr>
          <p:nvPr>
            <p:ph type="dt" sz="half" idx="10"/>
          </p:nvPr>
        </p:nvSpPr>
        <p:spPr/>
        <p:txBody>
          <a:bodyPr/>
          <a:lstStyle/>
          <a:p>
            <a:fld id="{12776293-DF04-4A92-ACF5-83FE76FEF6EE}"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0659FEDA-5547-B092-082E-BB3008089BB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7429285-D2E6-E1AD-AC0C-205936231AB3}"/>
              </a:ext>
            </a:extLst>
          </p:cNvPr>
          <p:cNvSpPr>
            <a:spLocks noGrp="1"/>
          </p:cNvSpPr>
          <p:nvPr>
            <p:ph type="sldNum" sz="quarter" idx="12"/>
          </p:nvPr>
        </p:nvSpPr>
        <p:spPr/>
        <p:txBody>
          <a:bodyPr/>
          <a:lstStyle/>
          <a:p>
            <a:fld id="{30E2D485-0115-4DE0-8B25-951B64C1C9C2}" type="slidenum">
              <a:rPr lang="ru-RU" smtClean="0"/>
              <a:t>‹#›</a:t>
            </a:fld>
            <a:endParaRPr lang="ru-RU"/>
          </a:p>
        </p:txBody>
      </p:sp>
    </p:spTree>
    <p:extLst>
      <p:ext uri="{BB962C8B-B14F-4D97-AF65-F5344CB8AC3E}">
        <p14:creationId xmlns:p14="http://schemas.microsoft.com/office/powerpoint/2010/main" val="823527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E6D0B5-BE59-3F01-86AC-CE48B2D31471}"/>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8A408178-1CEF-D76E-1A56-4AED2F1A9382}"/>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6BCDB5C-77DC-1241-621A-D5AFB9DEF5B3}"/>
              </a:ext>
            </a:extLst>
          </p:cNvPr>
          <p:cNvSpPr>
            <a:spLocks noGrp="1"/>
          </p:cNvSpPr>
          <p:nvPr>
            <p:ph type="dt" sz="half" idx="10"/>
          </p:nvPr>
        </p:nvSpPr>
        <p:spPr/>
        <p:txBody>
          <a:bodyPr/>
          <a:lstStyle/>
          <a:p>
            <a:fld id="{12776293-DF04-4A92-ACF5-83FE76FEF6EE}"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7060D440-8539-6BD4-FDCC-279AE64C100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24D7C29-B59A-0CF8-05EA-0A43470E8CC9}"/>
              </a:ext>
            </a:extLst>
          </p:cNvPr>
          <p:cNvSpPr>
            <a:spLocks noGrp="1"/>
          </p:cNvSpPr>
          <p:nvPr>
            <p:ph type="sldNum" sz="quarter" idx="12"/>
          </p:nvPr>
        </p:nvSpPr>
        <p:spPr/>
        <p:txBody>
          <a:bodyPr/>
          <a:lstStyle/>
          <a:p>
            <a:fld id="{30E2D485-0115-4DE0-8B25-951B64C1C9C2}" type="slidenum">
              <a:rPr lang="ru-RU" smtClean="0"/>
              <a:t>‹#›</a:t>
            </a:fld>
            <a:endParaRPr lang="ru-RU"/>
          </a:p>
        </p:txBody>
      </p:sp>
    </p:spTree>
    <p:extLst>
      <p:ext uri="{BB962C8B-B14F-4D97-AF65-F5344CB8AC3E}">
        <p14:creationId xmlns:p14="http://schemas.microsoft.com/office/powerpoint/2010/main" val="259070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E387BD87-072F-A5C4-760E-659828188E83}"/>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D4DAA5E2-6849-7013-C91A-192A83D1EC62}"/>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B20C6C6-1523-ACF7-4720-CD1ECCDFE5E9}"/>
              </a:ext>
            </a:extLst>
          </p:cNvPr>
          <p:cNvSpPr>
            <a:spLocks noGrp="1"/>
          </p:cNvSpPr>
          <p:nvPr>
            <p:ph type="dt" sz="half" idx="10"/>
          </p:nvPr>
        </p:nvSpPr>
        <p:spPr/>
        <p:txBody>
          <a:bodyPr/>
          <a:lstStyle/>
          <a:p>
            <a:fld id="{12776293-DF04-4A92-ACF5-83FE76FEF6EE}"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C2A8CFE9-13AD-14AD-F767-4F3C694C12A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9D6DA0B-8F96-EAC3-CA13-C12592C130EA}"/>
              </a:ext>
            </a:extLst>
          </p:cNvPr>
          <p:cNvSpPr>
            <a:spLocks noGrp="1"/>
          </p:cNvSpPr>
          <p:nvPr>
            <p:ph type="sldNum" sz="quarter" idx="12"/>
          </p:nvPr>
        </p:nvSpPr>
        <p:spPr/>
        <p:txBody>
          <a:bodyPr/>
          <a:lstStyle/>
          <a:p>
            <a:fld id="{30E2D485-0115-4DE0-8B25-951B64C1C9C2}" type="slidenum">
              <a:rPr lang="ru-RU" smtClean="0"/>
              <a:t>‹#›</a:t>
            </a:fld>
            <a:endParaRPr lang="ru-RU"/>
          </a:p>
        </p:txBody>
      </p:sp>
    </p:spTree>
    <p:extLst>
      <p:ext uri="{BB962C8B-B14F-4D97-AF65-F5344CB8AC3E}">
        <p14:creationId xmlns:p14="http://schemas.microsoft.com/office/powerpoint/2010/main" val="633156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693BE4-9FAC-F7D8-E0D3-06A14DEF050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AFFB45B-EC8A-1930-3130-D5FC7F27A34A}"/>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3785C35-D9B4-BF78-0484-B8419F9076F2}"/>
              </a:ext>
            </a:extLst>
          </p:cNvPr>
          <p:cNvSpPr>
            <a:spLocks noGrp="1"/>
          </p:cNvSpPr>
          <p:nvPr>
            <p:ph type="dt" sz="half" idx="10"/>
          </p:nvPr>
        </p:nvSpPr>
        <p:spPr/>
        <p:txBody>
          <a:bodyPr/>
          <a:lstStyle/>
          <a:p>
            <a:fld id="{12776293-DF04-4A92-ACF5-83FE76FEF6EE}"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24E87651-15B8-4616-4509-9DB36289260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BC7A991-9132-BA82-067D-656939248A60}"/>
              </a:ext>
            </a:extLst>
          </p:cNvPr>
          <p:cNvSpPr>
            <a:spLocks noGrp="1"/>
          </p:cNvSpPr>
          <p:nvPr>
            <p:ph type="sldNum" sz="quarter" idx="12"/>
          </p:nvPr>
        </p:nvSpPr>
        <p:spPr/>
        <p:txBody>
          <a:bodyPr/>
          <a:lstStyle/>
          <a:p>
            <a:fld id="{30E2D485-0115-4DE0-8B25-951B64C1C9C2}" type="slidenum">
              <a:rPr lang="ru-RU" smtClean="0"/>
              <a:t>‹#›</a:t>
            </a:fld>
            <a:endParaRPr lang="ru-RU"/>
          </a:p>
        </p:txBody>
      </p:sp>
    </p:spTree>
    <p:extLst>
      <p:ext uri="{BB962C8B-B14F-4D97-AF65-F5344CB8AC3E}">
        <p14:creationId xmlns:p14="http://schemas.microsoft.com/office/powerpoint/2010/main" val="2203885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8BB593-CE35-A486-9CDE-B88628DEAA37}"/>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5F756C95-5389-762D-D101-DC429E7567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07E44057-E68D-2ABA-8C1E-D8BB7DBC2E4D}"/>
              </a:ext>
            </a:extLst>
          </p:cNvPr>
          <p:cNvSpPr>
            <a:spLocks noGrp="1"/>
          </p:cNvSpPr>
          <p:nvPr>
            <p:ph type="dt" sz="half" idx="10"/>
          </p:nvPr>
        </p:nvSpPr>
        <p:spPr/>
        <p:txBody>
          <a:bodyPr/>
          <a:lstStyle/>
          <a:p>
            <a:fld id="{12776293-DF04-4A92-ACF5-83FE76FEF6EE}"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B57EBD15-3360-AF08-48F6-5F0063D5BC9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469D71D-934F-69F3-2C81-F8DDF05E6EFC}"/>
              </a:ext>
            </a:extLst>
          </p:cNvPr>
          <p:cNvSpPr>
            <a:spLocks noGrp="1"/>
          </p:cNvSpPr>
          <p:nvPr>
            <p:ph type="sldNum" sz="quarter" idx="12"/>
          </p:nvPr>
        </p:nvSpPr>
        <p:spPr/>
        <p:txBody>
          <a:bodyPr/>
          <a:lstStyle/>
          <a:p>
            <a:fld id="{30E2D485-0115-4DE0-8B25-951B64C1C9C2}" type="slidenum">
              <a:rPr lang="ru-RU" smtClean="0"/>
              <a:t>‹#›</a:t>
            </a:fld>
            <a:endParaRPr lang="ru-RU"/>
          </a:p>
        </p:txBody>
      </p:sp>
    </p:spTree>
    <p:extLst>
      <p:ext uri="{BB962C8B-B14F-4D97-AF65-F5344CB8AC3E}">
        <p14:creationId xmlns:p14="http://schemas.microsoft.com/office/powerpoint/2010/main" val="2126114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D505D1-C06F-15B3-D507-984AC877B04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54FE692A-6983-465D-888B-AE82644387FD}"/>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DB369992-DE09-5AF4-F1FA-086B221FDC5A}"/>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18B000AE-76BD-529A-4EC8-A89AB34E0BA0}"/>
              </a:ext>
            </a:extLst>
          </p:cNvPr>
          <p:cNvSpPr>
            <a:spLocks noGrp="1"/>
          </p:cNvSpPr>
          <p:nvPr>
            <p:ph type="dt" sz="half" idx="10"/>
          </p:nvPr>
        </p:nvSpPr>
        <p:spPr/>
        <p:txBody>
          <a:bodyPr/>
          <a:lstStyle/>
          <a:p>
            <a:fld id="{12776293-DF04-4A92-ACF5-83FE76FEF6EE}"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85E9F478-AD24-84AE-30DF-5CD5932F6D5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C6DB6AF-67B0-1771-7E41-9EDA02ACF760}"/>
              </a:ext>
            </a:extLst>
          </p:cNvPr>
          <p:cNvSpPr>
            <a:spLocks noGrp="1"/>
          </p:cNvSpPr>
          <p:nvPr>
            <p:ph type="sldNum" sz="quarter" idx="12"/>
          </p:nvPr>
        </p:nvSpPr>
        <p:spPr/>
        <p:txBody>
          <a:bodyPr/>
          <a:lstStyle/>
          <a:p>
            <a:fld id="{30E2D485-0115-4DE0-8B25-951B64C1C9C2}" type="slidenum">
              <a:rPr lang="ru-RU" smtClean="0"/>
              <a:t>‹#›</a:t>
            </a:fld>
            <a:endParaRPr lang="ru-RU"/>
          </a:p>
        </p:txBody>
      </p:sp>
    </p:spTree>
    <p:extLst>
      <p:ext uri="{BB962C8B-B14F-4D97-AF65-F5344CB8AC3E}">
        <p14:creationId xmlns:p14="http://schemas.microsoft.com/office/powerpoint/2010/main" val="2214547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9923AF-0363-BB7E-BFE8-33BE19F5ED7D}"/>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8F840803-23C3-DAC3-B443-1D77A75906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5ECDE5E8-D80E-129B-B368-1F6BF9EE9293}"/>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14FE6C48-EF31-1172-5DBF-B36B095B1A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93FEDC4-F4F7-B58B-CC21-B42E89EA062E}"/>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1C670EF-8100-D1E6-53DC-C78E7F7664B9}"/>
              </a:ext>
            </a:extLst>
          </p:cNvPr>
          <p:cNvSpPr>
            <a:spLocks noGrp="1"/>
          </p:cNvSpPr>
          <p:nvPr>
            <p:ph type="dt" sz="half" idx="10"/>
          </p:nvPr>
        </p:nvSpPr>
        <p:spPr/>
        <p:txBody>
          <a:bodyPr/>
          <a:lstStyle/>
          <a:p>
            <a:fld id="{12776293-DF04-4A92-ACF5-83FE76FEF6EE}" type="datetimeFigureOut">
              <a:rPr lang="ru-RU" smtClean="0"/>
              <a:t>11.11.2022</a:t>
            </a:fld>
            <a:endParaRPr lang="ru-RU"/>
          </a:p>
        </p:txBody>
      </p:sp>
      <p:sp>
        <p:nvSpPr>
          <p:cNvPr id="8" name="Нижний колонтитул 7">
            <a:extLst>
              <a:ext uri="{FF2B5EF4-FFF2-40B4-BE49-F238E27FC236}">
                <a16:creationId xmlns:a16="http://schemas.microsoft.com/office/drawing/2014/main" id="{F09E89F7-5C92-9E1F-8978-B606CCEE404E}"/>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FCCBA8CC-59FF-8957-39D4-BA5710F4B840}"/>
              </a:ext>
            </a:extLst>
          </p:cNvPr>
          <p:cNvSpPr>
            <a:spLocks noGrp="1"/>
          </p:cNvSpPr>
          <p:nvPr>
            <p:ph type="sldNum" sz="quarter" idx="12"/>
          </p:nvPr>
        </p:nvSpPr>
        <p:spPr/>
        <p:txBody>
          <a:bodyPr/>
          <a:lstStyle/>
          <a:p>
            <a:fld id="{30E2D485-0115-4DE0-8B25-951B64C1C9C2}" type="slidenum">
              <a:rPr lang="ru-RU" smtClean="0"/>
              <a:t>‹#›</a:t>
            </a:fld>
            <a:endParaRPr lang="ru-RU"/>
          </a:p>
        </p:txBody>
      </p:sp>
    </p:spTree>
    <p:extLst>
      <p:ext uri="{BB962C8B-B14F-4D97-AF65-F5344CB8AC3E}">
        <p14:creationId xmlns:p14="http://schemas.microsoft.com/office/powerpoint/2010/main" val="3107119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1835E6-D88D-D328-2200-A1ACBDEF9713}"/>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D8105A1E-3916-9FB9-E0CF-1906B3314737}"/>
              </a:ext>
            </a:extLst>
          </p:cNvPr>
          <p:cNvSpPr>
            <a:spLocks noGrp="1"/>
          </p:cNvSpPr>
          <p:nvPr>
            <p:ph type="dt" sz="half" idx="10"/>
          </p:nvPr>
        </p:nvSpPr>
        <p:spPr/>
        <p:txBody>
          <a:bodyPr/>
          <a:lstStyle/>
          <a:p>
            <a:fld id="{12776293-DF04-4A92-ACF5-83FE76FEF6EE}" type="datetimeFigureOut">
              <a:rPr lang="ru-RU" smtClean="0"/>
              <a:t>11.11.2022</a:t>
            </a:fld>
            <a:endParaRPr lang="ru-RU"/>
          </a:p>
        </p:txBody>
      </p:sp>
      <p:sp>
        <p:nvSpPr>
          <p:cNvPr id="4" name="Нижний колонтитул 3">
            <a:extLst>
              <a:ext uri="{FF2B5EF4-FFF2-40B4-BE49-F238E27FC236}">
                <a16:creationId xmlns:a16="http://schemas.microsoft.com/office/drawing/2014/main" id="{DAE6DBDA-A8D8-3F26-ACBF-9CD584FBB20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8CA909DF-A9F2-A242-1744-087F2A901BCA}"/>
              </a:ext>
            </a:extLst>
          </p:cNvPr>
          <p:cNvSpPr>
            <a:spLocks noGrp="1"/>
          </p:cNvSpPr>
          <p:nvPr>
            <p:ph type="sldNum" sz="quarter" idx="12"/>
          </p:nvPr>
        </p:nvSpPr>
        <p:spPr/>
        <p:txBody>
          <a:bodyPr/>
          <a:lstStyle/>
          <a:p>
            <a:fld id="{30E2D485-0115-4DE0-8B25-951B64C1C9C2}" type="slidenum">
              <a:rPr lang="ru-RU" smtClean="0"/>
              <a:t>‹#›</a:t>
            </a:fld>
            <a:endParaRPr lang="ru-RU"/>
          </a:p>
        </p:txBody>
      </p:sp>
    </p:spTree>
    <p:extLst>
      <p:ext uri="{BB962C8B-B14F-4D97-AF65-F5344CB8AC3E}">
        <p14:creationId xmlns:p14="http://schemas.microsoft.com/office/powerpoint/2010/main" val="254183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01D814DB-9724-A08A-2BF1-B7D3C45BB6DA}"/>
              </a:ext>
            </a:extLst>
          </p:cNvPr>
          <p:cNvSpPr>
            <a:spLocks noGrp="1"/>
          </p:cNvSpPr>
          <p:nvPr>
            <p:ph type="dt" sz="half" idx="10"/>
          </p:nvPr>
        </p:nvSpPr>
        <p:spPr/>
        <p:txBody>
          <a:bodyPr/>
          <a:lstStyle/>
          <a:p>
            <a:fld id="{12776293-DF04-4A92-ACF5-83FE76FEF6EE}" type="datetimeFigureOut">
              <a:rPr lang="ru-RU" smtClean="0"/>
              <a:t>11.11.2022</a:t>
            </a:fld>
            <a:endParaRPr lang="ru-RU"/>
          </a:p>
        </p:txBody>
      </p:sp>
      <p:sp>
        <p:nvSpPr>
          <p:cNvPr id="3" name="Нижний колонтитул 2">
            <a:extLst>
              <a:ext uri="{FF2B5EF4-FFF2-40B4-BE49-F238E27FC236}">
                <a16:creationId xmlns:a16="http://schemas.microsoft.com/office/drawing/2014/main" id="{848B66D5-9F61-3585-8FA2-489CFF81FF5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A749C5C3-3CAC-A7A3-3208-75D0E4F7DB85}"/>
              </a:ext>
            </a:extLst>
          </p:cNvPr>
          <p:cNvSpPr>
            <a:spLocks noGrp="1"/>
          </p:cNvSpPr>
          <p:nvPr>
            <p:ph type="sldNum" sz="quarter" idx="12"/>
          </p:nvPr>
        </p:nvSpPr>
        <p:spPr/>
        <p:txBody>
          <a:bodyPr/>
          <a:lstStyle/>
          <a:p>
            <a:fld id="{30E2D485-0115-4DE0-8B25-951B64C1C9C2}" type="slidenum">
              <a:rPr lang="ru-RU" smtClean="0"/>
              <a:t>‹#›</a:t>
            </a:fld>
            <a:endParaRPr lang="ru-RU"/>
          </a:p>
        </p:txBody>
      </p:sp>
    </p:spTree>
    <p:extLst>
      <p:ext uri="{BB962C8B-B14F-4D97-AF65-F5344CB8AC3E}">
        <p14:creationId xmlns:p14="http://schemas.microsoft.com/office/powerpoint/2010/main" val="1160694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91B4D4-FFE8-2CB8-74C5-4848B807776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FB270BE6-EE8C-134B-79D1-FD7A978455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8A1F1A3C-E018-1998-C64E-A443B6FADF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E23E93DA-AC18-486F-4540-5623BA40CA25}"/>
              </a:ext>
            </a:extLst>
          </p:cNvPr>
          <p:cNvSpPr>
            <a:spLocks noGrp="1"/>
          </p:cNvSpPr>
          <p:nvPr>
            <p:ph type="dt" sz="half" idx="10"/>
          </p:nvPr>
        </p:nvSpPr>
        <p:spPr/>
        <p:txBody>
          <a:bodyPr/>
          <a:lstStyle/>
          <a:p>
            <a:fld id="{12776293-DF04-4A92-ACF5-83FE76FEF6EE}"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D406860A-494A-7FA2-4760-1934A3C227F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97B39BC-29EA-1D12-8090-A2061C6D1F46}"/>
              </a:ext>
            </a:extLst>
          </p:cNvPr>
          <p:cNvSpPr>
            <a:spLocks noGrp="1"/>
          </p:cNvSpPr>
          <p:nvPr>
            <p:ph type="sldNum" sz="quarter" idx="12"/>
          </p:nvPr>
        </p:nvSpPr>
        <p:spPr/>
        <p:txBody>
          <a:bodyPr/>
          <a:lstStyle/>
          <a:p>
            <a:fld id="{30E2D485-0115-4DE0-8B25-951B64C1C9C2}" type="slidenum">
              <a:rPr lang="ru-RU" smtClean="0"/>
              <a:t>‹#›</a:t>
            </a:fld>
            <a:endParaRPr lang="ru-RU"/>
          </a:p>
        </p:txBody>
      </p:sp>
    </p:spTree>
    <p:extLst>
      <p:ext uri="{BB962C8B-B14F-4D97-AF65-F5344CB8AC3E}">
        <p14:creationId xmlns:p14="http://schemas.microsoft.com/office/powerpoint/2010/main" val="358440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9AE83B-56EE-F426-1CAF-A2F7E3B8455A}"/>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E8FE959F-7995-56B7-450C-E5D768D003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2BC53536-442E-2F3B-22EC-A1BA604313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D8C106A-CF79-13CD-6F89-20B9E30877D3}"/>
              </a:ext>
            </a:extLst>
          </p:cNvPr>
          <p:cNvSpPr>
            <a:spLocks noGrp="1"/>
          </p:cNvSpPr>
          <p:nvPr>
            <p:ph type="dt" sz="half" idx="10"/>
          </p:nvPr>
        </p:nvSpPr>
        <p:spPr/>
        <p:txBody>
          <a:bodyPr/>
          <a:lstStyle/>
          <a:p>
            <a:fld id="{12776293-DF04-4A92-ACF5-83FE76FEF6EE}"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2FA72B78-6A67-37CD-BC59-20226BDA50A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D10E710-704F-5577-B7C8-16EBA55B9B94}"/>
              </a:ext>
            </a:extLst>
          </p:cNvPr>
          <p:cNvSpPr>
            <a:spLocks noGrp="1"/>
          </p:cNvSpPr>
          <p:nvPr>
            <p:ph type="sldNum" sz="quarter" idx="12"/>
          </p:nvPr>
        </p:nvSpPr>
        <p:spPr/>
        <p:txBody>
          <a:bodyPr/>
          <a:lstStyle/>
          <a:p>
            <a:fld id="{30E2D485-0115-4DE0-8B25-951B64C1C9C2}" type="slidenum">
              <a:rPr lang="ru-RU" smtClean="0"/>
              <a:t>‹#›</a:t>
            </a:fld>
            <a:endParaRPr lang="ru-RU"/>
          </a:p>
        </p:txBody>
      </p:sp>
    </p:spTree>
    <p:extLst>
      <p:ext uri="{BB962C8B-B14F-4D97-AF65-F5344CB8AC3E}">
        <p14:creationId xmlns:p14="http://schemas.microsoft.com/office/powerpoint/2010/main" val="3142464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F5489B-D035-64F3-1EC5-AB5ADBC50D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8643FEEF-FECB-4ACA-A32B-F01E423179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FCCC467-4388-1C0B-24F5-4342EC3CE8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776293-DF04-4A92-ACF5-83FE76FEF6EE}"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A976D67B-3F5F-82CE-28C1-7E17E1CBAE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55BA8DBE-8DE3-10BA-3C82-DBAFA322A4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E2D485-0115-4DE0-8B25-951B64C1C9C2}" type="slidenum">
              <a:rPr lang="ru-RU" smtClean="0"/>
              <a:t>‹#›</a:t>
            </a:fld>
            <a:endParaRPr lang="ru-RU"/>
          </a:p>
        </p:txBody>
      </p:sp>
    </p:spTree>
    <p:extLst>
      <p:ext uri="{BB962C8B-B14F-4D97-AF65-F5344CB8AC3E}">
        <p14:creationId xmlns:p14="http://schemas.microsoft.com/office/powerpoint/2010/main" val="3892659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CCE13920-15E7-CDF6-5CAF-808FD9A865B0}"/>
              </a:ext>
            </a:extLst>
          </p:cNvPr>
          <p:cNvSpPr>
            <a:spLocks noGrp="1"/>
          </p:cNvSpPr>
          <p:nvPr>
            <p:ph type="ctrTitle"/>
          </p:nvPr>
        </p:nvSpPr>
        <p:spPr>
          <a:xfrm>
            <a:off x="1524000" y="1293338"/>
            <a:ext cx="9144000" cy="3274592"/>
          </a:xfrm>
        </p:spPr>
        <p:txBody>
          <a:bodyPr anchor="ctr">
            <a:normAutofit/>
          </a:bodyPr>
          <a:lstStyle/>
          <a:p>
            <a:r>
              <a:rPr lang="fr-FR" sz="4500"/>
              <a:t>Les nouvelles politiques linguistiques au Kazakhstan et leurs conséquences sur le statut des langues : entre gestions de l’unité et de gestion de la diversité</a:t>
            </a:r>
            <a:endParaRPr lang="ru-RU" sz="4500"/>
          </a:p>
        </p:txBody>
      </p:sp>
      <p:cxnSp>
        <p:nvCxnSpPr>
          <p:cNvPr id="13" name="Straight Connector 12">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8927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9E52F50-EAAE-F5E0-13C6-8841455B45F3}"/>
              </a:ext>
            </a:extLst>
          </p:cNvPr>
          <p:cNvSpPr>
            <a:spLocks noGrp="1"/>
          </p:cNvSpPr>
          <p:nvPr>
            <p:ph type="title"/>
          </p:nvPr>
        </p:nvSpPr>
        <p:spPr>
          <a:xfrm>
            <a:off x="965200" y="1383527"/>
            <a:ext cx="6117158" cy="4175166"/>
          </a:xfrm>
        </p:spPr>
        <p:txBody>
          <a:bodyPr vert="horz" lIns="91440" tIns="45720" rIns="91440" bIns="45720" rtlCol="0" anchor="ctr">
            <a:normAutofit fontScale="90000"/>
          </a:bodyPr>
          <a:lstStyle/>
          <a:p>
            <a:pPr algn="r"/>
            <a:r>
              <a:rPr lang="en-US" sz="2400" kern="1200">
                <a:solidFill>
                  <a:schemeClr val="tx1"/>
                </a:solidFill>
                <a:effectLst/>
                <a:latin typeface="+mj-lt"/>
                <a:ea typeface="+mj-ea"/>
                <a:cs typeface="+mj-cs"/>
              </a:rPr>
              <a:t>D’autres termes sont semblés importants à définir comme</a:t>
            </a:r>
            <a:r>
              <a:rPr lang="en-US" sz="2400" i="1" kern="1200">
                <a:solidFill>
                  <a:schemeClr val="tx1"/>
                </a:solidFill>
                <a:effectLst/>
                <a:latin typeface="+mj-lt"/>
                <a:ea typeface="+mj-ea"/>
                <a:cs typeface="+mj-cs"/>
              </a:rPr>
              <a:t> </a:t>
            </a:r>
            <a:r>
              <a:rPr lang="en-US" sz="2400" kern="1200">
                <a:solidFill>
                  <a:schemeClr val="tx1"/>
                </a:solidFill>
                <a:effectLst/>
                <a:latin typeface="+mj-lt"/>
                <a:ea typeface="+mj-ea"/>
                <a:cs typeface="+mj-cs"/>
              </a:rPr>
              <a:t>plurilinguisme ou multilinguisme. Des sociolinguistes, comme Henri Boyer (Boyer, 1996, p.18), ont défini le plurilinguisme comme représentant la dimension individuelle des identités linguistiques tandis que le multilinguisme serait l’expression de la politique des langues officielles instituées par les Etats ou les gouvernements en place (au niveau fédéral, national, régional, provincial, cantonal, etc.), mises en œuvre ou interprétées par des institutions ou structures relais (juridiques, ministérielles, éducatives, associatives, etc). </a:t>
            </a:r>
            <a:br>
              <a:rPr lang="en-US" sz="2400"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6501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EE213EF-ED0F-D734-2FA9-AE60D6FB9087}"/>
              </a:ext>
            </a:extLst>
          </p:cNvPr>
          <p:cNvSpPr>
            <a:spLocks noGrp="1"/>
          </p:cNvSpPr>
          <p:nvPr>
            <p:ph type="title"/>
          </p:nvPr>
        </p:nvSpPr>
        <p:spPr>
          <a:xfrm>
            <a:off x="965200" y="1383527"/>
            <a:ext cx="6117158" cy="4175166"/>
          </a:xfrm>
        </p:spPr>
        <p:txBody>
          <a:bodyPr vert="horz" lIns="91440" tIns="45720" rIns="91440" bIns="45720" rtlCol="0" anchor="ctr">
            <a:normAutofit/>
          </a:bodyPr>
          <a:lstStyle/>
          <a:p>
            <a:pPr algn="r"/>
            <a:r>
              <a:rPr lang="en-US" sz="2400" kern="1200">
                <a:solidFill>
                  <a:schemeClr val="tx1"/>
                </a:solidFill>
                <a:effectLst/>
                <a:latin typeface="+mj-lt"/>
                <a:ea typeface="+mj-ea"/>
                <a:cs typeface="+mj-cs"/>
              </a:rPr>
              <a:t>Au Kazakhstan on définit la citoyenneté comme un lien juridique de l'homme avec l'Etat, qui s'exprime dans un contrat fait de droits et d’obligations réciproques entre les deux partenaires tandis que la nationalité est une catégorie qui permet de distinguer un groupe d’un autre, appelé couramment « groupe ethnique ».</a:t>
            </a:r>
            <a:br>
              <a:rPr lang="en-US" sz="2400"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9815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B5385F63-B6D9-6112-08F3-AF3F7D8C9CC0}"/>
              </a:ext>
            </a:extLst>
          </p:cNvPr>
          <p:cNvSpPr>
            <a:spLocks noGrp="1"/>
          </p:cNvSpPr>
          <p:nvPr>
            <p:ph idx="1"/>
          </p:nvPr>
        </p:nvSpPr>
        <p:spPr>
          <a:xfrm>
            <a:off x="5255260" y="1648870"/>
            <a:ext cx="4702848" cy="3560260"/>
          </a:xfrm>
        </p:spPr>
        <p:txBody>
          <a:bodyPr anchor="ctr">
            <a:normAutofit/>
          </a:bodyPr>
          <a:lstStyle/>
          <a:p>
            <a:r>
              <a:rPr lang="fr-FR" sz="2400"/>
              <a:t>1.	Etat des lieu</a:t>
            </a:r>
          </a:p>
          <a:p>
            <a:r>
              <a:rPr lang="fr-FR" sz="2400"/>
              <a:t>2.	Bref arrêt sur les concepts liés au champ des politiques linguistiques</a:t>
            </a:r>
          </a:p>
          <a:p>
            <a:r>
              <a:rPr lang="fr-FR" sz="2400"/>
              <a:t>3.	L'Etat : un « gestionnaire » des langues</a:t>
            </a:r>
          </a:p>
          <a:p>
            <a:r>
              <a:rPr lang="fr-FR" sz="2400"/>
              <a:t>4.	Citoyenneté, nationalité et minorités au Kazakhstan : des « identités enchâssées »</a:t>
            </a:r>
          </a:p>
          <a:p>
            <a:endParaRPr lang="ru-RU" sz="2400"/>
          </a:p>
        </p:txBody>
      </p:sp>
    </p:spTree>
    <p:extLst>
      <p:ext uri="{BB962C8B-B14F-4D97-AF65-F5344CB8AC3E}">
        <p14:creationId xmlns:p14="http://schemas.microsoft.com/office/powerpoint/2010/main" val="3342318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260557D6-AF16-F737-813C-63D7F7746B2D}"/>
              </a:ext>
            </a:extLst>
          </p:cNvPr>
          <p:cNvSpPr>
            <a:spLocks noGrp="1"/>
          </p:cNvSpPr>
          <p:nvPr>
            <p:ph type="title"/>
          </p:nvPr>
        </p:nvSpPr>
        <p:spPr>
          <a:xfrm>
            <a:off x="4544742" y="1581326"/>
            <a:ext cx="6705067" cy="3779568"/>
          </a:xfrm>
        </p:spPr>
        <p:txBody>
          <a:bodyPr vert="horz" lIns="91440" tIns="45720" rIns="91440" bIns="45720" rtlCol="0" anchor="ctr">
            <a:normAutofit fontScale="90000"/>
          </a:bodyPr>
          <a:lstStyle/>
          <a:p>
            <a:r>
              <a:rPr lang="en-US" sz="2400" kern="1200">
                <a:solidFill>
                  <a:schemeClr val="tx1"/>
                </a:solidFill>
                <a:effectLst/>
                <a:latin typeface="+mj-lt"/>
                <a:ea typeface="+mj-ea"/>
                <a:cs typeface="+mj-cs"/>
              </a:rPr>
              <a:t>Comme tous les Etats postsocialistes, le Kazakhstan, dans le souci de renforcer son unité nationale de droit encore jeune mais aussi dans le souci de gérer la diversité de fait au service de son unité, mène depuis l’Indépendance en 1990, une politique de </a:t>
            </a:r>
            <a:r>
              <a:rPr lang="en-US" sz="2400" i="1" kern="1200">
                <a:solidFill>
                  <a:schemeClr val="tx1"/>
                </a:solidFill>
                <a:effectLst/>
                <a:latin typeface="+mj-lt"/>
                <a:ea typeface="+mj-ea"/>
                <a:cs typeface="+mj-cs"/>
              </a:rPr>
              <a:t>planification linguistique</a:t>
            </a:r>
            <a:r>
              <a:rPr lang="en-US" sz="2400" kern="1200">
                <a:solidFill>
                  <a:schemeClr val="tx1"/>
                </a:solidFill>
                <a:effectLst/>
                <a:latin typeface="+mj-lt"/>
                <a:ea typeface="+mj-ea"/>
                <a:cs typeface="+mj-cs"/>
              </a:rPr>
              <a:t> en légiférant les statuts et les rapports entre langues minoritaires et majoritaires, nationales et internationales. Ces politiques linguistiques ont eu des effets sur les recompositions de rapports de force, de nouvelles hiérarchies entre les différents groupes linguistiques, culturels, appelés tantôt « ethniques », tantôt « nations », au sein  de la population actuelle du pays.</a:t>
            </a:r>
            <a:br>
              <a:rPr lang="en-US" sz="2400"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6347"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304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554F2AD-6530-D56B-FB8D-175DB2A2AE2A}"/>
              </a:ext>
            </a:extLst>
          </p:cNvPr>
          <p:cNvSpPr>
            <a:spLocks noGrp="1"/>
          </p:cNvSpPr>
          <p:nvPr>
            <p:ph type="title"/>
          </p:nvPr>
        </p:nvSpPr>
        <p:spPr>
          <a:xfrm>
            <a:off x="965200" y="1383527"/>
            <a:ext cx="6117158" cy="4175166"/>
          </a:xfrm>
        </p:spPr>
        <p:txBody>
          <a:bodyPr vert="horz" lIns="91440" tIns="45720" rIns="91440" bIns="45720" rtlCol="0" anchor="ctr">
            <a:normAutofit fontScale="90000"/>
          </a:bodyPr>
          <a:lstStyle/>
          <a:p>
            <a:pPr algn="r"/>
            <a:r>
              <a:rPr lang="en-US" sz="2400" kern="1200">
                <a:solidFill>
                  <a:schemeClr val="tx1"/>
                </a:solidFill>
                <a:effectLst/>
                <a:latin typeface="+mj-lt"/>
                <a:ea typeface="+mj-ea"/>
                <a:cs typeface="+mj-cs"/>
              </a:rPr>
              <a:t>L’objectif  sera d’identifier les divers processus en jeu dans les politiques linguistiques au Kazakhstan et leurs effets sur le statut des langues existantes, sur la redéfinition de leurs fonctions dans le pays. Dans cette perspective, nous nous interrogerons aussi sur les conséquences de ces politiques linguistiques sur les nouvelles places qu’occupent les langues dans les dispositifs éducatifs, notamment depuis l’adoption du système Bologne au niveau universitaire. Puis, nous nous interrogerons sur l’impact de ces politiques linguistiques, sur les dispositifs éducatifs, sur les structures d’accueil et de formation, sur la complexité des pratiques linguistiques et sociales observables. </a:t>
            </a:r>
            <a:br>
              <a:rPr lang="en-US" sz="2400"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82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E7680E7E-7A8F-CCEC-6DCE-BF3B80C84A2B}"/>
              </a:ext>
            </a:extLst>
          </p:cNvPr>
          <p:cNvSpPr>
            <a:spLocks noGrp="1"/>
          </p:cNvSpPr>
          <p:nvPr>
            <p:ph type="title"/>
          </p:nvPr>
        </p:nvSpPr>
        <p:spPr>
          <a:xfrm>
            <a:off x="1285241" y="1008993"/>
            <a:ext cx="9231410" cy="3542045"/>
          </a:xfrm>
        </p:spPr>
        <p:txBody>
          <a:bodyPr vert="horz" lIns="91440" tIns="45720" rIns="91440" bIns="45720" rtlCol="0" anchor="b">
            <a:normAutofit fontScale="90000"/>
          </a:bodyPr>
          <a:lstStyle/>
          <a:p>
            <a:r>
              <a:rPr lang="en-US" sz="2900" kern="1200">
                <a:solidFill>
                  <a:schemeClr val="tx1"/>
                </a:solidFill>
                <a:effectLst/>
                <a:latin typeface="+mj-lt"/>
                <a:ea typeface="+mj-ea"/>
                <a:cs typeface="+mj-cs"/>
              </a:rPr>
              <a:t>Etudier les politiques de gestion de la pluralité linguistique au Kazakhstan d’après la méthodologie élaborée par les chercheurs qui ont mené leurs recherches sur les pays de longue expérience de plurilinguisme (Suisse, Québec, Belgique et certains pays d’Afrique), c’est de tenter de mettre au jour  les processus de construction identitaire, collectifs et individuels au sein de la société kazakhe contemporaine, en interaction avec d’autres groupes et d’autres sociétés, ceci dans une perspective synchronique et diachronique. </a:t>
            </a:r>
            <a:endParaRPr lang="en-US" sz="2900" kern="1200">
              <a:solidFill>
                <a:schemeClr val="tx1"/>
              </a:solidFill>
              <a:latin typeface="+mj-lt"/>
              <a:ea typeface="+mj-ea"/>
              <a:cs typeface="+mj-cs"/>
            </a:endParaRPr>
          </a:p>
        </p:txBody>
      </p:sp>
    </p:spTree>
    <p:extLst>
      <p:ext uri="{BB962C8B-B14F-4D97-AF65-F5344CB8AC3E}">
        <p14:creationId xmlns:p14="http://schemas.microsoft.com/office/powerpoint/2010/main" val="1197504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AC4B677D-93D5-FCA2-4F55-1923AED3055D}"/>
              </a:ext>
            </a:extLst>
          </p:cNvPr>
          <p:cNvSpPr>
            <a:spLocks noGrp="1"/>
          </p:cNvSpPr>
          <p:nvPr>
            <p:ph type="title"/>
          </p:nvPr>
        </p:nvSpPr>
        <p:spPr>
          <a:xfrm>
            <a:off x="965200" y="1383527"/>
            <a:ext cx="6117158" cy="4175166"/>
          </a:xfrm>
        </p:spPr>
        <p:txBody>
          <a:bodyPr vert="horz" lIns="91440" tIns="45720" rIns="91440" bIns="45720" rtlCol="0" anchor="ctr">
            <a:normAutofit fontScale="90000"/>
          </a:bodyPr>
          <a:lstStyle/>
          <a:p>
            <a:pPr algn="r"/>
            <a:r>
              <a:rPr lang="en-US" sz="2400" kern="1200">
                <a:solidFill>
                  <a:schemeClr val="tx1"/>
                </a:solidFill>
                <a:effectLst/>
                <a:latin typeface="+mj-lt"/>
                <a:ea typeface="+mj-ea"/>
                <a:cs typeface="+mj-cs"/>
              </a:rPr>
              <a:t>. « L’étude des politiques linguistiques, de dispositifs institutionnels et de parcours individuels ne peut se passer d’une réflexion pluridimensionnelle et contextualisée. L’analyse en enchâssement de ces logiques de gestion de pluralité, aux niveaux politiques, institutionnel et individuel, permet d’identifier les </a:t>
            </a:r>
            <a:r>
              <a:rPr lang="en-US" sz="2400" i="1" kern="1200">
                <a:solidFill>
                  <a:schemeClr val="tx1"/>
                </a:solidFill>
                <a:effectLst/>
                <a:latin typeface="+mj-lt"/>
                <a:ea typeface="+mj-ea"/>
                <a:cs typeface="+mj-cs"/>
              </a:rPr>
              <a:t>espaces d’intégrabilité</a:t>
            </a:r>
            <a:r>
              <a:rPr lang="en-US" sz="2400" kern="1200">
                <a:solidFill>
                  <a:schemeClr val="tx1"/>
                </a:solidFill>
                <a:effectLst/>
                <a:latin typeface="+mj-lt"/>
                <a:ea typeface="+mj-ea"/>
                <a:cs typeface="+mj-cs"/>
              </a:rPr>
              <a:t> accordés, à différents degrés, par les sociétés en regard des enjeux du moment. Elle permet également d’identifier les espaces interculturels qui se construisent entre les différents groupes linguistiques, catégorisés ou auto-définis majoritaire et minoritaire (Gohard-Radenkovic 2007) ».</a:t>
            </a:r>
            <a:endParaRPr lang="en-US" sz="24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5080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06F847C8-7801-44D8-8CCA-CDBA7AD91A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Right Triangle 10">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6E600F8C-C8F3-420C-9D3B-E1FBE7BAE4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1CD522D-3B0A-30F0-3F9C-E85648EC47A9}"/>
              </a:ext>
            </a:extLst>
          </p:cNvPr>
          <p:cNvSpPr>
            <a:spLocks noGrp="1"/>
          </p:cNvSpPr>
          <p:nvPr>
            <p:ph type="title"/>
          </p:nvPr>
        </p:nvSpPr>
        <p:spPr>
          <a:xfrm>
            <a:off x="1010024" y="1383527"/>
            <a:ext cx="6072333" cy="4175166"/>
          </a:xfrm>
        </p:spPr>
        <p:txBody>
          <a:bodyPr vert="horz" lIns="91440" tIns="45720" rIns="91440" bIns="45720" rtlCol="0" anchor="ctr">
            <a:normAutofit fontScale="90000"/>
          </a:bodyPr>
          <a:lstStyle/>
          <a:p>
            <a:pPr algn="r"/>
            <a:r>
              <a:rPr lang="en-US" sz="2400" kern="1200">
                <a:solidFill>
                  <a:schemeClr val="tx1"/>
                </a:solidFill>
                <a:effectLst/>
                <a:latin typeface="+mj-lt"/>
                <a:ea typeface="+mj-ea"/>
                <a:cs typeface="+mj-cs"/>
              </a:rPr>
              <a:t>». Pour identifier les divers processus en jeu dans les politiques linguistiques au Kazakhstan et leurs effets sur le statut des langues existantes, sur la redéfinition de leurs fonctions dans le pays nous nous interrogerons aussi sur les conséquences de ces politiques linguistiques sur les nouvelles places qu’occupent les langues dans les dispositifs éducatifs, notamment depuis l’adoption du système Bologne au niveau universitaire. Puis, nous nous interrogerons sur l’impact de ces politiques linguistiques, sur les dispositifs éducatifs, sur les structures d’accueil et de formation, sur la complexité des pratiques linguistiques et sociales observables. </a:t>
            </a:r>
            <a:br>
              <a:rPr lang="en-US" sz="2400"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cxnSp>
        <p:nvCxnSpPr>
          <p:cNvPr id="15" name="Straight Connector 14">
            <a:extLst>
              <a:ext uri="{FF2B5EF4-FFF2-40B4-BE49-F238E27FC236}">
                <a16:creationId xmlns:a16="http://schemas.microsoft.com/office/drawing/2014/main" id="{7AA55BF2-380C-4942-8AB1-55A6A52A35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1804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F766CF7B-5BA4-FED0-59D4-EBEB92FCEEA3}"/>
              </a:ext>
            </a:extLst>
          </p:cNvPr>
          <p:cNvSpPr>
            <a:spLocks noGrp="1"/>
          </p:cNvSpPr>
          <p:nvPr>
            <p:ph type="title"/>
          </p:nvPr>
        </p:nvSpPr>
        <p:spPr>
          <a:xfrm>
            <a:off x="965200" y="1383527"/>
            <a:ext cx="6117158" cy="4175166"/>
          </a:xfrm>
        </p:spPr>
        <p:txBody>
          <a:bodyPr vert="horz" lIns="91440" tIns="45720" rIns="91440" bIns="45720" rtlCol="0" anchor="ctr">
            <a:normAutofit/>
          </a:bodyPr>
          <a:lstStyle/>
          <a:p>
            <a:pPr algn="r"/>
            <a:r>
              <a:rPr lang="en-US" sz="2400" b="0" kern="1200">
                <a:solidFill>
                  <a:schemeClr val="tx1"/>
                </a:solidFill>
                <a:effectLst/>
                <a:latin typeface="+mj-lt"/>
                <a:ea typeface="+mj-ea"/>
                <a:cs typeface="+mj-cs"/>
              </a:rPr>
              <a:t>Dans ce champ, les termes semblent s’attacher à des évidences terminologiques qui engendrent souvent des confusions conceptuelles et des croyances scientifiques. Pour éviter ces dérives, nous avons trouvé nécessaire de présenter les concepts de base les plus couramment usités.</a:t>
            </a:r>
            <a:br>
              <a:rPr lang="en-US" sz="2400" b="1"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7190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FBD1912A-4E5F-23FD-AE33-5684DF372077}"/>
              </a:ext>
            </a:extLst>
          </p:cNvPr>
          <p:cNvSpPr>
            <a:spLocks noGrp="1"/>
          </p:cNvSpPr>
          <p:nvPr>
            <p:ph type="title"/>
          </p:nvPr>
        </p:nvSpPr>
        <p:spPr>
          <a:xfrm>
            <a:off x="965200" y="1383527"/>
            <a:ext cx="6117158" cy="4175166"/>
          </a:xfrm>
        </p:spPr>
        <p:txBody>
          <a:bodyPr vert="horz" lIns="91440" tIns="45720" rIns="91440" bIns="45720" rtlCol="0" anchor="ctr">
            <a:normAutofit fontScale="90000"/>
          </a:bodyPr>
          <a:lstStyle/>
          <a:p>
            <a:pPr algn="r"/>
            <a:r>
              <a:rPr lang="en-US" sz="2400" kern="1200">
                <a:solidFill>
                  <a:schemeClr val="tx1"/>
                </a:solidFill>
                <a:effectLst/>
                <a:latin typeface="+mj-lt"/>
                <a:ea typeface="+mj-ea"/>
                <a:cs typeface="+mj-cs"/>
              </a:rPr>
              <a:t>Sous politique linguistique, il est convenu de comprendre un acte volontaire et officiel, le plus souvent venant d’une planification étatique, destinée à gérer les rapports entre les langues nationales, régionales, minoritaires et/ou étrangères dans leurs expressions sociales et dans leur place dans le système d’enseignement. Eloy (1997), pour sa part, fait la distinction entre aménagement linguistique et politique linguistique, l’aménagement linguistique étant plus contraignant, dans la mise en œuvre de politiques des langues promues par l’Etat à travers des mesures, lois ou règlements. </a:t>
            </a:r>
            <a:br>
              <a:rPr lang="en-US" sz="2400"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5450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860</Words>
  <Application>Microsoft Office PowerPoint</Application>
  <PresentationFormat>Широкоэкранный</PresentationFormat>
  <Paragraphs>14</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Calibri</vt:lpstr>
      <vt:lpstr>Calibri Light</vt:lpstr>
      <vt:lpstr>Тема Office</vt:lpstr>
      <vt:lpstr>Les nouvelles politiques linguistiques au Kazakhstan et leurs conséquences sur le statut des langues : entre gestions de l’unité et de gestion de la diversité</vt:lpstr>
      <vt:lpstr>Презентация PowerPoint</vt:lpstr>
      <vt:lpstr>Comme tous les Etats postsocialistes, le Kazakhstan, dans le souci de renforcer son unité nationale de droit encore jeune mais aussi dans le souci de gérer la diversité de fait au service de son unité, mène depuis l’Indépendance en 1990, une politique de planification linguistique en légiférant les statuts et les rapports entre langues minoritaires et majoritaires, nationales et internationales. Ces politiques linguistiques ont eu des effets sur les recompositions de rapports de force, de nouvelles hiérarchies entre les différents groupes linguistiques, culturels, appelés tantôt « ethniques », tantôt « nations », au sein  de la population actuelle du pays. </vt:lpstr>
      <vt:lpstr>L’objectif  sera d’identifier les divers processus en jeu dans les politiques linguistiques au Kazakhstan et leurs effets sur le statut des langues existantes, sur la redéfinition de leurs fonctions dans le pays. Dans cette perspective, nous nous interrogerons aussi sur les conséquences de ces politiques linguistiques sur les nouvelles places qu’occupent les langues dans les dispositifs éducatifs, notamment depuis l’adoption du système Bologne au niveau universitaire. Puis, nous nous interrogerons sur l’impact de ces politiques linguistiques, sur les dispositifs éducatifs, sur les structures d’accueil et de formation, sur la complexité des pratiques linguistiques et sociales observables.  </vt:lpstr>
      <vt:lpstr>Etudier les politiques de gestion de la pluralité linguistique au Kazakhstan d’après la méthodologie élaborée par les chercheurs qui ont mené leurs recherches sur les pays de longue expérience de plurilinguisme (Suisse, Québec, Belgique et certains pays d’Afrique), c’est de tenter de mettre au jour  les processus de construction identitaire, collectifs et individuels au sein de la société kazakhe contemporaine, en interaction avec d’autres groupes et d’autres sociétés, ceci dans une perspective synchronique et diachronique. </vt:lpstr>
      <vt:lpstr>. « L’étude des politiques linguistiques, de dispositifs institutionnels et de parcours individuels ne peut se passer d’une réflexion pluridimensionnelle et contextualisée. L’analyse en enchâssement de ces logiques de gestion de pluralité, aux niveaux politiques, institutionnel et individuel, permet d’identifier les espaces d’intégrabilité accordés, à différents degrés, par les sociétés en regard des enjeux du moment. Elle permet également d’identifier les espaces interculturels qui se construisent entre les différents groupes linguistiques, catégorisés ou auto-définis majoritaire et minoritaire (Gohard-Radenkovic 2007) ».</vt:lpstr>
      <vt:lpstr>». Pour identifier les divers processus en jeu dans les politiques linguistiques au Kazakhstan et leurs effets sur le statut des langues existantes, sur la redéfinition de leurs fonctions dans le pays nous nous interrogerons aussi sur les conséquences de ces politiques linguistiques sur les nouvelles places qu’occupent les langues dans les dispositifs éducatifs, notamment depuis l’adoption du système Bologne au niveau universitaire. Puis, nous nous interrogerons sur l’impact de ces politiques linguistiques, sur les dispositifs éducatifs, sur les structures d’accueil et de formation, sur la complexité des pratiques linguistiques et sociales observables.  </vt:lpstr>
      <vt:lpstr>Dans ce champ, les termes semblent s’attacher à des évidences terminologiques qui engendrent souvent des confusions conceptuelles et des croyances scientifiques. Pour éviter ces dérives, nous avons trouvé nécessaire de présenter les concepts de base les plus couramment usités. </vt:lpstr>
      <vt:lpstr>Sous politique linguistique, il est convenu de comprendre un acte volontaire et officiel, le plus souvent venant d’une planification étatique, destinée à gérer les rapports entre les langues nationales, régionales, minoritaires et/ou étrangères dans leurs expressions sociales et dans leur place dans le système d’enseignement. Eloy (1997), pour sa part, fait la distinction entre aménagement linguistique et politique linguistique, l’aménagement linguistique étant plus contraignant, dans la mise en œuvre de politiques des langues promues par l’Etat à travers des mesures, lois ou règlements.  </vt:lpstr>
      <vt:lpstr>D’autres termes sont semblés importants à définir comme plurilinguisme ou multilinguisme. Des sociolinguistes, comme Henri Boyer (Boyer, 1996, p.18), ont défini le plurilinguisme comme représentant la dimension individuelle des identités linguistiques tandis que le multilinguisme serait l’expression de la politique des langues officielles instituées par les Etats ou les gouvernements en place (au niveau fédéral, national, régional, provincial, cantonal, etc.), mises en œuvre ou interprétées par des institutions ou structures relais (juridiques, ministérielles, éducatives, associatives, etc).  </vt:lpstr>
      <vt:lpstr>Au Kazakhstan on définit la citoyenneté comme un lien juridique de l'homme avec l'Etat, qui s'exprime dans un contrat fait de droits et d’obligations réciproques entre les deux partenaires tandis que la nationalité est une catégorie qui permet de distinguer un groupe d’un autre, appelé couramment « groupe ethnique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nouvelles politiques linguistiques au Kazakhstan et leurs conséquences sur le statut des langues : entre gestions de l’unité et de gestion de la diversité</dc:title>
  <dc:creator>Хамза Мадина Адебиетовна</dc:creator>
  <cp:lastModifiedBy>Хамза Мадина Адебиетовна</cp:lastModifiedBy>
  <cp:revision>1</cp:revision>
  <dcterms:created xsi:type="dcterms:W3CDTF">2022-11-11T10:13:07Z</dcterms:created>
  <dcterms:modified xsi:type="dcterms:W3CDTF">2022-11-11T10:17:43Z</dcterms:modified>
</cp:coreProperties>
</file>