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71" r:id="rId4"/>
    <p:sldId id="341" r:id="rId5"/>
    <p:sldId id="311" r:id="rId6"/>
    <p:sldId id="342" r:id="rId7"/>
    <p:sldId id="326" r:id="rId8"/>
    <p:sldId id="328" r:id="rId9"/>
    <p:sldId id="329" r:id="rId10"/>
    <p:sldId id="330" r:id="rId11"/>
    <p:sldId id="331" r:id="rId12"/>
    <p:sldId id="332" r:id="rId13"/>
    <p:sldId id="333" r:id="rId14"/>
    <p:sldId id="343" r:id="rId15"/>
    <p:sldId id="317" r:id="rId16"/>
    <p:sldId id="314" r:id="rId17"/>
    <p:sldId id="318" r:id="rId18"/>
    <p:sldId id="320" r:id="rId19"/>
    <p:sldId id="344" r:id="rId20"/>
    <p:sldId id="288" r:id="rId21"/>
    <p:sldId id="289" r:id="rId22"/>
    <p:sldId id="258" r:id="rId23"/>
    <p:sldId id="261" r:id="rId24"/>
    <p:sldId id="259" r:id="rId25"/>
    <p:sldId id="260" r:id="rId26"/>
    <p:sldId id="262" r:id="rId27"/>
    <p:sldId id="264" r:id="rId28"/>
    <p:sldId id="265" r:id="rId29"/>
    <p:sldId id="266" r:id="rId30"/>
    <p:sldId id="267" r:id="rId31"/>
    <p:sldId id="345" r:id="rId32"/>
    <p:sldId id="346" r:id="rId33"/>
    <p:sldId id="322" r:id="rId34"/>
    <p:sldId id="323" r:id="rId35"/>
    <p:sldId id="324" r:id="rId36"/>
    <p:sldId id="325" r:id="rId37"/>
    <p:sldId id="287" r:id="rId38"/>
    <p:sldId id="270" r:id="rId39"/>
    <p:sldId id="268" r:id="rId40"/>
    <p:sldId id="269"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мбеталина Алия Сактагановна" initials="МАС" lastIdx="20" clrIdx="0">
    <p:extLst>
      <p:ext uri="{19B8F6BF-5375-455C-9EA6-DF929625EA0E}">
        <p15:presenceInfo xmlns:p15="http://schemas.microsoft.com/office/powerpoint/2012/main" userId="S::750428400415@enu.kz::c77ab106-1082-4950-a6b3-8ad7f13036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9D4EC-50B0-4FFA-81D6-100C9D15808E}" type="datetimeFigureOut">
              <a:rPr lang="ru-RU" smtClean="0"/>
              <a:t>27.08.2020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CC9F2-7283-4408-800D-08D369F9934D}" type="slidenum">
              <a:rPr lang="ru-RU" smtClean="0"/>
              <a:t>‹#›</a:t>
            </a:fld>
            <a:endParaRPr lang="ru-RU"/>
          </a:p>
        </p:txBody>
      </p:sp>
    </p:spTree>
    <p:extLst>
      <p:ext uri="{BB962C8B-B14F-4D97-AF65-F5344CB8AC3E}">
        <p14:creationId xmlns:p14="http://schemas.microsoft.com/office/powerpoint/2010/main" val="271237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97B9FFF-0603-4EE4-91E9-C6B453C346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E8C43207-34E7-41E1-B158-C968D32735BF}" type="slidenum">
              <a:rPr lang="ru-RU" altLang="ru-RU" sz="1200" smtClean="0">
                <a:latin typeface="Times New Roman" panose="02020603050405020304" pitchFamily="18" charset="0"/>
              </a:rPr>
              <a:pPr/>
              <a:t>5</a:t>
            </a:fld>
            <a:endParaRPr lang="ru-RU" altLang="ru-RU" sz="1200">
              <a:latin typeface="Times New Roman" panose="02020603050405020304" pitchFamily="18" charset="0"/>
            </a:endParaRPr>
          </a:p>
        </p:txBody>
      </p:sp>
      <p:sp>
        <p:nvSpPr>
          <p:cNvPr id="14339" name="Rectangle 2">
            <a:extLst>
              <a:ext uri="{FF2B5EF4-FFF2-40B4-BE49-F238E27FC236}">
                <a16:creationId xmlns:a16="http://schemas.microsoft.com/office/drawing/2014/main" id="{15028A47-6206-44BD-8B2C-B7FBF54E33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18EC9419-DB8B-4EA7-863F-1ED15FC947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z="2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612AB53-1805-4067-89DF-F4596421A1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CA070693-AE7C-409B-ACA3-B4DA539CE7DF}" type="slidenum">
              <a:rPr lang="ru-RU" altLang="ru-RU" sz="1200" smtClean="0">
                <a:latin typeface="Times New Roman" panose="02020603050405020304" pitchFamily="18" charset="0"/>
              </a:rPr>
              <a:pPr/>
              <a:t>15</a:t>
            </a:fld>
            <a:endParaRPr lang="ru-RU" altLang="ru-RU" sz="1200">
              <a:latin typeface="Times New Roman" panose="02020603050405020304" pitchFamily="18" charset="0"/>
            </a:endParaRPr>
          </a:p>
        </p:txBody>
      </p:sp>
      <p:sp>
        <p:nvSpPr>
          <p:cNvPr id="18435" name="Rectangle 2">
            <a:extLst>
              <a:ext uri="{FF2B5EF4-FFF2-40B4-BE49-F238E27FC236}">
                <a16:creationId xmlns:a16="http://schemas.microsoft.com/office/drawing/2014/main" id="{F62FB19C-B734-4775-97D9-C236D48D37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3FFCD740-5B28-45A4-B497-B9BF42B6E7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z="2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162076E-01E6-493B-876F-489B30F4F9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9DD69747-39D1-4324-8720-EC2CCB8A5073}" type="slidenum">
              <a:rPr lang="ru-RU" altLang="ru-RU" sz="1200" smtClean="0">
                <a:latin typeface="Times New Roman" panose="02020603050405020304" pitchFamily="18" charset="0"/>
              </a:rPr>
              <a:pPr/>
              <a:t>16</a:t>
            </a:fld>
            <a:endParaRPr lang="ru-RU" altLang="ru-RU" sz="1200">
              <a:latin typeface="Times New Roman" panose="02020603050405020304" pitchFamily="18" charset="0"/>
            </a:endParaRPr>
          </a:p>
        </p:txBody>
      </p:sp>
      <p:sp>
        <p:nvSpPr>
          <p:cNvPr id="20483" name="Rectangle 2">
            <a:extLst>
              <a:ext uri="{FF2B5EF4-FFF2-40B4-BE49-F238E27FC236}">
                <a16:creationId xmlns:a16="http://schemas.microsoft.com/office/drawing/2014/main" id="{FAACD0B3-DC04-47C5-9A64-314EEE6E5E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2B13285E-1A69-4329-B0F8-219FC1C134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593A911-8230-4656-B7F9-F40C2006FC7D}" type="datetimeFigureOut">
              <a:rPr lang="ru-RU" smtClean="0"/>
              <a:t>27.08.2020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309861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93A911-8230-4656-B7F9-F40C2006FC7D}" type="datetimeFigureOut">
              <a:rPr lang="ru-RU" smtClean="0"/>
              <a:t>27.08.2020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274771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93A911-8230-4656-B7F9-F40C2006FC7D}" type="datetimeFigureOut">
              <a:rPr lang="ru-RU" smtClean="0"/>
              <a:t>27.08.2020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733EA5-059D-41F2-9554-5BFF7206F76B}"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1821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593A911-8230-4656-B7F9-F40C2006FC7D}" type="datetimeFigureOut">
              <a:rPr lang="ru-RU" smtClean="0"/>
              <a:t>27.08.2020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200706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593A911-8230-4656-B7F9-F40C2006FC7D}" type="datetimeFigureOut">
              <a:rPr lang="ru-RU" smtClean="0"/>
              <a:t>27.08.2020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733EA5-059D-41F2-9554-5BFF7206F76B}"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332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593A911-8230-4656-B7F9-F40C2006FC7D}" type="datetimeFigureOut">
              <a:rPr lang="ru-RU" smtClean="0"/>
              <a:t>27.08.2020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428179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93A911-8230-4656-B7F9-F40C2006FC7D}" type="datetimeFigureOut">
              <a:rPr lang="ru-RU" smtClean="0"/>
              <a:t>27.08.2020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4210355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93A911-8230-4656-B7F9-F40C2006FC7D}" type="datetimeFigureOut">
              <a:rPr lang="ru-RU" smtClean="0"/>
              <a:t>27.08.2020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294911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485" y="273050"/>
            <a:ext cx="10968567" cy="1143000"/>
          </a:xfrm>
        </p:spPr>
        <p:txBody>
          <a:bodyPr/>
          <a:lstStyle/>
          <a:p>
            <a:r>
              <a:rPr lang="ru-RU"/>
              <a:t>Образец заголовка</a:t>
            </a:r>
          </a:p>
        </p:txBody>
      </p:sp>
      <p:sp>
        <p:nvSpPr>
          <p:cNvPr id="3" name="Содержимое 2"/>
          <p:cNvSpPr>
            <a:spLocks noGrp="1"/>
          </p:cNvSpPr>
          <p:nvPr>
            <p:ph sz="quarter" idx="1"/>
          </p:nvPr>
        </p:nvSpPr>
        <p:spPr>
          <a:xfrm>
            <a:off x="607484" y="1598613"/>
            <a:ext cx="5382683" cy="2171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07484" y="3922714"/>
            <a:ext cx="5382683" cy="21732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6193367" y="1598613"/>
            <a:ext cx="5382684" cy="4497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9">
            <a:extLst>
              <a:ext uri="{FF2B5EF4-FFF2-40B4-BE49-F238E27FC236}">
                <a16:creationId xmlns:a16="http://schemas.microsoft.com/office/drawing/2014/main" id="{8D1301BE-829C-4945-A107-3E23744D55B6}"/>
              </a:ext>
            </a:extLst>
          </p:cNvPr>
          <p:cNvSpPr>
            <a:spLocks noGrp="1" noChangeArrowheads="1"/>
          </p:cNvSpPr>
          <p:nvPr>
            <p:ph type="ftr" sz="quarter" idx="10"/>
          </p:nvPr>
        </p:nvSpPr>
        <p:spPr>
          <a:xfrm>
            <a:off x="0" y="0"/>
            <a:ext cx="0" cy="0"/>
          </a:xfrm>
        </p:spPr>
        <p:txBody>
          <a:bodyPr/>
          <a:lstStyle>
            <a:lvl1pPr>
              <a:defRPr/>
            </a:lvl1pPr>
          </a:lstStyle>
          <a:p>
            <a:pPr>
              <a:defRPr/>
            </a:pPr>
            <a:r>
              <a:rPr lang="ru-RU"/>
              <a:t>Кафедра социальной психологии / Лаборатория прикладной социальной психологии</a:t>
            </a:r>
          </a:p>
        </p:txBody>
      </p:sp>
      <p:sp>
        <p:nvSpPr>
          <p:cNvPr id="7" name="Rectangle 70">
            <a:extLst>
              <a:ext uri="{FF2B5EF4-FFF2-40B4-BE49-F238E27FC236}">
                <a16:creationId xmlns:a16="http://schemas.microsoft.com/office/drawing/2014/main" id="{50FF2720-79A6-4ABA-9328-AE922E1546BB}"/>
              </a:ext>
            </a:extLst>
          </p:cNvPr>
          <p:cNvSpPr>
            <a:spLocks noGrp="1" noChangeArrowheads="1"/>
          </p:cNvSpPr>
          <p:nvPr>
            <p:ph type="sldNum" sz="quarter" idx="11"/>
          </p:nvPr>
        </p:nvSpPr>
        <p:spPr>
          <a:xfrm>
            <a:off x="0" y="0"/>
            <a:ext cx="0" cy="0"/>
          </a:xfrm>
        </p:spPr>
        <p:txBody>
          <a:bodyPr/>
          <a:lstStyle>
            <a:lvl1pPr>
              <a:defRPr/>
            </a:lvl1pPr>
          </a:lstStyle>
          <a:p>
            <a:pPr>
              <a:defRPr/>
            </a:pPr>
            <a:fld id="{16B0E988-C5E5-4073-9207-B8577DCF04F2}" type="slidenum">
              <a:rPr lang="ru-RU" altLang="ru-RU"/>
              <a:pPr>
                <a:defRPr/>
              </a:pPr>
              <a:t>‹#›</a:t>
            </a:fld>
            <a:endParaRPr lang="ru-RU" altLang="ru-RU"/>
          </a:p>
        </p:txBody>
      </p:sp>
    </p:spTree>
    <p:extLst>
      <p:ext uri="{BB962C8B-B14F-4D97-AF65-F5344CB8AC3E}">
        <p14:creationId xmlns:p14="http://schemas.microsoft.com/office/powerpoint/2010/main" val="386492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93A911-8230-4656-B7F9-F40C2006FC7D}" type="datetimeFigureOut">
              <a:rPr lang="ru-RU" smtClean="0"/>
              <a:t>27.08.2020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18718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93A911-8230-4656-B7F9-F40C2006FC7D}" type="datetimeFigureOut">
              <a:rPr lang="ru-RU" smtClean="0"/>
              <a:t>27.08.2020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365014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593A911-8230-4656-B7F9-F40C2006FC7D}" type="datetimeFigureOut">
              <a:rPr lang="ru-RU" smtClean="0"/>
              <a:t>27.08.2020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400230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593A911-8230-4656-B7F9-F40C2006FC7D}" type="datetimeFigureOut">
              <a:rPr lang="ru-RU" smtClean="0"/>
              <a:t>27.08.2020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133499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593A911-8230-4656-B7F9-F40C2006FC7D}" type="datetimeFigureOut">
              <a:rPr lang="ru-RU" smtClean="0"/>
              <a:t>27.08.2020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176199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3A911-8230-4656-B7F9-F40C2006FC7D}" type="datetimeFigureOut">
              <a:rPr lang="ru-RU" smtClean="0"/>
              <a:t>27.08.2020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74187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93A911-8230-4656-B7F9-F40C2006FC7D}" type="datetimeFigureOut">
              <a:rPr lang="ru-RU" smtClean="0"/>
              <a:t>27.08.2020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16005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93A911-8230-4656-B7F9-F40C2006FC7D}" type="datetimeFigureOut">
              <a:rPr lang="ru-RU" smtClean="0"/>
              <a:t>27.08.2020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733EA5-059D-41F2-9554-5BFF7206F76B}" type="slidenum">
              <a:rPr lang="ru-RU" smtClean="0"/>
              <a:t>‹#›</a:t>
            </a:fld>
            <a:endParaRPr lang="ru-RU"/>
          </a:p>
        </p:txBody>
      </p:sp>
    </p:spTree>
    <p:extLst>
      <p:ext uri="{BB962C8B-B14F-4D97-AF65-F5344CB8AC3E}">
        <p14:creationId xmlns:p14="http://schemas.microsoft.com/office/powerpoint/2010/main" val="36136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593A911-8230-4656-B7F9-F40C2006FC7D}" type="datetimeFigureOut">
              <a:rPr lang="ru-RU" smtClean="0"/>
              <a:t>27.08.2020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6733EA5-059D-41F2-9554-5BFF7206F76B}" type="slidenum">
              <a:rPr lang="ru-RU" smtClean="0"/>
              <a:t>‹#›</a:t>
            </a:fld>
            <a:endParaRPr lang="ru-RU"/>
          </a:p>
        </p:txBody>
      </p:sp>
    </p:spTree>
    <p:extLst>
      <p:ext uri="{BB962C8B-B14F-4D97-AF65-F5344CB8AC3E}">
        <p14:creationId xmlns:p14="http://schemas.microsoft.com/office/powerpoint/2010/main" val="361335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30.xml"/></Relationships>
</file>

<file path=ppt/slides/_rels/slide2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5tMo-HswJ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yshared.ru/slide/downlo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mbetalina@mail.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9416" y="1919416"/>
            <a:ext cx="9778314" cy="4217773"/>
          </a:xfrm>
        </p:spPr>
        <p:txBody>
          <a:bodyPr>
            <a:normAutofit/>
          </a:bodyPr>
          <a:lstStyle/>
          <a:p>
            <a:r>
              <a:rPr lang="ru-RU" dirty="0">
                <a:solidFill>
                  <a:srgbClr val="0033CC"/>
                </a:solidFill>
              </a:rPr>
              <a:t>Понятие и структура социально  -психологического конфликта</a:t>
            </a:r>
            <a:endParaRPr lang="ru-RU" sz="4000" dirty="0">
              <a:solidFill>
                <a:srgbClr val="0033CC"/>
              </a:solidFill>
              <a:effectLst/>
            </a:endParaRPr>
          </a:p>
        </p:txBody>
      </p:sp>
      <p:sp>
        <p:nvSpPr>
          <p:cNvPr id="3" name="Подзаголовок 2"/>
          <p:cNvSpPr>
            <a:spLocks noGrp="1"/>
          </p:cNvSpPr>
          <p:nvPr>
            <p:ph type="subTitle" idx="1"/>
          </p:nvPr>
        </p:nvSpPr>
        <p:spPr>
          <a:xfrm>
            <a:off x="2589213" y="5272216"/>
            <a:ext cx="8915399" cy="631446"/>
          </a:xfrm>
        </p:spPr>
        <p:txBody>
          <a:bodyPr>
            <a:normAutofit fontScale="85000" lnSpcReduction="10000"/>
          </a:bodyPr>
          <a:lstStyle/>
          <a:p>
            <a:pPr algn="r"/>
            <a:r>
              <a:rPr lang="ru-RU" dirty="0">
                <a:solidFill>
                  <a:srgbClr val="0033CC"/>
                </a:solidFill>
                <a:latin typeface="Garamond" panose="02020404030301010803" pitchFamily="18" charset="0"/>
              </a:rPr>
              <a:t>Лекция 13. </a:t>
            </a:r>
          </a:p>
          <a:p>
            <a:pPr algn="r"/>
            <a:r>
              <a:rPr lang="ru-RU" dirty="0">
                <a:solidFill>
                  <a:srgbClr val="0033CC"/>
                </a:solidFill>
                <a:latin typeface="Garamond" panose="02020404030301010803" pitchFamily="18" charset="0"/>
              </a:rPr>
              <a:t>Мамбеталина А.С.-</a:t>
            </a:r>
            <a:r>
              <a:rPr lang="ru-RU" dirty="0" err="1">
                <a:solidFill>
                  <a:srgbClr val="0033CC"/>
                </a:solidFill>
                <a:latin typeface="Garamond" panose="02020404030301010803" pitchFamily="18" charset="0"/>
              </a:rPr>
              <a:t>к.пс.н</a:t>
            </a:r>
            <a:r>
              <a:rPr lang="ru-RU" dirty="0">
                <a:solidFill>
                  <a:srgbClr val="0033CC"/>
                </a:solidFill>
                <a:latin typeface="Garamond" panose="02020404030301010803" pitchFamily="18" charset="0"/>
              </a:rPr>
              <a:t>, </a:t>
            </a:r>
            <a:r>
              <a:rPr lang="ru-RU" dirty="0" err="1">
                <a:solidFill>
                  <a:srgbClr val="0033CC"/>
                </a:solidFill>
                <a:latin typeface="Garamond" panose="02020404030301010803" pitchFamily="18" charset="0"/>
              </a:rPr>
              <a:t>зав.кафедрой</a:t>
            </a:r>
            <a:r>
              <a:rPr lang="ru-RU" dirty="0">
                <a:solidFill>
                  <a:srgbClr val="0033CC"/>
                </a:solidFill>
                <a:latin typeface="Garamond" panose="02020404030301010803" pitchFamily="18" charset="0"/>
              </a:rPr>
              <a:t> психологии</a:t>
            </a:r>
          </a:p>
          <a:p>
            <a:endParaRPr lang="ru-RU" dirty="0">
              <a:latin typeface="Garamond" panose="02020404030301010803" pitchFamily="18" charset="0"/>
            </a:endParaRPr>
          </a:p>
        </p:txBody>
      </p:sp>
      <p:pic>
        <p:nvPicPr>
          <p:cNvPr id="5" name="Рисунок 4">
            <a:extLst>
              <a:ext uri="{FF2B5EF4-FFF2-40B4-BE49-F238E27FC236}">
                <a16:creationId xmlns:a16="http://schemas.microsoft.com/office/drawing/2014/main" id="{BD765C31-FCE5-47E0-A34D-03B7F2E13405}"/>
              </a:ext>
            </a:extLst>
          </p:cNvPr>
          <p:cNvPicPr>
            <a:picLocks noChangeAspect="1"/>
          </p:cNvPicPr>
          <p:nvPr/>
        </p:nvPicPr>
        <p:blipFill>
          <a:blip r:embed="rId2"/>
          <a:stretch>
            <a:fillRect/>
          </a:stretch>
        </p:blipFill>
        <p:spPr>
          <a:xfrm>
            <a:off x="9735634" y="767531"/>
            <a:ext cx="2078916" cy="2078916"/>
          </a:xfrm>
          <a:prstGeom prst="rect">
            <a:avLst/>
          </a:prstGeom>
        </p:spPr>
      </p:pic>
      <p:sp>
        <p:nvSpPr>
          <p:cNvPr id="6" name="Прямоугольник 5">
            <a:extLst>
              <a:ext uri="{FF2B5EF4-FFF2-40B4-BE49-F238E27FC236}">
                <a16:creationId xmlns:a16="http://schemas.microsoft.com/office/drawing/2014/main" id="{65AE9186-B353-4C19-8FC9-AB0F4533F0F2}"/>
              </a:ext>
            </a:extLst>
          </p:cNvPr>
          <p:cNvSpPr/>
          <p:nvPr/>
        </p:nvSpPr>
        <p:spPr>
          <a:xfrm>
            <a:off x="2574228" y="172995"/>
            <a:ext cx="8704863" cy="400110"/>
          </a:xfrm>
          <a:prstGeom prst="rect">
            <a:avLst/>
          </a:prstGeom>
        </p:spPr>
        <p:txBody>
          <a:bodyPr wrap="square">
            <a:spAutoFit/>
          </a:bodyPr>
          <a:lstStyle/>
          <a:p>
            <a:r>
              <a:rPr lang="ru-RU" sz="2000" b="1" dirty="0">
                <a:solidFill>
                  <a:srgbClr val="0033CC"/>
                </a:solidFill>
              </a:rPr>
              <a:t>Евразийский национальный университет имени Л.Н. Гумилева </a:t>
            </a:r>
          </a:p>
        </p:txBody>
      </p:sp>
    </p:spTree>
    <p:extLst>
      <p:ext uri="{BB962C8B-B14F-4D97-AF65-F5344CB8AC3E}">
        <p14:creationId xmlns:p14="http://schemas.microsoft.com/office/powerpoint/2010/main" val="166398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8391B8-C1DD-46C5-8ACE-36D55621C266}"/>
              </a:ext>
            </a:extLst>
          </p:cNvPr>
          <p:cNvSpPr>
            <a:spLocks noGrp="1"/>
          </p:cNvSpPr>
          <p:nvPr>
            <p:ph type="title"/>
          </p:nvPr>
        </p:nvSpPr>
        <p:spPr>
          <a:xfrm>
            <a:off x="2592388" y="117475"/>
            <a:ext cx="7751762" cy="565150"/>
          </a:xfrm>
        </p:spPr>
        <p:txBody>
          <a:bodyPr>
            <a:normAutofit fontScale="90000"/>
          </a:bodyPr>
          <a:lstStyle/>
          <a:p>
            <a:pPr algn="ctr">
              <a:spcBef>
                <a:spcPct val="20000"/>
              </a:spcBef>
              <a:buClr>
                <a:srgbClr val="3333CC"/>
              </a:buClr>
              <a:buSzPct val="60000"/>
              <a:defRPr/>
            </a:pPr>
            <a:r>
              <a:rPr lang="ru-RU" dirty="0">
                <a:solidFill>
                  <a:srgbClr val="333399"/>
                </a:solidFill>
              </a:rPr>
              <a:t>Различия в целях</a:t>
            </a:r>
          </a:p>
        </p:txBody>
      </p:sp>
      <p:sp>
        <p:nvSpPr>
          <p:cNvPr id="32771" name="Объект 2">
            <a:extLst>
              <a:ext uri="{FF2B5EF4-FFF2-40B4-BE49-F238E27FC236}">
                <a16:creationId xmlns:a16="http://schemas.microsoft.com/office/drawing/2014/main" id="{1E3F1B8C-1BF9-4429-B690-15DCA5611F3F}"/>
              </a:ext>
            </a:extLst>
          </p:cNvPr>
          <p:cNvSpPr>
            <a:spLocks noGrp="1"/>
          </p:cNvSpPr>
          <p:nvPr>
            <p:ph idx="1"/>
          </p:nvPr>
        </p:nvSpPr>
        <p:spPr>
          <a:xfrm>
            <a:off x="1721946" y="842128"/>
            <a:ext cx="8915400" cy="3777622"/>
          </a:xfrm>
        </p:spPr>
        <p:txBody>
          <a:bodyPr/>
          <a:lstStyle/>
          <a:p>
            <a:pPr algn="just"/>
            <a:r>
              <a:rPr lang="ru-RU" altLang="ru-RU" sz="2400" dirty="0">
                <a:solidFill>
                  <a:srgbClr val="333399"/>
                </a:solidFill>
              </a:rPr>
              <a:t>Чем  более специализированными становятся и разбиваются на подразделе­ния организации, тем увеличивается возможность конфликта . Так как специализированные подразделения сами форму­лируют свои цели и могут уделять большее внимание их достижению, чем целей всей организации. </a:t>
            </a:r>
          </a:p>
        </p:txBody>
      </p:sp>
      <p:pic>
        <p:nvPicPr>
          <p:cNvPr id="32772" name="Рисунок 2">
            <a:extLst>
              <a:ext uri="{FF2B5EF4-FFF2-40B4-BE49-F238E27FC236}">
                <a16:creationId xmlns:a16="http://schemas.microsoft.com/office/drawing/2014/main" id="{60BC401B-BD96-47DA-9533-A629F877BA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6701" y="3468688"/>
            <a:ext cx="46212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E46175-1767-4137-A5F9-3DCE5BF7A132}"/>
              </a:ext>
            </a:extLst>
          </p:cNvPr>
          <p:cNvSpPr>
            <a:spLocks noGrp="1"/>
          </p:cNvSpPr>
          <p:nvPr>
            <p:ph type="title"/>
          </p:nvPr>
        </p:nvSpPr>
        <p:spPr>
          <a:xfrm>
            <a:off x="2413000" y="117475"/>
            <a:ext cx="7931150" cy="719138"/>
          </a:xfrm>
        </p:spPr>
        <p:txBody>
          <a:bodyPr>
            <a:normAutofit fontScale="90000"/>
          </a:bodyPr>
          <a:lstStyle/>
          <a:p>
            <a:pPr>
              <a:spcBef>
                <a:spcPct val="20000"/>
              </a:spcBef>
              <a:buClr>
                <a:srgbClr val="3333CC"/>
              </a:buClr>
              <a:buSzPct val="60000"/>
              <a:defRPr/>
            </a:pPr>
            <a:r>
              <a:rPr lang="ru-RU" dirty="0">
                <a:solidFill>
                  <a:srgbClr val="333399"/>
                </a:solidFill>
              </a:rPr>
              <a:t>Различия в представлениях и ценностях</a:t>
            </a:r>
          </a:p>
        </p:txBody>
      </p:sp>
      <p:sp>
        <p:nvSpPr>
          <p:cNvPr id="33795" name="Объект 2">
            <a:extLst>
              <a:ext uri="{FF2B5EF4-FFF2-40B4-BE49-F238E27FC236}">
                <a16:creationId xmlns:a16="http://schemas.microsoft.com/office/drawing/2014/main" id="{E3319EB6-03F0-494F-9004-2BD8D279DD89}"/>
              </a:ext>
            </a:extLst>
          </p:cNvPr>
          <p:cNvSpPr>
            <a:spLocks noGrp="1"/>
          </p:cNvSpPr>
          <p:nvPr>
            <p:ph idx="1"/>
          </p:nvPr>
        </p:nvSpPr>
        <p:spPr>
          <a:xfrm>
            <a:off x="1614488" y="1125538"/>
            <a:ext cx="4171950" cy="5543550"/>
          </a:xfrm>
        </p:spPr>
        <p:txBody>
          <a:bodyPr/>
          <a:lstStyle/>
          <a:p>
            <a:pPr algn="just">
              <a:lnSpc>
                <a:spcPct val="80000"/>
              </a:lnSpc>
              <a:buFontTx/>
              <a:buNone/>
            </a:pPr>
            <a:r>
              <a:rPr lang="ru-RU" altLang="ru-RU">
                <a:solidFill>
                  <a:srgbClr val="333399"/>
                </a:solidFill>
                <a:latin typeface="Times New Roman" panose="02020603050405020304" pitchFamily="18" charset="0"/>
              </a:rPr>
              <a:t>		</a:t>
            </a:r>
            <a:r>
              <a:rPr lang="ru-RU" altLang="ru-RU" sz="2400">
                <a:solidFill>
                  <a:srgbClr val="333399"/>
                </a:solidFill>
                <a:latin typeface="Times New Roman" panose="02020603050405020304" pitchFamily="18" charset="0"/>
              </a:rPr>
              <a:t>Различия в ценностях —весьма распространенная причина конфликта. Конфликты в организациях здравоохранения зарождаются между административным персоналом, который стремится к эффективности и рентабельности, и медицинским персоналом, для которого большей ценностью является качество оказываемой больным помощи.</a:t>
            </a:r>
          </a:p>
          <a:p>
            <a:endParaRPr lang="ru-RU" altLang="ru-RU" sz="2400">
              <a:solidFill>
                <a:srgbClr val="333399"/>
              </a:solidFill>
            </a:endParaRPr>
          </a:p>
        </p:txBody>
      </p:sp>
      <p:pic>
        <p:nvPicPr>
          <p:cNvPr id="33796" name="Рисунок 3">
            <a:extLst>
              <a:ext uri="{FF2B5EF4-FFF2-40B4-BE49-F238E27FC236}">
                <a16:creationId xmlns:a16="http://schemas.microsoft.com/office/drawing/2014/main" id="{6E1F20F8-0082-4DAF-8E3E-3DF6A5BC17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0200" y="779463"/>
            <a:ext cx="4162425"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92A18D-5D14-4193-A4DA-E24918551C29}"/>
              </a:ext>
            </a:extLst>
          </p:cNvPr>
          <p:cNvSpPr>
            <a:spLocks noGrp="1"/>
          </p:cNvSpPr>
          <p:nvPr>
            <p:ph type="title"/>
          </p:nvPr>
        </p:nvSpPr>
        <p:spPr>
          <a:xfrm>
            <a:off x="1800520" y="329938"/>
            <a:ext cx="8208668" cy="943237"/>
          </a:xfrm>
        </p:spPr>
        <p:txBody>
          <a:bodyPr>
            <a:noAutofit/>
          </a:bodyPr>
          <a:lstStyle/>
          <a:p>
            <a:pPr algn="ctr">
              <a:defRPr/>
            </a:pPr>
            <a:r>
              <a:rPr lang="ru-RU" sz="2800" dirty="0">
                <a:solidFill>
                  <a:srgbClr val="333399"/>
                </a:solidFill>
              </a:rPr>
              <a:t>Различия в манере поведения и жизненном опыте</a:t>
            </a:r>
            <a:br>
              <a:rPr lang="ru-RU" sz="2800" dirty="0">
                <a:solidFill>
                  <a:srgbClr val="333399"/>
                </a:solidFill>
              </a:rPr>
            </a:br>
            <a:br>
              <a:rPr lang="ru-RU" sz="2800" dirty="0">
                <a:effectLst/>
              </a:rPr>
            </a:br>
            <a:endParaRPr lang="ru-RU" sz="2800" dirty="0"/>
          </a:p>
        </p:txBody>
      </p:sp>
      <p:sp>
        <p:nvSpPr>
          <p:cNvPr id="34819" name="Объект 2">
            <a:extLst>
              <a:ext uri="{FF2B5EF4-FFF2-40B4-BE49-F238E27FC236}">
                <a16:creationId xmlns:a16="http://schemas.microsoft.com/office/drawing/2014/main" id="{99F5D935-39E3-4C93-9F69-6E83DF129BB9}"/>
              </a:ext>
            </a:extLst>
          </p:cNvPr>
          <p:cNvSpPr>
            <a:spLocks noGrp="1"/>
          </p:cNvSpPr>
          <p:nvPr>
            <p:ph idx="1"/>
          </p:nvPr>
        </p:nvSpPr>
        <p:spPr>
          <a:xfrm>
            <a:off x="1583703" y="1480008"/>
            <a:ext cx="9920909" cy="4431214"/>
          </a:xfrm>
        </p:spPr>
        <p:txBody>
          <a:bodyPr/>
          <a:lstStyle/>
          <a:p>
            <a:pPr algn="just">
              <a:lnSpc>
                <a:spcPct val="80000"/>
              </a:lnSpc>
              <a:buFontTx/>
              <a:buNone/>
            </a:pPr>
            <a:r>
              <a:rPr lang="ru-RU" altLang="ru-RU" sz="2400" dirty="0">
                <a:solidFill>
                  <a:srgbClr val="333399"/>
                </a:solidFill>
                <a:latin typeface="Arial" panose="020B0604020202020204" pitchFamily="34" charset="0"/>
              </a:rPr>
              <a:t>		Возможность возникновения конфликта при встрече с людьми, которые постоянно проявляют агрессивность и враждебность, готовы оспаривать каждое слово.  Они создают вокруг себя атмосферу, чреватую конфликтом. Различия в жизненном опыте, ценностях, обра­зовании, стаже, возрасте и социальных характеристиках уменьшают степень взаи­мопонимания и сотрудничества между представителями различных отделов.</a:t>
            </a:r>
          </a:p>
          <a:p>
            <a:endParaRPr lang="ru-RU" altLang="ru-RU" dirty="0"/>
          </a:p>
        </p:txBody>
      </p:sp>
      <p:pic>
        <p:nvPicPr>
          <p:cNvPr id="34820" name="Рисунок 3">
            <a:extLst>
              <a:ext uri="{FF2B5EF4-FFF2-40B4-BE49-F238E27FC236}">
                <a16:creationId xmlns:a16="http://schemas.microsoft.com/office/drawing/2014/main" id="{7232B0BA-AE9C-4C07-9FD7-BE481BC67D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8204" y="3721100"/>
            <a:ext cx="4241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D036F7-3868-4DFE-8C6D-964F514C8C42}"/>
              </a:ext>
            </a:extLst>
          </p:cNvPr>
          <p:cNvSpPr>
            <a:spLocks noGrp="1"/>
          </p:cNvSpPr>
          <p:nvPr>
            <p:ph type="title"/>
          </p:nvPr>
        </p:nvSpPr>
        <p:spPr>
          <a:xfrm>
            <a:off x="2387600" y="117475"/>
            <a:ext cx="8280400" cy="565150"/>
          </a:xfrm>
        </p:spPr>
        <p:txBody>
          <a:bodyPr>
            <a:normAutofit fontScale="90000"/>
          </a:bodyPr>
          <a:lstStyle/>
          <a:p>
            <a:pPr algn="ctr">
              <a:defRPr/>
            </a:pPr>
            <a:r>
              <a:rPr lang="ru-RU" dirty="0">
                <a:solidFill>
                  <a:srgbClr val="0033CC"/>
                </a:solidFill>
              </a:rPr>
              <a:t>Плохие коммуникации</a:t>
            </a:r>
          </a:p>
        </p:txBody>
      </p:sp>
      <p:sp>
        <p:nvSpPr>
          <p:cNvPr id="35843" name="Объект 2">
            <a:extLst>
              <a:ext uri="{FF2B5EF4-FFF2-40B4-BE49-F238E27FC236}">
                <a16:creationId xmlns:a16="http://schemas.microsoft.com/office/drawing/2014/main" id="{078DE791-BBDB-4C42-89D3-2AB4333647DC}"/>
              </a:ext>
            </a:extLst>
          </p:cNvPr>
          <p:cNvSpPr>
            <a:spLocks noGrp="1"/>
          </p:cNvSpPr>
          <p:nvPr>
            <p:ph idx="1"/>
          </p:nvPr>
        </p:nvSpPr>
        <p:spPr>
          <a:xfrm>
            <a:off x="1949450" y="1225485"/>
            <a:ext cx="9555162" cy="4685737"/>
          </a:xfrm>
        </p:spPr>
        <p:txBody>
          <a:bodyPr/>
          <a:lstStyle/>
          <a:p>
            <a:pPr marL="0" indent="0" algn="just">
              <a:buNone/>
            </a:pPr>
            <a:r>
              <a:rPr lang="ru-RU" altLang="ru-RU" dirty="0">
                <a:solidFill>
                  <a:srgbClr val="333399"/>
                </a:solidFill>
              </a:rPr>
              <a:t>	</a:t>
            </a:r>
            <a:r>
              <a:rPr lang="ru-RU" altLang="ru-RU" sz="2000" dirty="0">
                <a:latin typeface="Arial" panose="020B0604020202020204" pitchFamily="34" charset="0"/>
              </a:rPr>
              <a:t> </a:t>
            </a:r>
            <a:r>
              <a:rPr lang="ru-RU" altLang="ru-RU" sz="2000" dirty="0">
                <a:solidFill>
                  <a:srgbClr val="333399"/>
                </a:solidFill>
                <a:latin typeface="Arial" panose="020B0604020202020204" pitchFamily="34" charset="0"/>
              </a:rPr>
              <a:t>Плохая передача информа­ции является как причиной, так и следствием конфликта. Она может действовать как катализатор конфликта, мешая отдельным работникам или группе понять ситуацию или точки зрения других. </a:t>
            </a:r>
            <a:endParaRPr lang="ru-RU" altLang="ru-RU" sz="2000" dirty="0">
              <a:solidFill>
                <a:srgbClr val="333399"/>
              </a:solidFill>
            </a:endParaRPr>
          </a:p>
        </p:txBody>
      </p:sp>
      <p:pic>
        <p:nvPicPr>
          <p:cNvPr id="35844" name="Рисунок 3">
            <a:extLst>
              <a:ext uri="{FF2B5EF4-FFF2-40B4-BE49-F238E27FC236}">
                <a16:creationId xmlns:a16="http://schemas.microsoft.com/office/drawing/2014/main" id="{B3C45C63-2205-4DE2-8A25-F018D97FE3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2909889"/>
            <a:ext cx="4313238"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Рисунок 2">
            <a:extLst>
              <a:ext uri="{FF2B5EF4-FFF2-40B4-BE49-F238E27FC236}">
                <a16:creationId xmlns:a16="http://schemas.microsoft.com/office/drawing/2014/main" id="{984C7E04-CB4E-43E8-8F88-B2E8E3E72D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2909889"/>
            <a:ext cx="4405312"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F552B57-07AD-4C89-9BE5-FF87EA96507F}"/>
              </a:ext>
            </a:extLst>
          </p:cNvPr>
          <p:cNvSpPr>
            <a:spLocks noGrp="1" noRot="1" noChangeArrowheads="1"/>
          </p:cNvSpPr>
          <p:nvPr>
            <p:ph type="title"/>
          </p:nvPr>
        </p:nvSpPr>
        <p:spPr>
          <a:xfrm>
            <a:off x="1825625" y="228601"/>
            <a:ext cx="8510588" cy="608013"/>
          </a:xfrm>
        </p:spPr>
        <p:txBody>
          <a:bodyPr rtlCol="0">
            <a:normAutofit fontScale="90000"/>
          </a:bodyPr>
          <a:lstStyle/>
          <a:p>
            <a:pPr algn="ctr">
              <a:defRPr/>
            </a:pPr>
            <a:r>
              <a:rPr lang="ru-RU" sz="4000" dirty="0">
                <a:solidFill>
                  <a:srgbClr val="333399"/>
                </a:solidFill>
              </a:rPr>
              <a:t>Динамика конфликта</a:t>
            </a:r>
          </a:p>
        </p:txBody>
      </p:sp>
      <p:sp>
        <p:nvSpPr>
          <p:cNvPr id="36867" name="Rectangle 3">
            <a:extLst>
              <a:ext uri="{FF2B5EF4-FFF2-40B4-BE49-F238E27FC236}">
                <a16:creationId xmlns:a16="http://schemas.microsoft.com/office/drawing/2014/main" id="{6682CEE5-1A4E-4D37-8AE9-B3D5EF543D33}"/>
              </a:ext>
            </a:extLst>
          </p:cNvPr>
          <p:cNvSpPr>
            <a:spLocks noGrp="1" noRot="1" noChangeArrowheads="1"/>
          </p:cNvSpPr>
          <p:nvPr>
            <p:ph idx="1"/>
          </p:nvPr>
        </p:nvSpPr>
        <p:spPr>
          <a:xfrm>
            <a:off x="2111375" y="1300164"/>
            <a:ext cx="8224838" cy="6021387"/>
          </a:xfrm>
        </p:spPr>
        <p:txBody>
          <a:bodyPr rtlCol="0">
            <a:normAutofit fontScale="32500" lnSpcReduction="20000"/>
          </a:bodyPr>
          <a:lstStyle/>
          <a:p>
            <a:pPr>
              <a:lnSpc>
                <a:spcPct val="90000"/>
              </a:lnSpc>
              <a:buNone/>
              <a:defRPr/>
            </a:pPr>
            <a:r>
              <a:rPr lang="ru-RU" sz="7200" b="1" dirty="0">
                <a:solidFill>
                  <a:srgbClr val="333399"/>
                </a:solidFill>
              </a:rPr>
              <a:t>Основные этапы конфликта.</a:t>
            </a:r>
          </a:p>
          <a:p>
            <a:pPr>
              <a:lnSpc>
                <a:spcPct val="90000"/>
              </a:lnSpc>
              <a:defRPr/>
            </a:pPr>
            <a:r>
              <a:rPr lang="ru-RU" sz="7200" dirty="0">
                <a:solidFill>
                  <a:srgbClr val="333399"/>
                </a:solidFill>
              </a:rPr>
              <a:t>Возникновение и развитие конфликтной ситуации.</a:t>
            </a:r>
          </a:p>
          <a:p>
            <a:pPr>
              <a:lnSpc>
                <a:spcPct val="90000"/>
              </a:lnSpc>
              <a:defRPr/>
            </a:pPr>
            <a:r>
              <a:rPr lang="ru-RU" sz="7200" dirty="0">
                <a:solidFill>
                  <a:srgbClr val="333399"/>
                </a:solidFill>
              </a:rPr>
              <a:t>Осознание конфликтной ситуации хотя бы одним из участников социального взаимодействия и эмоциональное переживание им этого факта.</a:t>
            </a:r>
          </a:p>
          <a:p>
            <a:pPr>
              <a:lnSpc>
                <a:spcPct val="90000"/>
              </a:lnSpc>
              <a:defRPr/>
            </a:pPr>
            <a:r>
              <a:rPr lang="ru-RU" sz="7200" dirty="0">
                <a:solidFill>
                  <a:srgbClr val="333399"/>
                </a:solidFill>
              </a:rPr>
              <a:t>Начало открытого конфликта</a:t>
            </a:r>
          </a:p>
          <a:p>
            <a:pPr>
              <a:lnSpc>
                <a:spcPct val="90000"/>
              </a:lnSpc>
              <a:defRPr/>
            </a:pPr>
            <a:r>
              <a:rPr lang="ru-RU" sz="7200" dirty="0">
                <a:solidFill>
                  <a:srgbClr val="333399"/>
                </a:solidFill>
              </a:rPr>
              <a:t>Развитие открытого конфликта</a:t>
            </a:r>
          </a:p>
          <a:p>
            <a:pPr>
              <a:lnSpc>
                <a:spcPct val="90000"/>
              </a:lnSpc>
              <a:defRPr/>
            </a:pPr>
            <a:r>
              <a:rPr lang="ru-RU" sz="7200" dirty="0">
                <a:solidFill>
                  <a:srgbClr val="333399"/>
                </a:solidFill>
              </a:rPr>
              <a:t>Разрешение конфликта.</a:t>
            </a:r>
          </a:p>
          <a:p>
            <a:pPr>
              <a:lnSpc>
                <a:spcPct val="90000"/>
              </a:lnSpc>
              <a:buNone/>
              <a:defRPr/>
            </a:pPr>
            <a:r>
              <a:rPr lang="ru-RU" sz="7200" b="1" dirty="0">
                <a:solidFill>
                  <a:srgbClr val="333399"/>
                </a:solidFill>
              </a:rPr>
              <a:t>Основные фазы конфликта.</a:t>
            </a:r>
          </a:p>
          <a:p>
            <a:pPr>
              <a:lnSpc>
                <a:spcPct val="90000"/>
              </a:lnSpc>
              <a:defRPr/>
            </a:pPr>
            <a:r>
              <a:rPr lang="ru-RU" sz="7200" dirty="0">
                <a:solidFill>
                  <a:srgbClr val="333399"/>
                </a:solidFill>
              </a:rPr>
              <a:t>Начальная фаза (1,2 этап) самое благоприятное время для разрешения конфликта 92%.</a:t>
            </a:r>
          </a:p>
          <a:p>
            <a:pPr>
              <a:lnSpc>
                <a:spcPct val="90000"/>
              </a:lnSpc>
              <a:defRPr/>
            </a:pPr>
            <a:r>
              <a:rPr lang="ru-RU" sz="7200" dirty="0">
                <a:solidFill>
                  <a:srgbClr val="333399"/>
                </a:solidFill>
              </a:rPr>
              <a:t>Фаза подъема (3 этап) -46%</a:t>
            </a:r>
          </a:p>
          <a:p>
            <a:pPr>
              <a:lnSpc>
                <a:spcPct val="90000"/>
              </a:lnSpc>
              <a:defRPr/>
            </a:pPr>
            <a:r>
              <a:rPr lang="ru-RU" sz="7200" dirty="0">
                <a:solidFill>
                  <a:srgbClr val="333399"/>
                </a:solidFill>
              </a:rPr>
              <a:t>Пик конфликта(4 этап)самое неблагоприятное время для разрешения конфликта 5%.</a:t>
            </a:r>
          </a:p>
          <a:p>
            <a:pPr>
              <a:lnSpc>
                <a:spcPct val="90000"/>
              </a:lnSpc>
              <a:defRPr/>
            </a:pPr>
            <a:r>
              <a:rPr lang="ru-RU" sz="7200" dirty="0">
                <a:solidFill>
                  <a:srgbClr val="333399"/>
                </a:solidFill>
              </a:rPr>
              <a:t>Фаза спада 20%</a:t>
            </a:r>
          </a:p>
          <a:p>
            <a:pPr>
              <a:lnSpc>
                <a:spcPct val="90000"/>
              </a:lnSpc>
              <a:defRPr/>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5">
            <a:extLst>
              <a:ext uri="{FF2B5EF4-FFF2-40B4-BE49-F238E27FC236}">
                <a16:creationId xmlns:a16="http://schemas.microsoft.com/office/drawing/2014/main" id="{0F4A5E39-1541-4623-8809-269DB311FFCE}"/>
              </a:ext>
            </a:extLst>
          </p:cNvPr>
          <p:cNvSpPr>
            <a:spLocks noGrp="1"/>
          </p:cNvSpPr>
          <p:nvPr>
            <p:ph type="sldNum" sz="quarter" idx="4294967295"/>
          </p:nvPr>
        </p:nvSpPr>
        <p:spPr bwMode="auto">
          <a:xfrm>
            <a:off x="152400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fld id="{F00E7989-1064-4E39-BE03-0A902CD7E833}" type="slidenum">
              <a:rPr lang="ru-RU" altLang="ru-RU" sz="1600">
                <a:latin typeface="Arial" panose="020B0604020202020204" pitchFamily="34" charset="0"/>
              </a:rPr>
              <a:pPr>
                <a:spcBef>
                  <a:spcPct val="0"/>
                </a:spcBef>
                <a:buClrTx/>
                <a:buSzTx/>
                <a:buFontTx/>
                <a:buNone/>
              </a:pPr>
              <a:t>15</a:t>
            </a:fld>
            <a:endParaRPr lang="ru-RU" altLang="ru-RU" sz="1600">
              <a:latin typeface="Arial" panose="020B0604020202020204" pitchFamily="34" charset="0"/>
            </a:endParaRPr>
          </a:p>
        </p:txBody>
      </p:sp>
      <p:sp>
        <p:nvSpPr>
          <p:cNvPr id="262148" name="Rectangle 4">
            <a:extLst>
              <a:ext uri="{FF2B5EF4-FFF2-40B4-BE49-F238E27FC236}">
                <a16:creationId xmlns:a16="http://schemas.microsoft.com/office/drawing/2014/main" id="{38CF0CBD-8570-46F4-A95E-F878389F4DEC}"/>
              </a:ext>
            </a:extLst>
          </p:cNvPr>
          <p:cNvSpPr>
            <a:spLocks noChangeArrowheads="1"/>
          </p:cNvSpPr>
          <p:nvPr/>
        </p:nvSpPr>
        <p:spPr bwMode="auto">
          <a:xfrm>
            <a:off x="2201864" y="1870075"/>
            <a:ext cx="7959725" cy="4065588"/>
          </a:xfrm>
          <a:prstGeom prst="rect">
            <a:avLst/>
          </a:prstGeom>
          <a:noFill/>
          <a:ln w="9525">
            <a:noFill/>
            <a:miter lim="800000"/>
            <a:headEnd/>
            <a:tailEnd/>
          </a:ln>
          <a:effectLst/>
        </p:spPr>
        <p:txBody>
          <a:bodyPr/>
          <a:lstStyle/>
          <a:p>
            <a:pPr>
              <a:defRPr/>
            </a:pPr>
            <a:endParaRPr lang="ru-RU" sz="3600" i="1" dirty="0">
              <a:solidFill>
                <a:srgbClr val="333399"/>
              </a:solidFill>
              <a:effectLst>
                <a:outerShdw blurRad="38100" dist="38100" dir="2700000" algn="tl">
                  <a:srgbClr val="000000"/>
                </a:outerShdw>
              </a:effectLst>
              <a:latin typeface="Segoe UI Light" panose="020B0502040204020203" pitchFamily="34" charset="0"/>
            </a:endParaRPr>
          </a:p>
        </p:txBody>
      </p:sp>
      <p:sp>
        <p:nvSpPr>
          <p:cNvPr id="17413" name="Блок-схема: альтернативный процесс 4">
            <a:extLst>
              <a:ext uri="{FF2B5EF4-FFF2-40B4-BE49-F238E27FC236}">
                <a16:creationId xmlns:a16="http://schemas.microsoft.com/office/drawing/2014/main" id="{F8D80CF0-F131-4565-BEF8-453C5D42DB8C}"/>
              </a:ext>
            </a:extLst>
          </p:cNvPr>
          <p:cNvSpPr>
            <a:spLocks noChangeArrowheads="1"/>
          </p:cNvSpPr>
          <p:nvPr/>
        </p:nvSpPr>
        <p:spPr bwMode="auto">
          <a:xfrm>
            <a:off x="4542329" y="266700"/>
            <a:ext cx="2138362" cy="865187"/>
          </a:xfrm>
          <a:prstGeom prst="flowChartAlternateProcess">
            <a:avLst/>
          </a:prstGeom>
          <a:solidFill>
            <a:srgbClr val="99CCFF"/>
          </a:solidFill>
          <a:ln w="952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eaLnBrk="1" hangingPunct="1">
              <a:spcBef>
                <a:spcPct val="0"/>
              </a:spcBef>
              <a:buClrTx/>
              <a:buSzTx/>
              <a:buFontTx/>
              <a:buNone/>
            </a:pPr>
            <a:r>
              <a:rPr lang="ru-RU" altLang="ru-RU" sz="1800" b="1" dirty="0">
                <a:solidFill>
                  <a:srgbClr val="333399"/>
                </a:solidFill>
                <a:latin typeface="Times New Roman" panose="02020603050405020304" pitchFamily="18" charset="0"/>
                <a:cs typeface="Times New Roman" panose="02020603050405020304" pitchFamily="18" charset="0"/>
              </a:rPr>
              <a:t>Объект конфликта</a:t>
            </a:r>
          </a:p>
          <a:p>
            <a:pPr algn="ctr" eaLnBrk="1" hangingPunct="1">
              <a:spcBef>
                <a:spcPct val="0"/>
              </a:spcBef>
              <a:buClrTx/>
              <a:buSzTx/>
              <a:buFontTx/>
              <a:buNone/>
            </a:pPr>
            <a:endParaRPr lang="ru-RU" altLang="ru-RU" sz="1600" dirty="0"/>
          </a:p>
        </p:txBody>
      </p:sp>
      <p:sp>
        <p:nvSpPr>
          <p:cNvPr id="17414" name="Прямоугольник 1">
            <a:extLst>
              <a:ext uri="{FF2B5EF4-FFF2-40B4-BE49-F238E27FC236}">
                <a16:creationId xmlns:a16="http://schemas.microsoft.com/office/drawing/2014/main" id="{2FA93FC2-8191-4A5B-B44D-48FA5BC322DF}"/>
              </a:ext>
            </a:extLst>
          </p:cNvPr>
          <p:cNvSpPr>
            <a:spLocks noChangeArrowheads="1"/>
          </p:cNvSpPr>
          <p:nvPr/>
        </p:nvSpPr>
        <p:spPr bwMode="auto">
          <a:xfrm>
            <a:off x="509047" y="1649691"/>
            <a:ext cx="1133101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just">
              <a:spcBef>
                <a:spcPct val="0"/>
              </a:spcBef>
              <a:buClrTx/>
              <a:buSzTx/>
              <a:buFontTx/>
              <a:buNone/>
            </a:pPr>
            <a:r>
              <a:rPr lang="ru-RU" altLang="ru-RU" sz="1400" dirty="0">
                <a:solidFill>
                  <a:srgbClr val="333399"/>
                </a:solidFill>
                <a:latin typeface="Arial Black" panose="020B0A04020102020204" pitchFamily="34" charset="0"/>
              </a:rPr>
              <a:t>Объект конфликта — социальное явление (зачастую спорный вопрос, проблема), вызвавшее данную конфликтную ситуацию. </a:t>
            </a:r>
          </a:p>
          <a:p>
            <a:pPr algn="just">
              <a:spcBef>
                <a:spcPct val="0"/>
              </a:spcBef>
              <a:buClrTx/>
              <a:buSzTx/>
              <a:buFontTx/>
              <a:buNone/>
            </a:pPr>
            <a:r>
              <a:rPr lang="ru-RU" altLang="ru-RU" sz="1400" dirty="0">
                <a:solidFill>
                  <a:srgbClr val="333399"/>
                </a:solidFill>
                <a:latin typeface="Arial Black" panose="020B0A04020102020204" pitchFamily="34" charset="0"/>
              </a:rPr>
              <a:t>Борьба за право владеть (руководить, манипулировать и др.) этим явлением и приводит к конфликту. </a:t>
            </a:r>
          </a:p>
          <a:p>
            <a:pPr algn="ctr">
              <a:spcBef>
                <a:spcPct val="0"/>
              </a:spcBef>
              <a:buClrTx/>
              <a:buSzTx/>
              <a:buFontTx/>
              <a:buNone/>
            </a:pPr>
            <a:r>
              <a:rPr lang="ru-RU" altLang="ru-RU" sz="1400" dirty="0">
                <a:solidFill>
                  <a:srgbClr val="333399"/>
                </a:solidFill>
                <a:latin typeface="Arial Black" panose="020B0A04020102020204" pitchFamily="34" charset="0"/>
              </a:rPr>
              <a:t>Объект конфликта </a:t>
            </a:r>
          </a:p>
          <a:p>
            <a:pPr algn="ctr">
              <a:spcBef>
                <a:spcPct val="0"/>
              </a:spcBef>
              <a:buClrTx/>
              <a:buSzTx/>
              <a:buFontTx/>
              <a:buNone/>
            </a:pPr>
            <a:r>
              <a:rPr lang="ru-RU" altLang="ru-RU" sz="1400" dirty="0">
                <a:solidFill>
                  <a:srgbClr val="333399"/>
                </a:solidFill>
                <a:latin typeface="Arial Black" panose="020B0A04020102020204" pitchFamily="34" charset="0"/>
              </a:rPr>
              <a:t>материальный        психологический </a:t>
            </a:r>
          </a:p>
          <a:p>
            <a:pPr algn="just">
              <a:spcBef>
                <a:spcPct val="0"/>
              </a:spcBef>
              <a:buClrTx/>
              <a:buSzTx/>
              <a:buFontTx/>
              <a:buNone/>
            </a:pPr>
            <a:r>
              <a:rPr lang="ru-RU" altLang="ru-RU" sz="1400" dirty="0">
                <a:solidFill>
                  <a:srgbClr val="333399"/>
                </a:solidFill>
                <a:latin typeface="Arial Black" panose="020B0A04020102020204" pitchFamily="34" charset="0"/>
              </a:rPr>
              <a:t>достаточно значим для участников противоборства, хотя значимость может быть чисто ситуативной и </a:t>
            </a:r>
            <a:r>
              <a:rPr lang="ru-RU" altLang="ru-RU" sz="1400" dirty="0">
                <a:solidFill>
                  <a:srgbClr val="333399"/>
                </a:solidFill>
                <a:latin typeface="Arial Black" panose="020B0A04020102020204" pitchFamily="34" charset="0"/>
                <a:cs typeface="Times New Roman" panose="02020603050405020304" pitchFamily="18" charset="0"/>
              </a:rPr>
              <a:t> является одним из факторов, определяющих поведение конфликтующих. </a:t>
            </a:r>
            <a:endParaRPr lang="ru-RU" altLang="ru-RU" sz="1600" dirty="0">
              <a:solidFill>
                <a:srgbClr val="333399"/>
              </a:solidFill>
              <a:latin typeface="Arial Black" panose="020B0A04020102020204" pitchFamily="34" charset="0"/>
            </a:endParaRPr>
          </a:p>
        </p:txBody>
      </p:sp>
      <p:pic>
        <p:nvPicPr>
          <p:cNvPr id="17415" name="Рисунок 2">
            <a:extLst>
              <a:ext uri="{FF2B5EF4-FFF2-40B4-BE49-F238E27FC236}">
                <a16:creationId xmlns:a16="http://schemas.microsoft.com/office/drawing/2014/main" id="{90B0D3B1-0DE4-45CE-B7B3-E49F08A7E9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8483" y="3470513"/>
            <a:ext cx="6954838"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6">
            <a:extLst>
              <a:ext uri="{FF2B5EF4-FFF2-40B4-BE49-F238E27FC236}">
                <a16:creationId xmlns:a16="http://schemas.microsoft.com/office/drawing/2014/main" id="{43DEC51E-C790-4C75-B42B-AF3CED919402}"/>
              </a:ext>
            </a:extLst>
          </p:cNvPr>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fld id="{1755DDF3-19BD-4859-A163-B1ED7EEDF933}" type="slidenum">
              <a:rPr lang="ru-RU" altLang="ru-RU" sz="1600">
                <a:latin typeface="Arial" panose="020B0604020202020204" pitchFamily="34" charset="0"/>
              </a:rPr>
              <a:pPr>
                <a:spcBef>
                  <a:spcPct val="0"/>
                </a:spcBef>
                <a:buClrTx/>
                <a:buSzTx/>
                <a:buFontTx/>
                <a:buNone/>
              </a:pPr>
              <a:t>16</a:t>
            </a:fld>
            <a:endParaRPr lang="ru-RU" altLang="ru-RU" sz="1600">
              <a:latin typeface="Arial" panose="020B0604020202020204" pitchFamily="34" charset="0"/>
            </a:endParaRPr>
          </a:p>
        </p:txBody>
      </p:sp>
      <p:grpSp>
        <p:nvGrpSpPr>
          <p:cNvPr id="19460" name="Group 3">
            <a:extLst>
              <a:ext uri="{FF2B5EF4-FFF2-40B4-BE49-F238E27FC236}">
                <a16:creationId xmlns:a16="http://schemas.microsoft.com/office/drawing/2014/main" id="{A767EA67-A42F-4E02-958D-ED69D2CDE14A}"/>
              </a:ext>
            </a:extLst>
          </p:cNvPr>
          <p:cNvGrpSpPr>
            <a:grpSpLocks/>
          </p:cNvGrpSpPr>
          <p:nvPr/>
        </p:nvGrpSpPr>
        <p:grpSpPr bwMode="auto">
          <a:xfrm>
            <a:off x="894555" y="1644322"/>
            <a:ext cx="1258888" cy="3887788"/>
            <a:chOff x="0" y="1026"/>
            <a:chExt cx="793" cy="2268"/>
          </a:xfrm>
        </p:grpSpPr>
        <p:pic>
          <p:nvPicPr>
            <p:cNvPr id="19472" name="Picture 4" descr="CS002453">
              <a:extLst>
                <a:ext uri="{FF2B5EF4-FFF2-40B4-BE49-F238E27FC236}">
                  <a16:creationId xmlns:a16="http://schemas.microsoft.com/office/drawing/2014/main" id="{585981D5-4771-419D-85CD-2DC956011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8433" r="74094"/>
            <a:stretch>
              <a:fillRect/>
            </a:stretch>
          </p:blipFill>
          <p:spPr bwMode="auto">
            <a:xfrm>
              <a:off x="0" y="2478"/>
              <a:ext cx="79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5" descr="CS002453">
              <a:extLst>
                <a:ext uri="{FF2B5EF4-FFF2-40B4-BE49-F238E27FC236}">
                  <a16:creationId xmlns:a16="http://schemas.microsoft.com/office/drawing/2014/main" id="{05AE4E79-CFE9-4D8C-8D83-A92E559B5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4094" b="27864"/>
            <a:stretch>
              <a:fillRect/>
            </a:stretch>
          </p:blipFill>
          <p:spPr bwMode="auto">
            <a:xfrm>
              <a:off x="0" y="1026"/>
              <a:ext cx="748"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1" name="Text Box 7">
            <a:extLst>
              <a:ext uri="{FF2B5EF4-FFF2-40B4-BE49-F238E27FC236}">
                <a16:creationId xmlns:a16="http://schemas.microsoft.com/office/drawing/2014/main" id="{BBEF65F2-34D3-4AFE-80F0-7AF786065353}"/>
              </a:ext>
            </a:extLst>
          </p:cNvPr>
          <p:cNvSpPr txBox="1">
            <a:spLocks noChangeArrowheads="1"/>
          </p:cNvSpPr>
          <p:nvPr/>
        </p:nvSpPr>
        <p:spPr bwMode="auto">
          <a:xfrm>
            <a:off x="2286000" y="2057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eaLnBrk="1" hangingPunct="1">
              <a:spcBef>
                <a:spcPct val="50000"/>
              </a:spcBef>
              <a:buClrTx/>
              <a:buSzTx/>
              <a:buFontTx/>
              <a:buNone/>
            </a:pPr>
            <a:endParaRPr lang="ru-RU" altLang="ru-RU" sz="2400">
              <a:latin typeface="Times New Roman" panose="02020603050405020304" pitchFamily="18" charset="0"/>
            </a:endParaRPr>
          </a:p>
        </p:txBody>
      </p:sp>
      <p:sp>
        <p:nvSpPr>
          <p:cNvPr id="19462" name="Text Box 8">
            <a:extLst>
              <a:ext uri="{FF2B5EF4-FFF2-40B4-BE49-F238E27FC236}">
                <a16:creationId xmlns:a16="http://schemas.microsoft.com/office/drawing/2014/main" id="{CE292D57-E038-4312-BE0E-4DD94682B3C2}"/>
              </a:ext>
            </a:extLst>
          </p:cNvPr>
          <p:cNvSpPr txBox="1">
            <a:spLocks noChangeArrowheads="1"/>
          </p:cNvSpPr>
          <p:nvPr/>
        </p:nvSpPr>
        <p:spPr bwMode="auto">
          <a:xfrm>
            <a:off x="2819400" y="2057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eaLnBrk="1" hangingPunct="1">
              <a:spcBef>
                <a:spcPct val="50000"/>
              </a:spcBef>
              <a:buClrTx/>
              <a:buSzTx/>
              <a:buFontTx/>
              <a:buNone/>
            </a:pPr>
            <a:endParaRPr lang="ru-RU" altLang="ru-RU" sz="2400">
              <a:latin typeface="Times New Roman" panose="02020603050405020304" pitchFamily="18" charset="0"/>
            </a:endParaRPr>
          </a:p>
        </p:txBody>
      </p:sp>
      <p:grpSp>
        <p:nvGrpSpPr>
          <p:cNvPr id="19463" name="Group 9">
            <a:extLst>
              <a:ext uri="{FF2B5EF4-FFF2-40B4-BE49-F238E27FC236}">
                <a16:creationId xmlns:a16="http://schemas.microsoft.com/office/drawing/2014/main" id="{C682B9A3-C4DE-4D95-B919-3AF9C17EFB85}"/>
              </a:ext>
            </a:extLst>
          </p:cNvPr>
          <p:cNvGrpSpPr>
            <a:grpSpLocks/>
          </p:cNvGrpSpPr>
          <p:nvPr/>
        </p:nvGrpSpPr>
        <p:grpSpPr bwMode="auto">
          <a:xfrm>
            <a:off x="4224338" y="2636839"/>
            <a:ext cx="431800" cy="73025"/>
            <a:chOff x="3379" y="1570"/>
            <a:chExt cx="408" cy="46"/>
          </a:xfrm>
        </p:grpSpPr>
        <p:sp>
          <p:nvSpPr>
            <p:cNvPr id="19470" name="Line 10">
              <a:extLst>
                <a:ext uri="{FF2B5EF4-FFF2-40B4-BE49-F238E27FC236}">
                  <a16:creationId xmlns:a16="http://schemas.microsoft.com/office/drawing/2014/main" id="{8AD22757-4ED9-4D17-AB2B-9941AACE6C4E}"/>
                </a:ext>
              </a:extLst>
            </p:cNvPr>
            <p:cNvSpPr>
              <a:spLocks noChangeShapeType="1"/>
            </p:cNvSpPr>
            <p:nvPr/>
          </p:nvSpPr>
          <p:spPr bwMode="auto">
            <a:xfrm>
              <a:off x="3379" y="1570"/>
              <a:ext cx="40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19471" name="Line 11">
              <a:extLst>
                <a:ext uri="{FF2B5EF4-FFF2-40B4-BE49-F238E27FC236}">
                  <a16:creationId xmlns:a16="http://schemas.microsoft.com/office/drawing/2014/main" id="{5B49C6E8-60EE-40F5-AE5D-10CAD605CB1A}"/>
                </a:ext>
              </a:extLst>
            </p:cNvPr>
            <p:cNvSpPr>
              <a:spLocks noChangeShapeType="1"/>
            </p:cNvSpPr>
            <p:nvPr/>
          </p:nvSpPr>
          <p:spPr bwMode="auto">
            <a:xfrm flipH="1">
              <a:off x="3379" y="1616"/>
              <a:ext cx="40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grpSp>
      <p:grpSp>
        <p:nvGrpSpPr>
          <p:cNvPr id="19464" name="Group 12">
            <a:extLst>
              <a:ext uri="{FF2B5EF4-FFF2-40B4-BE49-F238E27FC236}">
                <a16:creationId xmlns:a16="http://schemas.microsoft.com/office/drawing/2014/main" id="{A1FB6815-E76F-47F3-9E3A-B35644C9419B}"/>
              </a:ext>
            </a:extLst>
          </p:cNvPr>
          <p:cNvGrpSpPr>
            <a:grpSpLocks/>
          </p:cNvGrpSpPr>
          <p:nvPr/>
        </p:nvGrpSpPr>
        <p:grpSpPr bwMode="auto">
          <a:xfrm>
            <a:off x="9625014" y="1700213"/>
            <a:ext cx="1042987" cy="3816350"/>
            <a:chOff x="5103" y="754"/>
            <a:chExt cx="657" cy="2540"/>
          </a:xfrm>
        </p:grpSpPr>
        <p:pic>
          <p:nvPicPr>
            <p:cNvPr id="19468" name="Picture 13" descr="CS002453">
              <a:extLst>
                <a:ext uri="{FF2B5EF4-FFF2-40B4-BE49-F238E27FC236}">
                  <a16:creationId xmlns:a16="http://schemas.microsoft.com/office/drawing/2014/main" id="{D09D03B4-FD95-41F0-A606-B2CB94A41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533" t="66655"/>
            <a:stretch>
              <a:fillRect/>
            </a:stretch>
          </p:blipFill>
          <p:spPr bwMode="auto">
            <a:xfrm>
              <a:off x="5103" y="2341"/>
              <a:ext cx="657"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4" descr="CS002453">
              <a:extLst>
                <a:ext uri="{FF2B5EF4-FFF2-40B4-BE49-F238E27FC236}">
                  <a16:creationId xmlns:a16="http://schemas.microsoft.com/office/drawing/2014/main" id="{1E2337D8-1260-4D82-AACE-8655CAA83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533" b="30161"/>
            <a:stretch>
              <a:fillRect/>
            </a:stretch>
          </p:blipFill>
          <p:spPr bwMode="auto">
            <a:xfrm>
              <a:off x="5103" y="754"/>
              <a:ext cx="657"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5" name="Рисунок 4">
            <a:extLst>
              <a:ext uri="{FF2B5EF4-FFF2-40B4-BE49-F238E27FC236}">
                <a16:creationId xmlns:a16="http://schemas.microsoft.com/office/drawing/2014/main" id="{B805A90B-949F-41E7-8C5C-CD39A4D05E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1901" y="3968751"/>
            <a:ext cx="47783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Блок-схема: альтернативный процесс 16">
            <a:extLst>
              <a:ext uri="{FF2B5EF4-FFF2-40B4-BE49-F238E27FC236}">
                <a16:creationId xmlns:a16="http://schemas.microsoft.com/office/drawing/2014/main" id="{4004C073-8DC6-4434-80A7-489A888C555D}"/>
              </a:ext>
            </a:extLst>
          </p:cNvPr>
          <p:cNvSpPr>
            <a:spLocks noChangeArrowheads="1"/>
          </p:cNvSpPr>
          <p:nvPr/>
        </p:nvSpPr>
        <p:spPr bwMode="auto">
          <a:xfrm>
            <a:off x="4861401" y="508000"/>
            <a:ext cx="1984375" cy="1120775"/>
          </a:xfrm>
          <a:prstGeom prst="flowChartAlternateProcess">
            <a:avLst/>
          </a:prstGeom>
          <a:solidFill>
            <a:srgbClr val="99CCFF"/>
          </a:solidFill>
          <a:ln w="952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eaLnBrk="1" hangingPunct="1">
              <a:spcBef>
                <a:spcPct val="0"/>
              </a:spcBef>
              <a:buClrTx/>
              <a:buSzTx/>
              <a:buFontTx/>
              <a:buNone/>
            </a:pPr>
            <a:r>
              <a:rPr lang="ru-RU" altLang="ru-RU" sz="2000" b="1">
                <a:solidFill>
                  <a:srgbClr val="333399"/>
                </a:solidFill>
                <a:latin typeface="Times New Roman" panose="02020603050405020304" pitchFamily="18" charset="0"/>
                <a:cs typeface="Times New Roman" panose="02020603050405020304" pitchFamily="18" charset="0"/>
              </a:rPr>
              <a:t>Конфликтная ситуация</a:t>
            </a:r>
            <a:endParaRPr lang="ru-RU" altLang="ru-RU" sz="2000"/>
          </a:p>
        </p:txBody>
      </p:sp>
      <p:sp>
        <p:nvSpPr>
          <p:cNvPr id="19467" name="Прямоугольник 3">
            <a:extLst>
              <a:ext uri="{FF2B5EF4-FFF2-40B4-BE49-F238E27FC236}">
                <a16:creationId xmlns:a16="http://schemas.microsoft.com/office/drawing/2014/main" id="{CF4B6815-0E10-4036-9D0F-1D9768D7A0D0}"/>
              </a:ext>
            </a:extLst>
          </p:cNvPr>
          <p:cNvSpPr>
            <a:spLocks noChangeArrowheads="1"/>
          </p:cNvSpPr>
          <p:nvPr/>
        </p:nvSpPr>
        <p:spPr bwMode="auto">
          <a:xfrm>
            <a:off x="2511900" y="2006600"/>
            <a:ext cx="71131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just">
              <a:spcBef>
                <a:spcPct val="0"/>
              </a:spcBef>
              <a:buClrTx/>
              <a:buSzTx/>
              <a:buFontTx/>
              <a:buNone/>
            </a:pPr>
            <a:r>
              <a:rPr lang="ru-RU" altLang="ru-RU" sz="2000" dirty="0">
                <a:solidFill>
                  <a:srgbClr val="333399"/>
                </a:solidFill>
              </a:rPr>
              <a:t>	Конфликтная ситуация — это столкновение интересов разных людей, спровоцированная реальными или надуманными причинами.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29EAA5-DB78-4C7B-9A88-C0A8128CB271}"/>
              </a:ext>
            </a:extLst>
          </p:cNvPr>
          <p:cNvSpPr>
            <a:spLocks noGrp="1"/>
          </p:cNvSpPr>
          <p:nvPr>
            <p:ph type="title"/>
          </p:nvPr>
        </p:nvSpPr>
        <p:spPr>
          <a:xfrm>
            <a:off x="2760664" y="117476"/>
            <a:ext cx="7583487" cy="474663"/>
          </a:xfrm>
        </p:spPr>
        <p:txBody>
          <a:bodyPr>
            <a:normAutofit fontScale="90000"/>
          </a:bodyPr>
          <a:lstStyle/>
          <a:p>
            <a:pPr>
              <a:defRPr/>
            </a:pPr>
            <a:br>
              <a:rPr lang="ru-RU" dirty="0"/>
            </a:br>
            <a:br>
              <a:rPr lang="ru-RU" dirty="0"/>
            </a:br>
            <a:br>
              <a:rPr lang="ru-RU" dirty="0"/>
            </a:br>
            <a:endParaRPr lang="ru-RU" dirty="0"/>
          </a:p>
        </p:txBody>
      </p:sp>
      <p:sp>
        <p:nvSpPr>
          <p:cNvPr id="21507" name="Объект 9">
            <a:extLst>
              <a:ext uri="{FF2B5EF4-FFF2-40B4-BE49-F238E27FC236}">
                <a16:creationId xmlns:a16="http://schemas.microsoft.com/office/drawing/2014/main" id="{D3EF0665-142C-4F52-B5D6-A7CBDB4B7414}"/>
              </a:ext>
            </a:extLst>
          </p:cNvPr>
          <p:cNvSpPr>
            <a:spLocks noGrp="1"/>
          </p:cNvSpPr>
          <p:nvPr>
            <p:ph idx="1"/>
          </p:nvPr>
        </p:nvSpPr>
        <p:spPr>
          <a:xfrm>
            <a:off x="4549775" y="160336"/>
            <a:ext cx="3090862" cy="1282700"/>
          </a:xfrm>
          <a:prstGeom prst="flowChartAlternateProcess">
            <a:avLst/>
          </a:prstGeom>
          <a:solidFill>
            <a:srgbClr val="99CCFF"/>
          </a:solidFill>
          <a:ln cap="flat" algn="ctr">
            <a:solidFill>
              <a:srgbClr val="000080"/>
            </a:solidFill>
            <a:round/>
            <a:headEnd type="none" w="med" len="med"/>
            <a:tailEnd type="none" w="med" len="med"/>
          </a:ln>
        </p:spPr>
        <p:txBody>
          <a:bodyPr/>
          <a:lstStyle/>
          <a:p>
            <a:pPr marL="0" indent="0" algn="ctr">
              <a:buNone/>
            </a:pPr>
            <a:r>
              <a:rPr lang="ru-RU" altLang="ru-RU" b="1">
                <a:solidFill>
                  <a:srgbClr val="333399"/>
                </a:solidFill>
                <a:latin typeface="Times New Roman" panose="02020603050405020304" pitchFamily="18" charset="0"/>
                <a:cs typeface="Times New Roman" panose="02020603050405020304" pitchFamily="18" charset="0"/>
              </a:rPr>
              <a:t> Инцидент</a:t>
            </a:r>
          </a:p>
        </p:txBody>
      </p:sp>
      <p:pic>
        <p:nvPicPr>
          <p:cNvPr id="21508" name="Рисунок 3">
            <a:extLst>
              <a:ext uri="{FF2B5EF4-FFF2-40B4-BE49-F238E27FC236}">
                <a16:creationId xmlns:a16="http://schemas.microsoft.com/office/drawing/2014/main" id="{174E1006-1680-4FA8-AA08-F72317F246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7488" y="3106739"/>
            <a:ext cx="504666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Прямоугольник 4">
            <a:extLst>
              <a:ext uri="{FF2B5EF4-FFF2-40B4-BE49-F238E27FC236}">
                <a16:creationId xmlns:a16="http://schemas.microsoft.com/office/drawing/2014/main" id="{E93CBB42-13DD-4B56-957A-47A68995AA00}"/>
              </a:ext>
            </a:extLst>
          </p:cNvPr>
          <p:cNvSpPr>
            <a:spLocks noChangeArrowheads="1"/>
          </p:cNvSpPr>
          <p:nvPr/>
        </p:nvSpPr>
        <p:spPr bwMode="auto">
          <a:xfrm>
            <a:off x="754144" y="2686051"/>
            <a:ext cx="37956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2000" dirty="0">
                <a:solidFill>
                  <a:srgbClr val="333399"/>
                </a:solidFill>
              </a:rPr>
              <a:t>Инцидент (повод) характеризует активизацию действия одной из сторон, что задевает, пусть даже непреднамеренно, интересы другой стороны.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a:extLst>
              <a:ext uri="{FF2B5EF4-FFF2-40B4-BE49-F238E27FC236}">
                <a16:creationId xmlns:a16="http://schemas.microsoft.com/office/drawing/2014/main" id="{F7BC37A4-B844-4685-842C-BD0EF51242F7}"/>
              </a:ext>
            </a:extLst>
          </p:cNvPr>
          <p:cNvSpPr>
            <a:spLocks noChangeShapeType="1"/>
          </p:cNvSpPr>
          <p:nvPr/>
        </p:nvSpPr>
        <p:spPr bwMode="auto">
          <a:xfrm>
            <a:off x="1882775" y="692150"/>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31" name="Text Box 3">
            <a:extLst>
              <a:ext uri="{FF2B5EF4-FFF2-40B4-BE49-F238E27FC236}">
                <a16:creationId xmlns:a16="http://schemas.microsoft.com/office/drawing/2014/main" id="{AC0F3678-5678-45DB-96A9-7E202BF95A04}"/>
              </a:ext>
            </a:extLst>
          </p:cNvPr>
          <p:cNvSpPr txBox="1">
            <a:spLocks noChangeArrowheads="1"/>
          </p:cNvSpPr>
          <p:nvPr/>
        </p:nvSpPr>
        <p:spPr bwMode="auto">
          <a:xfrm>
            <a:off x="2141538" y="111125"/>
            <a:ext cx="7313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2400" b="1">
                <a:solidFill>
                  <a:srgbClr val="333399"/>
                </a:solidFill>
              </a:rPr>
              <a:t>Формула конфликта</a:t>
            </a:r>
            <a:endParaRPr lang="ru-RU" altLang="ru-RU" sz="2400" b="1"/>
          </a:p>
        </p:txBody>
      </p:sp>
      <p:sp>
        <p:nvSpPr>
          <p:cNvPr id="22532" name="Text Box 5">
            <a:extLst>
              <a:ext uri="{FF2B5EF4-FFF2-40B4-BE49-F238E27FC236}">
                <a16:creationId xmlns:a16="http://schemas.microsoft.com/office/drawing/2014/main" id="{BCA1061F-B21C-4C73-BC48-E75127D35579}"/>
              </a:ext>
            </a:extLst>
          </p:cNvPr>
          <p:cNvSpPr txBox="1">
            <a:spLocks noChangeArrowheads="1"/>
          </p:cNvSpPr>
          <p:nvPr/>
        </p:nvSpPr>
        <p:spPr bwMode="auto">
          <a:xfrm>
            <a:off x="2141538" y="1430339"/>
            <a:ext cx="82026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0" tIns="0" rIns="0" bIns="0"/>
          <a:lstStyle>
            <a:lvl1pPr marL="274638" indent="-274638">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10000"/>
              </a:spcBef>
              <a:buClrTx/>
              <a:buSzTx/>
              <a:buFontTx/>
              <a:buNone/>
            </a:pPr>
            <a:r>
              <a:rPr lang="ru-RU" altLang="ru-RU">
                <a:solidFill>
                  <a:srgbClr val="333399"/>
                </a:solidFill>
              </a:rPr>
              <a:t>Конфликт =  конфликтная ситуация + инцидент. </a:t>
            </a:r>
          </a:p>
        </p:txBody>
      </p:sp>
      <p:pic>
        <p:nvPicPr>
          <p:cNvPr id="22533" name="Рисунок 1">
            <a:extLst>
              <a:ext uri="{FF2B5EF4-FFF2-40B4-BE49-F238E27FC236}">
                <a16:creationId xmlns:a16="http://schemas.microsoft.com/office/drawing/2014/main" id="{C2561C17-3BFE-4EE9-8575-7E304BBA68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2233614"/>
            <a:ext cx="74485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59B8FDE-AE01-45A0-A87A-F97343E307B7}"/>
              </a:ext>
            </a:extLst>
          </p:cNvPr>
          <p:cNvSpPr>
            <a:spLocks noGrp="1" noRot="1" noChangeArrowheads="1"/>
          </p:cNvSpPr>
          <p:nvPr>
            <p:ph type="title"/>
          </p:nvPr>
        </p:nvSpPr>
        <p:spPr>
          <a:xfrm>
            <a:off x="2463801" y="-639763"/>
            <a:ext cx="6589713" cy="1279526"/>
          </a:xfrm>
        </p:spPr>
        <p:txBody>
          <a:bodyPr/>
          <a:lstStyle/>
          <a:p>
            <a:pPr eaLnBrk="1" hangingPunct="1">
              <a:defRPr/>
            </a:pPr>
            <a:r>
              <a:rPr lang="ru-RU" altLang="ru-RU" dirty="0">
                <a:solidFill>
                  <a:srgbClr val="333399"/>
                </a:solidFill>
              </a:rPr>
              <a:t>Формулы конфликта.</a:t>
            </a:r>
          </a:p>
        </p:txBody>
      </p:sp>
      <p:sp>
        <p:nvSpPr>
          <p:cNvPr id="23555" name="Rectangle 3">
            <a:extLst>
              <a:ext uri="{FF2B5EF4-FFF2-40B4-BE49-F238E27FC236}">
                <a16:creationId xmlns:a16="http://schemas.microsoft.com/office/drawing/2014/main" id="{32C4DE89-AA3F-43AE-B6D5-08A96D8EEFDB}"/>
              </a:ext>
            </a:extLst>
          </p:cNvPr>
          <p:cNvSpPr>
            <a:spLocks noGrp="1" noRot="1" noChangeArrowheads="1"/>
          </p:cNvSpPr>
          <p:nvPr>
            <p:ph idx="1"/>
          </p:nvPr>
        </p:nvSpPr>
        <p:spPr>
          <a:xfrm>
            <a:off x="1847654" y="999241"/>
            <a:ext cx="8210747" cy="4912609"/>
          </a:xfrm>
        </p:spPr>
        <p:txBody>
          <a:bodyPr>
            <a:normAutofit/>
          </a:bodyPr>
          <a:lstStyle/>
          <a:p>
            <a:pPr marL="609600" indent="-609600">
              <a:buNone/>
            </a:pPr>
            <a:r>
              <a:rPr lang="ru-RU" altLang="ru-RU" sz="2400" b="1" u="sng" dirty="0">
                <a:solidFill>
                  <a:srgbClr val="333399"/>
                </a:solidFill>
              </a:rPr>
              <a:t>КФГ1+КФГ2+КФГ3+….=КФ.</a:t>
            </a:r>
          </a:p>
          <a:p>
            <a:pPr marL="609600" indent="-609600">
              <a:buNone/>
            </a:pPr>
            <a:r>
              <a:rPr lang="ru-RU" altLang="ru-RU" sz="2400" b="1" dirty="0">
                <a:solidFill>
                  <a:srgbClr val="333399"/>
                </a:solidFill>
              </a:rPr>
              <a:t>КФГ – </a:t>
            </a:r>
            <a:r>
              <a:rPr lang="ru-RU" altLang="ru-RU" sz="2400" b="1" dirty="0" err="1">
                <a:solidFill>
                  <a:srgbClr val="333399"/>
                </a:solidFill>
              </a:rPr>
              <a:t>конфликтогены</a:t>
            </a:r>
            <a:r>
              <a:rPr lang="ru-RU" altLang="ru-RU" sz="2400" b="1" dirty="0">
                <a:solidFill>
                  <a:srgbClr val="333399"/>
                </a:solidFill>
              </a:rPr>
              <a:t> – это слова, действия или бездействия, которые могут привести к конфликту.</a:t>
            </a:r>
          </a:p>
          <a:p>
            <a:pPr marL="609600" indent="-609600">
              <a:buNone/>
            </a:pPr>
            <a:r>
              <a:rPr lang="ru-RU" altLang="ru-RU" sz="2400" b="1" dirty="0">
                <a:solidFill>
                  <a:srgbClr val="333399"/>
                </a:solidFill>
              </a:rPr>
              <a:t>НУЖНО:</a:t>
            </a:r>
          </a:p>
          <a:p>
            <a:pPr marL="609600" indent="-609600">
              <a:buFont typeface="Wingdings" panose="05000000000000000000" pitchFamily="2" charset="2"/>
              <a:buAutoNum type="arabicPeriod"/>
            </a:pPr>
            <a:r>
              <a:rPr lang="ru-RU" altLang="ru-RU" sz="2400" b="1" dirty="0">
                <a:solidFill>
                  <a:srgbClr val="333399"/>
                </a:solidFill>
              </a:rPr>
              <a:t>НЕ употребляйте </a:t>
            </a:r>
            <a:r>
              <a:rPr lang="ru-RU" altLang="ru-RU" sz="2400" b="1" dirty="0" err="1">
                <a:solidFill>
                  <a:srgbClr val="333399"/>
                </a:solidFill>
              </a:rPr>
              <a:t>конфликтогены</a:t>
            </a:r>
            <a:r>
              <a:rPr lang="ru-RU" altLang="ru-RU" sz="2400" b="1" dirty="0">
                <a:solidFill>
                  <a:srgbClr val="333399"/>
                </a:solidFill>
              </a:rPr>
              <a:t>.</a:t>
            </a:r>
          </a:p>
          <a:p>
            <a:pPr marL="609600" indent="-609600">
              <a:buFont typeface="Wingdings" panose="05000000000000000000" pitchFamily="2" charset="2"/>
              <a:buAutoNum type="arabicPeriod"/>
            </a:pPr>
            <a:r>
              <a:rPr lang="ru-RU" altLang="ru-RU" sz="2400" b="1" dirty="0">
                <a:solidFill>
                  <a:srgbClr val="333399"/>
                </a:solidFill>
              </a:rPr>
              <a:t>НЕ отвечайте </a:t>
            </a:r>
            <a:r>
              <a:rPr lang="ru-RU" altLang="ru-RU" sz="2400" b="1" dirty="0" err="1">
                <a:solidFill>
                  <a:srgbClr val="333399"/>
                </a:solidFill>
              </a:rPr>
              <a:t>конфликтогеном</a:t>
            </a:r>
            <a:r>
              <a:rPr lang="ru-RU" altLang="ru-RU" sz="2400" b="1" dirty="0">
                <a:solidFill>
                  <a:srgbClr val="333399"/>
                </a:solidFill>
              </a:rPr>
              <a:t> на </a:t>
            </a:r>
            <a:r>
              <a:rPr lang="ru-RU" altLang="ru-RU" sz="2400" b="1" dirty="0" err="1">
                <a:solidFill>
                  <a:srgbClr val="333399"/>
                </a:solidFill>
              </a:rPr>
              <a:t>конфликтоген</a:t>
            </a:r>
            <a:r>
              <a:rPr lang="ru-RU" altLang="ru-RU" sz="2400" b="1" dirty="0">
                <a:solidFill>
                  <a:srgbClr val="333399"/>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0033CC"/>
                </a:solidFill>
              </a:rPr>
              <a:t>План лекции</a:t>
            </a:r>
          </a:p>
        </p:txBody>
      </p:sp>
      <p:sp>
        <p:nvSpPr>
          <p:cNvPr id="3" name="Объект 2"/>
          <p:cNvSpPr>
            <a:spLocks noGrp="1"/>
          </p:cNvSpPr>
          <p:nvPr>
            <p:ph idx="1"/>
          </p:nvPr>
        </p:nvSpPr>
        <p:spPr>
          <a:xfrm>
            <a:off x="1293341" y="2092941"/>
            <a:ext cx="10211271" cy="3818281"/>
          </a:xfrm>
        </p:spPr>
        <p:txBody>
          <a:bodyPr/>
          <a:lstStyle/>
          <a:p>
            <a:pPr lvl="0"/>
            <a:r>
              <a:rPr lang="ru-RU" dirty="0">
                <a:solidFill>
                  <a:srgbClr val="0033CC"/>
                </a:solidFill>
              </a:rPr>
              <a:t>Природа и причина социальных конфликтов. </a:t>
            </a:r>
          </a:p>
          <a:p>
            <a:pPr lvl="0"/>
            <a:r>
              <a:rPr lang="ru-RU" dirty="0">
                <a:solidFill>
                  <a:srgbClr val="0033CC"/>
                </a:solidFill>
              </a:rPr>
              <a:t>Виды психологических конфликтов.</a:t>
            </a:r>
          </a:p>
          <a:p>
            <a:pPr lvl="0"/>
            <a:r>
              <a:rPr lang="ru-RU" dirty="0">
                <a:solidFill>
                  <a:srgbClr val="0033CC"/>
                </a:solidFill>
              </a:rPr>
              <a:t> Конструктивные и деструктивные функции конфликта.</a:t>
            </a:r>
          </a:p>
          <a:p>
            <a:pPr lvl="0"/>
            <a:r>
              <a:rPr lang="ru-RU" dirty="0">
                <a:solidFill>
                  <a:srgbClr val="0033CC"/>
                </a:solidFill>
              </a:rPr>
              <a:t> Этапы развития конфликта.</a:t>
            </a:r>
          </a:p>
          <a:p>
            <a:pPr lvl="0"/>
            <a:r>
              <a:rPr lang="ru-RU" dirty="0">
                <a:solidFill>
                  <a:srgbClr val="0033CC"/>
                </a:solidFill>
              </a:rPr>
              <a:t> Типы конфликтов</a:t>
            </a:r>
          </a:p>
          <a:p>
            <a:r>
              <a:rPr lang="ru-RU" dirty="0">
                <a:solidFill>
                  <a:srgbClr val="0033CC"/>
                </a:solidFill>
              </a:rPr>
              <a:t>Функции и последствия конфликта. </a:t>
            </a:r>
          </a:p>
        </p:txBody>
      </p:sp>
      <p:pic>
        <p:nvPicPr>
          <p:cNvPr id="5" name="Рисунок 4">
            <a:extLst>
              <a:ext uri="{FF2B5EF4-FFF2-40B4-BE49-F238E27FC236}">
                <a16:creationId xmlns:a16="http://schemas.microsoft.com/office/drawing/2014/main" id="{21803785-5FB6-446C-951E-D8F239F70577}"/>
              </a:ext>
            </a:extLst>
          </p:cNvPr>
          <p:cNvPicPr>
            <a:picLocks noChangeAspect="1"/>
          </p:cNvPicPr>
          <p:nvPr/>
        </p:nvPicPr>
        <p:blipFill>
          <a:blip r:embed="rId2"/>
          <a:stretch>
            <a:fillRect/>
          </a:stretch>
        </p:blipFill>
        <p:spPr>
          <a:xfrm>
            <a:off x="9661709" y="436169"/>
            <a:ext cx="2078916" cy="2078916"/>
          </a:xfrm>
          <a:prstGeom prst="rect">
            <a:avLst/>
          </a:prstGeom>
        </p:spPr>
      </p:pic>
    </p:spTree>
    <p:extLst>
      <p:ext uri="{BB962C8B-B14F-4D97-AF65-F5344CB8AC3E}">
        <p14:creationId xmlns:p14="http://schemas.microsoft.com/office/powerpoint/2010/main" val="336363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B51BA1C-C87E-4030-9C29-AEA25548739A}"/>
              </a:ext>
            </a:extLst>
          </p:cNvPr>
          <p:cNvSpPr>
            <a:spLocks noGrp="1"/>
          </p:cNvSpPr>
          <p:nvPr>
            <p:ph type="title"/>
          </p:nvPr>
        </p:nvSpPr>
        <p:spPr>
          <a:xfrm>
            <a:off x="1970202" y="426147"/>
            <a:ext cx="9534410" cy="1280890"/>
          </a:xfrm>
        </p:spPr>
        <p:txBody>
          <a:bodyPr/>
          <a:lstStyle/>
          <a:p>
            <a:r>
              <a:rPr lang="ru-RU" dirty="0">
                <a:solidFill>
                  <a:srgbClr val="0033CC"/>
                </a:solidFill>
              </a:rPr>
              <a:t>Виды психологических конфликтов.</a:t>
            </a:r>
            <a:br>
              <a:rPr lang="ru-RU" dirty="0">
                <a:solidFill>
                  <a:srgbClr val="0033CC"/>
                </a:solidFill>
              </a:rPr>
            </a:br>
            <a:endParaRPr lang="ru-RU" dirty="0">
              <a:solidFill>
                <a:srgbClr val="0033CC"/>
              </a:solidFill>
            </a:endParaRPr>
          </a:p>
        </p:txBody>
      </p:sp>
      <p:sp>
        <p:nvSpPr>
          <p:cNvPr id="5" name="Объект 4">
            <a:extLst>
              <a:ext uri="{FF2B5EF4-FFF2-40B4-BE49-F238E27FC236}">
                <a16:creationId xmlns:a16="http://schemas.microsoft.com/office/drawing/2014/main" id="{7619A83E-D1FE-42B1-9B5E-B545ED8A310B}"/>
              </a:ext>
            </a:extLst>
          </p:cNvPr>
          <p:cNvSpPr>
            <a:spLocks noGrp="1"/>
          </p:cNvSpPr>
          <p:nvPr>
            <p:ph idx="1"/>
          </p:nvPr>
        </p:nvSpPr>
        <p:spPr>
          <a:xfrm>
            <a:off x="1354300" y="1803662"/>
            <a:ext cx="9534410" cy="3777622"/>
          </a:xfrm>
        </p:spPr>
        <p:txBody>
          <a:bodyPr/>
          <a:lstStyle/>
          <a:p>
            <a:r>
              <a:rPr lang="ru-RU" dirty="0">
                <a:solidFill>
                  <a:srgbClr val="0033CC"/>
                </a:solidFill>
              </a:rPr>
              <a:t>По сфере проявления: экономические, идеологические, правовые, социально – бытовые, </a:t>
            </a:r>
            <a:r>
              <a:rPr lang="ru-RU" dirty="0" err="1">
                <a:solidFill>
                  <a:srgbClr val="0033CC"/>
                </a:solidFill>
              </a:rPr>
              <a:t>семейно</a:t>
            </a:r>
            <a:r>
              <a:rPr lang="ru-RU" dirty="0">
                <a:solidFill>
                  <a:srgbClr val="0033CC"/>
                </a:solidFill>
              </a:rPr>
              <a:t> – бытовые).</a:t>
            </a:r>
          </a:p>
          <a:p>
            <a:r>
              <a:rPr lang="ru-RU" dirty="0">
                <a:solidFill>
                  <a:srgbClr val="0033CC"/>
                </a:solidFill>
              </a:rPr>
              <a:t>По количеству субъектов (внутриличностный, межличностный, межгрупповой, между личностью и группой).</a:t>
            </a:r>
          </a:p>
          <a:p>
            <a:r>
              <a:rPr lang="ru-RU" dirty="0">
                <a:solidFill>
                  <a:srgbClr val="0033CC"/>
                </a:solidFill>
              </a:rPr>
              <a:t>По социальным последствиям (конструктивный, деструктивный).</a:t>
            </a:r>
          </a:p>
          <a:p>
            <a:r>
              <a:rPr lang="ru-RU" dirty="0">
                <a:solidFill>
                  <a:srgbClr val="0033CC"/>
                </a:solidFill>
              </a:rPr>
              <a:t>По степени открытости (открытый, скрытый)</a:t>
            </a:r>
          </a:p>
          <a:p>
            <a:r>
              <a:rPr lang="ru-RU" dirty="0">
                <a:solidFill>
                  <a:srgbClr val="0033CC"/>
                </a:solidFill>
              </a:rPr>
              <a:t>По социальным статусам субъектов (горизонтальный, вертикальный, смешанный).</a:t>
            </a:r>
          </a:p>
          <a:p>
            <a:pPr marL="0" indent="0">
              <a:buNone/>
            </a:pPr>
            <a:endParaRPr lang="ru-RU" dirty="0"/>
          </a:p>
        </p:txBody>
      </p:sp>
    </p:spTree>
    <p:extLst>
      <p:ext uri="{BB962C8B-B14F-4D97-AF65-F5344CB8AC3E}">
        <p14:creationId xmlns:p14="http://schemas.microsoft.com/office/powerpoint/2010/main" val="1380120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008309F-585A-4E7C-9A98-41179A4FF331}"/>
              </a:ext>
            </a:extLst>
          </p:cNvPr>
          <p:cNvSpPr>
            <a:spLocks noGrp="1"/>
          </p:cNvSpPr>
          <p:nvPr>
            <p:ph type="title"/>
          </p:nvPr>
        </p:nvSpPr>
        <p:spPr/>
        <p:txBody>
          <a:bodyPr>
            <a:normAutofit/>
          </a:bodyPr>
          <a:lstStyle/>
          <a:p>
            <a:pPr algn="ctr"/>
            <a:r>
              <a:rPr lang="ru-RU" dirty="0">
                <a:solidFill>
                  <a:srgbClr val="002060"/>
                </a:solidFill>
              </a:rPr>
              <a:t>Функции конфликта</a:t>
            </a:r>
            <a:br>
              <a:rPr lang="ru-RU" dirty="0"/>
            </a:br>
            <a:endParaRPr lang="ru-RU" dirty="0"/>
          </a:p>
        </p:txBody>
      </p:sp>
      <p:sp>
        <p:nvSpPr>
          <p:cNvPr id="5" name="Объект 4">
            <a:extLst>
              <a:ext uri="{FF2B5EF4-FFF2-40B4-BE49-F238E27FC236}">
                <a16:creationId xmlns:a16="http://schemas.microsoft.com/office/drawing/2014/main" id="{ECB1B6A9-D301-4C2A-9D4C-8438758E2BB3}"/>
              </a:ext>
            </a:extLst>
          </p:cNvPr>
          <p:cNvSpPr>
            <a:spLocks noGrp="1"/>
          </p:cNvSpPr>
          <p:nvPr>
            <p:ph idx="1"/>
          </p:nvPr>
        </p:nvSpPr>
        <p:spPr>
          <a:xfrm>
            <a:off x="1376313" y="1905000"/>
            <a:ext cx="10128299" cy="4006222"/>
          </a:xfrm>
        </p:spPr>
        <p:txBody>
          <a:bodyPr/>
          <a:lstStyle/>
          <a:p>
            <a:r>
              <a:rPr lang="ru-RU" dirty="0">
                <a:solidFill>
                  <a:srgbClr val="002060"/>
                </a:solidFill>
              </a:rPr>
              <a:t>Функция конфликта – роль, которую выполняет конфликт по отношению к обществу и его различным структурным образованиям: социальным группам, организациям и индивидам.</a:t>
            </a:r>
          </a:p>
          <a:p>
            <a:endParaRPr lang="ru-RU" dirty="0">
              <a:solidFill>
                <a:srgbClr val="002060"/>
              </a:solidFill>
            </a:endParaRPr>
          </a:p>
          <a:p>
            <a:r>
              <a:rPr lang="ru-RU" dirty="0">
                <a:solidFill>
                  <a:srgbClr val="002060"/>
                </a:solidFill>
              </a:rPr>
              <a:t>Конструктивные</a:t>
            </a:r>
          </a:p>
          <a:p>
            <a:endParaRPr lang="ru-RU" dirty="0">
              <a:solidFill>
                <a:srgbClr val="002060"/>
              </a:solidFill>
            </a:endParaRPr>
          </a:p>
          <a:p>
            <a:r>
              <a:rPr lang="ru-RU" dirty="0">
                <a:solidFill>
                  <a:srgbClr val="002060"/>
                </a:solidFill>
              </a:rPr>
              <a:t>деструктивные</a:t>
            </a:r>
          </a:p>
        </p:txBody>
      </p:sp>
    </p:spTree>
    <p:extLst>
      <p:ext uri="{BB962C8B-B14F-4D97-AF65-F5344CB8AC3E}">
        <p14:creationId xmlns:p14="http://schemas.microsoft.com/office/powerpoint/2010/main" val="41325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3E56C4-BEAC-4077-BC8B-10BA79236960}"/>
              </a:ext>
            </a:extLst>
          </p:cNvPr>
          <p:cNvSpPr>
            <a:spLocks noGrp="1"/>
          </p:cNvSpPr>
          <p:nvPr>
            <p:ph type="title"/>
          </p:nvPr>
        </p:nvSpPr>
        <p:spPr>
          <a:xfrm>
            <a:off x="1800814" y="235081"/>
            <a:ext cx="8409986" cy="1143000"/>
          </a:xfrm>
        </p:spPr>
        <p:txBody>
          <a:bodyPr>
            <a:normAutofit fontScale="90000"/>
          </a:bodyPr>
          <a:lstStyle/>
          <a:p>
            <a:pPr>
              <a:defRPr/>
            </a:pPr>
            <a:br>
              <a:rPr lang="ru-RU" dirty="0"/>
            </a:br>
            <a:r>
              <a:rPr lang="ru-RU" dirty="0">
                <a:solidFill>
                  <a:srgbClr val="002060"/>
                </a:solidFill>
              </a:rPr>
              <a:t>Конструктивные </a:t>
            </a:r>
          </a:p>
        </p:txBody>
      </p:sp>
      <p:sp>
        <p:nvSpPr>
          <p:cNvPr id="3" name="Содержимое 2">
            <a:extLst>
              <a:ext uri="{FF2B5EF4-FFF2-40B4-BE49-F238E27FC236}">
                <a16:creationId xmlns:a16="http://schemas.microsoft.com/office/drawing/2014/main" id="{55C01528-E14E-4417-89E1-1853204747E6}"/>
              </a:ext>
            </a:extLst>
          </p:cNvPr>
          <p:cNvSpPr>
            <a:spLocks noGrp="1"/>
          </p:cNvSpPr>
          <p:nvPr>
            <p:ph idx="1"/>
          </p:nvPr>
        </p:nvSpPr>
        <p:spPr>
          <a:xfrm>
            <a:off x="1244338" y="1378081"/>
            <a:ext cx="8966462" cy="5479919"/>
          </a:xfrm>
        </p:spPr>
        <p:txBody>
          <a:bodyPr>
            <a:normAutofit/>
          </a:bodyPr>
          <a:lstStyle/>
          <a:p>
            <a:pPr marL="274320" indent="-274320">
              <a:buClr>
                <a:schemeClr val="accent3"/>
              </a:buClr>
              <a:buFont typeface="Wingdings 2"/>
              <a:buChar char=""/>
              <a:defRPr/>
            </a:pPr>
            <a:r>
              <a:rPr lang="ru-RU" dirty="0">
                <a:solidFill>
                  <a:srgbClr val="002060"/>
                </a:solidFill>
              </a:rPr>
              <a:t> Конфликт устраняет полностью или частично противоречия</a:t>
            </a:r>
          </a:p>
          <a:p>
            <a:pPr marL="274320" indent="-274320">
              <a:buClr>
                <a:schemeClr val="accent3"/>
              </a:buClr>
              <a:buFont typeface="Wingdings 2"/>
              <a:buChar char=""/>
              <a:defRPr/>
            </a:pPr>
            <a:r>
              <a:rPr lang="ru-RU" dirty="0">
                <a:solidFill>
                  <a:srgbClr val="002060"/>
                </a:solidFill>
              </a:rPr>
              <a:t> Конфликт позволяет  более  полно  оценить  индивидуально-психологические особенности людей,  участвующих в нем. </a:t>
            </a:r>
          </a:p>
          <a:p>
            <a:pPr marL="274320" indent="-274320">
              <a:buClr>
                <a:schemeClr val="accent3"/>
              </a:buClr>
              <a:buFont typeface="Wingdings 2"/>
              <a:buChar char=""/>
              <a:defRPr/>
            </a:pPr>
            <a:r>
              <a:rPr lang="ru-RU" dirty="0">
                <a:solidFill>
                  <a:srgbClr val="002060"/>
                </a:solidFill>
              </a:rPr>
              <a:t>Конфликт  позволяет  ослабить психологическую напряженность, являющуюся реакцией участников на конфликтную ситуацию. </a:t>
            </a:r>
          </a:p>
          <a:p>
            <a:pPr marL="274320" indent="-274320">
              <a:buClr>
                <a:schemeClr val="accent3"/>
              </a:buClr>
              <a:buFont typeface="Wingdings 2"/>
              <a:buChar char=""/>
              <a:defRPr/>
            </a:pPr>
            <a:r>
              <a:rPr lang="ru-RU" dirty="0">
                <a:solidFill>
                  <a:srgbClr val="002060"/>
                </a:solidFill>
              </a:rPr>
              <a:t>Конфликт служит источником развития  личности,  межличностных отношений.   </a:t>
            </a:r>
          </a:p>
          <a:p>
            <a:pPr marL="274320" indent="-274320">
              <a:buClr>
                <a:schemeClr val="accent3"/>
              </a:buClr>
              <a:buFont typeface="Wingdings 2"/>
              <a:buChar char=""/>
              <a:defRPr/>
            </a:pPr>
            <a:r>
              <a:rPr lang="ru-RU" dirty="0">
                <a:solidFill>
                  <a:srgbClr val="002060"/>
                </a:solidFill>
              </a:rPr>
              <a:t>Конфликт  может  улучшить  качество индивидуальной деятельности. </a:t>
            </a:r>
          </a:p>
          <a:p>
            <a:pPr marL="274320" indent="-274320">
              <a:buClr>
                <a:schemeClr val="accent3"/>
              </a:buClr>
              <a:buFont typeface="Wingdings 2"/>
              <a:buChar char=""/>
              <a:defRPr/>
            </a:pPr>
            <a:r>
              <a:rPr lang="ru-RU" dirty="0">
                <a:solidFill>
                  <a:srgbClr val="002060"/>
                </a:solidFill>
              </a:rPr>
              <a:t>При отстаивании справедливых целей повышается авторитет одного из участников, заметно улучшается отношение сослуживцев к нему.  </a:t>
            </a:r>
          </a:p>
          <a:p>
            <a:pPr marL="274320" indent="-274320">
              <a:buClr>
                <a:schemeClr val="accent3"/>
              </a:buClr>
              <a:buFont typeface="Wingdings 2"/>
              <a:buChar char=""/>
              <a:defRPr/>
            </a:pPr>
            <a:r>
              <a:rPr lang="ru-RU" dirty="0">
                <a:solidFill>
                  <a:srgbClr val="002060"/>
                </a:solidFill>
              </a:rPr>
              <a:t>Межличностные  конфликты служат средством социализации человека, способствуют самоутверждению личности.</a:t>
            </a:r>
          </a:p>
          <a:p>
            <a:pPr marL="274320" indent="-274320">
              <a:buClr>
                <a:schemeClr val="accent3"/>
              </a:buClr>
              <a:buFont typeface="Wingdings 2"/>
              <a:buChar char=""/>
              <a:defRPr/>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95687BF7-8A41-460A-84F1-C9CC9493DA29}"/>
              </a:ext>
            </a:extLst>
          </p:cNvPr>
          <p:cNvSpPr>
            <a:spLocks noGrp="1"/>
          </p:cNvSpPr>
          <p:nvPr>
            <p:ph idx="1"/>
          </p:nvPr>
        </p:nvSpPr>
        <p:spPr>
          <a:xfrm>
            <a:off x="1508289" y="405353"/>
            <a:ext cx="8702511" cy="6452647"/>
          </a:xfrm>
        </p:spPr>
        <p:txBody>
          <a:bodyPr>
            <a:normAutofit/>
          </a:bodyPr>
          <a:lstStyle/>
          <a:p>
            <a:pPr marL="274320" indent="-274320">
              <a:buClr>
                <a:schemeClr val="accent3"/>
              </a:buClr>
              <a:buFont typeface="Wingdings 2"/>
              <a:buChar char=""/>
              <a:defRPr/>
            </a:pPr>
            <a:r>
              <a:rPr lang="ru-RU" dirty="0">
                <a:solidFill>
                  <a:srgbClr val="002060"/>
                </a:solidFill>
              </a:rPr>
              <a:t> Конфликт выступает как средство активизации социальной жизни группы или общества (например, инновационный конфликт).</a:t>
            </a:r>
          </a:p>
          <a:p>
            <a:pPr marL="274320" indent="-274320">
              <a:buClr>
                <a:schemeClr val="accent3"/>
              </a:buClr>
              <a:buFont typeface="Wingdings 2"/>
              <a:buChar char=""/>
              <a:defRPr/>
            </a:pPr>
            <a:r>
              <a:rPr lang="ru-RU" dirty="0">
                <a:solidFill>
                  <a:srgbClr val="002060"/>
                </a:solidFill>
              </a:rPr>
              <a:t>Конфликт высвечивает нерешенные проблемы..</a:t>
            </a:r>
          </a:p>
          <a:p>
            <a:pPr marL="274320" indent="-274320">
              <a:buClr>
                <a:schemeClr val="accent3"/>
              </a:buClr>
              <a:buFont typeface="Wingdings 2"/>
              <a:buChar char=""/>
              <a:defRPr/>
            </a:pPr>
            <a:r>
              <a:rPr lang="ru-RU" dirty="0">
                <a:solidFill>
                  <a:srgbClr val="002060"/>
                </a:solidFill>
              </a:rPr>
              <a:t>Конфликт проявляет общественное мнение.</a:t>
            </a:r>
          </a:p>
          <a:p>
            <a:pPr marL="274320" indent="-274320">
              <a:buClr>
                <a:schemeClr val="accent3"/>
              </a:buClr>
              <a:buFont typeface="Wingdings 2"/>
              <a:buChar char=""/>
              <a:defRPr/>
            </a:pPr>
            <a:r>
              <a:rPr lang="ru-RU" dirty="0">
                <a:solidFill>
                  <a:srgbClr val="002060"/>
                </a:solidFill>
              </a:rPr>
              <a:t>Конфликт иногда способствует созданию новых, более благоприятных условий деятельности человека.</a:t>
            </a:r>
          </a:p>
          <a:p>
            <a:pPr marL="274320" indent="-274320">
              <a:buClr>
                <a:schemeClr val="accent3"/>
              </a:buClr>
              <a:buFont typeface="Wingdings 2"/>
              <a:buChar char=""/>
              <a:defRPr/>
            </a:pPr>
            <a:r>
              <a:rPr lang="ru-RU" dirty="0">
                <a:solidFill>
                  <a:srgbClr val="002060"/>
                </a:solidFill>
              </a:rPr>
              <a:t>Конфликт  может  выполнять  функцию сплочения группы (и даже целого народа).</a:t>
            </a:r>
          </a:p>
          <a:p>
            <a:pPr marL="274320" indent="-274320">
              <a:buClr>
                <a:schemeClr val="accent3"/>
              </a:buClr>
              <a:buFont typeface="Wingdings 2"/>
              <a:buChar char=""/>
              <a:defRPr/>
            </a:pPr>
            <a:r>
              <a:rPr lang="ru-RU" dirty="0">
                <a:solidFill>
                  <a:srgbClr val="002060"/>
                </a:solidFill>
              </a:rPr>
              <a:t>В  научных коллективах конфликты создают интеллектуально-эмоциональную напряженность, которая сопутствует столкновению различных стратегий исследования, что способствует продуктивному поиску верного решения (В споре рождается истина).</a:t>
            </a:r>
          </a:p>
          <a:p>
            <a:pPr marL="274320" indent="-274320">
              <a:buClr>
                <a:schemeClr val="accent3"/>
              </a:buClr>
              <a:buFont typeface="Wingdings 2"/>
              <a:buChar char=""/>
              <a:defRPr/>
            </a:pPr>
            <a:r>
              <a:rPr lang="ru-RU" dirty="0">
                <a:solidFill>
                  <a:srgbClr val="002060"/>
                </a:solidFill>
              </a:rPr>
              <a:t>Завершение  конфликта  часто  сопровождается повышением дисциплины работников,  ускорением реагирования сотрудников на замечания и пожелания друг друга, установлением более доброжелательной обстановки</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11B65B-6F85-4117-B411-F4A0354B4F63}"/>
              </a:ext>
            </a:extLst>
          </p:cNvPr>
          <p:cNvSpPr>
            <a:spLocks noGrp="1"/>
          </p:cNvSpPr>
          <p:nvPr>
            <p:ph type="title"/>
          </p:nvPr>
        </p:nvSpPr>
        <p:spPr>
          <a:xfrm>
            <a:off x="1809947" y="-130034"/>
            <a:ext cx="9572117" cy="1836286"/>
          </a:xfrm>
        </p:spPr>
        <p:txBody>
          <a:bodyPr>
            <a:normAutofit/>
          </a:bodyPr>
          <a:lstStyle/>
          <a:p>
            <a:pPr algn="ctr">
              <a:defRPr/>
            </a:pPr>
            <a:br>
              <a:rPr lang="ru-RU" b="1" i="1" dirty="0"/>
            </a:br>
            <a:r>
              <a:rPr lang="ru-RU" dirty="0">
                <a:solidFill>
                  <a:srgbClr val="002060"/>
                </a:solidFill>
              </a:rPr>
              <a:t>Деструктивные</a:t>
            </a:r>
            <a:br>
              <a:rPr lang="ru-RU" dirty="0"/>
            </a:br>
            <a:endParaRPr lang="ru-RU" dirty="0"/>
          </a:p>
        </p:txBody>
      </p:sp>
      <p:sp>
        <p:nvSpPr>
          <p:cNvPr id="3" name="Содержимое 2">
            <a:extLst>
              <a:ext uri="{FF2B5EF4-FFF2-40B4-BE49-F238E27FC236}">
                <a16:creationId xmlns:a16="http://schemas.microsoft.com/office/drawing/2014/main" id="{662052A0-B678-4E64-B524-770EFCBF54E2}"/>
              </a:ext>
            </a:extLst>
          </p:cNvPr>
          <p:cNvSpPr>
            <a:spLocks noGrp="1"/>
          </p:cNvSpPr>
          <p:nvPr>
            <p:ph idx="1"/>
          </p:nvPr>
        </p:nvSpPr>
        <p:spPr>
          <a:xfrm>
            <a:off x="1197204" y="1442301"/>
            <a:ext cx="10994796" cy="5231876"/>
          </a:xfrm>
        </p:spPr>
        <p:txBody>
          <a:bodyPr>
            <a:normAutofit/>
          </a:bodyPr>
          <a:lstStyle/>
          <a:p>
            <a:pPr marL="274320" indent="-274320">
              <a:buClr>
                <a:schemeClr val="accent3"/>
              </a:buClr>
              <a:buFont typeface="Wingdings 2"/>
              <a:buChar char=""/>
              <a:defRPr/>
            </a:pPr>
            <a:r>
              <a:rPr lang="ru-RU" dirty="0">
                <a:solidFill>
                  <a:srgbClr val="002060"/>
                </a:solidFill>
              </a:rPr>
              <a:t>Выраженное негативное воздействие большинства  конфликтов на  психическое  состояние участников.  </a:t>
            </a:r>
          </a:p>
          <a:p>
            <a:pPr marL="274320" indent="-274320">
              <a:buClr>
                <a:schemeClr val="accent3"/>
              </a:buClr>
              <a:buFont typeface="Wingdings 2"/>
              <a:buChar char=""/>
              <a:defRPr/>
            </a:pPr>
            <a:r>
              <a:rPr lang="ru-RU" dirty="0">
                <a:solidFill>
                  <a:srgbClr val="002060"/>
                </a:solidFill>
              </a:rPr>
              <a:t>Неблагополучно  развивающиеся конфликты могут сопровождаться психологическим и физическим  насилием,  </a:t>
            </a:r>
            <a:r>
              <a:rPr lang="ru-RU" dirty="0" err="1">
                <a:solidFill>
                  <a:srgbClr val="002060"/>
                </a:solidFill>
              </a:rPr>
              <a:t>травмированием</a:t>
            </a:r>
            <a:r>
              <a:rPr lang="ru-RU" dirty="0">
                <a:solidFill>
                  <a:srgbClr val="002060"/>
                </a:solidFill>
              </a:rPr>
              <a:t> оппонентов. </a:t>
            </a:r>
          </a:p>
          <a:p>
            <a:pPr marL="274320" indent="-274320">
              <a:buClr>
                <a:schemeClr val="accent3"/>
              </a:buClr>
              <a:buFont typeface="Wingdings 2"/>
              <a:buChar char=""/>
              <a:defRPr/>
            </a:pPr>
            <a:r>
              <a:rPr lang="ru-RU" dirty="0">
                <a:solidFill>
                  <a:srgbClr val="002060"/>
                </a:solidFill>
              </a:rPr>
              <a:t>Конфликт  сопровождается  стрессом.  </a:t>
            </a:r>
          </a:p>
          <a:p>
            <a:pPr marL="274320" indent="-274320">
              <a:buClr>
                <a:schemeClr val="accent3"/>
              </a:buClr>
              <a:buFont typeface="Wingdings 2"/>
              <a:buChar char=""/>
              <a:defRPr/>
            </a:pPr>
            <a:r>
              <a:rPr lang="ru-RU" dirty="0">
                <a:solidFill>
                  <a:srgbClr val="002060"/>
                </a:solidFill>
              </a:rPr>
              <a:t>Конфликт  формирует  негативный  образ другого - "образ врага" - который легко восстанавливается в случае  возникновения даже  незначительных осложнений отношений и нередко приводит к возникновению нового конфликта.</a:t>
            </a:r>
          </a:p>
          <a:p>
            <a:pPr marL="274320" indent="-274320">
              <a:buClr>
                <a:schemeClr val="accent3"/>
              </a:buClr>
              <a:buFont typeface="Wingdings 2"/>
              <a:buChar char=""/>
              <a:defRPr/>
            </a:pPr>
            <a:r>
              <a:rPr lang="ru-RU" dirty="0">
                <a:solidFill>
                  <a:srgbClr val="002060"/>
                </a:solidFill>
              </a:rPr>
              <a:t>Если победа в конфликте одержана с помощью насилия, велика вероятность того,  что впоследствии человек  прибегнет  в подобной ситуации  к  такому  же  способу решения проблемы без достаточных оснований.</a:t>
            </a:r>
          </a:p>
          <a:p>
            <a:pPr marL="274320" indent="-274320">
              <a:buClr>
                <a:schemeClr val="accent3"/>
              </a:buClr>
              <a:buFont typeface="Wingdings 2"/>
              <a:buChar char=""/>
              <a:defRPr/>
            </a:pPr>
            <a:r>
              <a:rPr lang="ru-RU" dirty="0">
                <a:solidFill>
                  <a:srgbClr val="002060"/>
                </a:solidFill>
              </a:rPr>
              <a:t>Поражение  в конфликте отрицательно влияет на </a:t>
            </a:r>
            <a:r>
              <a:rPr lang="ru-RU" dirty="0" err="1">
                <a:solidFill>
                  <a:srgbClr val="002060"/>
                </a:solidFill>
              </a:rPr>
              <a:t>Я-концепцию</a:t>
            </a:r>
            <a:r>
              <a:rPr lang="ru-RU" dirty="0">
                <a:solidFill>
                  <a:srgbClr val="002060"/>
                </a:solidFill>
              </a:rPr>
              <a:t> человека.</a:t>
            </a:r>
          </a:p>
          <a:p>
            <a:pPr marL="274320" indent="-274320">
              <a:buClr>
                <a:schemeClr val="accent3"/>
              </a:buClr>
              <a:buFont typeface="Wingdings 2"/>
              <a:buChar char=""/>
              <a:defRPr/>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3FE29B-6118-49E9-9BB5-10E11D83409B}"/>
              </a:ext>
            </a:extLst>
          </p:cNvPr>
          <p:cNvSpPr>
            <a:spLocks noGrp="1"/>
          </p:cNvSpPr>
          <p:nvPr>
            <p:ph type="title"/>
          </p:nvPr>
        </p:nvSpPr>
        <p:spPr/>
        <p:txBody>
          <a:bodyPr>
            <a:normAutofit/>
          </a:bodyPr>
          <a:lstStyle/>
          <a:p>
            <a:pPr>
              <a:defRPr/>
            </a:pPr>
            <a:br>
              <a:rPr lang="ru-RU" dirty="0"/>
            </a:br>
            <a:endParaRPr lang="ru-RU" dirty="0"/>
          </a:p>
        </p:txBody>
      </p:sp>
      <p:sp>
        <p:nvSpPr>
          <p:cNvPr id="10243" name="Содержимое 2">
            <a:extLst>
              <a:ext uri="{FF2B5EF4-FFF2-40B4-BE49-F238E27FC236}">
                <a16:creationId xmlns:a16="http://schemas.microsoft.com/office/drawing/2014/main" id="{186C7936-2B03-4127-9E1D-13545BA5E84B}"/>
              </a:ext>
            </a:extLst>
          </p:cNvPr>
          <p:cNvSpPr>
            <a:spLocks noGrp="1"/>
          </p:cNvSpPr>
          <p:nvPr>
            <p:ph idx="1"/>
          </p:nvPr>
        </p:nvSpPr>
        <p:spPr>
          <a:xfrm>
            <a:off x="1859756" y="873919"/>
            <a:ext cx="8472488" cy="5110162"/>
          </a:xfrm>
        </p:spPr>
        <p:txBody>
          <a:bodyPr>
            <a:normAutofit/>
          </a:bodyPr>
          <a:lstStyle/>
          <a:p>
            <a:r>
              <a:rPr lang="ru-RU" altLang="ru-RU" sz="2400" dirty="0">
                <a:solidFill>
                  <a:srgbClr val="002060"/>
                </a:solidFill>
              </a:rPr>
              <a:t>Конфликт  всегда  сопровождается  временным  нарушением системы коммуникаций, взаимосвязей в коллективе</a:t>
            </a:r>
          </a:p>
          <a:p>
            <a:r>
              <a:rPr lang="ru-RU" altLang="ru-RU" sz="2400" dirty="0">
                <a:solidFill>
                  <a:srgbClr val="002060"/>
                </a:solidFill>
              </a:rPr>
              <a:t>Если конфликт завершился принятием деструктивного решения, взаимоотношения в коллективе ухудшаются в 19-30% случаев.</a:t>
            </a:r>
          </a:p>
          <a:p>
            <a:r>
              <a:rPr lang="ru-RU" altLang="ru-RU" sz="2400" dirty="0">
                <a:solidFill>
                  <a:srgbClr val="002060"/>
                </a:solidFill>
              </a:rPr>
              <a:t>Частые конфликты ведут к снижению   групповой  сплоченности.</a:t>
            </a:r>
          </a:p>
          <a:p>
            <a:r>
              <a:rPr lang="ru-RU" altLang="ru-RU" sz="2400" dirty="0">
                <a:solidFill>
                  <a:srgbClr val="002060"/>
                </a:solidFill>
              </a:rPr>
              <a:t>Иногда ухудшается качество совместной  деятельности  во время конфликта.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ABE4F7D0-6D79-4AEB-958A-DA596474EAC5}"/>
              </a:ext>
            </a:extLst>
          </p:cNvPr>
          <p:cNvSpPr>
            <a:spLocks noGrp="1"/>
          </p:cNvSpPr>
          <p:nvPr>
            <p:ph type="title"/>
          </p:nvPr>
        </p:nvSpPr>
        <p:spPr>
          <a:xfrm>
            <a:off x="1981200" y="704851"/>
            <a:ext cx="8229600" cy="866775"/>
          </a:xfrm>
        </p:spPr>
        <p:txBody>
          <a:bodyPr/>
          <a:lstStyle/>
          <a:p>
            <a:r>
              <a:rPr lang="ru-RU" altLang="ru-RU" dirty="0">
                <a:solidFill>
                  <a:srgbClr val="002060"/>
                </a:solidFill>
              </a:rPr>
              <a:t>Этапы развития конфликта</a:t>
            </a:r>
          </a:p>
        </p:txBody>
      </p:sp>
      <p:sp>
        <p:nvSpPr>
          <p:cNvPr id="12291" name="Содержимое 2">
            <a:extLst>
              <a:ext uri="{FF2B5EF4-FFF2-40B4-BE49-F238E27FC236}">
                <a16:creationId xmlns:a16="http://schemas.microsoft.com/office/drawing/2014/main" id="{61D53ECC-5D66-47B7-802E-8858D21CE505}"/>
              </a:ext>
            </a:extLst>
          </p:cNvPr>
          <p:cNvSpPr>
            <a:spLocks noGrp="1"/>
          </p:cNvSpPr>
          <p:nvPr>
            <p:ph idx="1"/>
          </p:nvPr>
        </p:nvSpPr>
        <p:spPr>
          <a:xfrm>
            <a:off x="2309814" y="1571626"/>
            <a:ext cx="6429375" cy="4752975"/>
          </a:xfrm>
        </p:spPr>
        <p:txBody>
          <a:bodyPr/>
          <a:lstStyle/>
          <a:p>
            <a:r>
              <a:rPr lang="ru-RU" altLang="ru-RU" u="sng">
                <a:hlinkClick r:id="rId2" action="ppaction://hlinksldjump"/>
              </a:rPr>
              <a:t>Латентный период</a:t>
            </a:r>
            <a:r>
              <a:rPr lang="ru-RU" altLang="ru-RU"/>
              <a:t> (предконфликт):</a:t>
            </a:r>
          </a:p>
          <a:p>
            <a:r>
              <a:rPr lang="ru-RU" altLang="ru-RU" u="sng">
                <a:hlinkClick r:id="rId3" action="ppaction://hlinksldjump"/>
              </a:rPr>
              <a:t>Открытый период</a:t>
            </a:r>
            <a:endParaRPr lang="ru-RU" altLang="ru-RU"/>
          </a:p>
          <a:p>
            <a:r>
              <a:rPr lang="ru-RU" altLang="ru-RU"/>
              <a:t> </a:t>
            </a:r>
            <a:r>
              <a:rPr lang="ru-RU" altLang="ru-RU" u="sng">
                <a:hlinkClick r:id="rId4" action="ppaction://hlinksldjump"/>
              </a:rPr>
              <a:t>Завершение конфликта</a:t>
            </a:r>
            <a:r>
              <a:rPr lang="ru-RU" altLang="ru-RU" u="sng"/>
              <a:t> </a:t>
            </a:r>
            <a:endParaRPr lang="ru-RU" altLang="ru-RU"/>
          </a:p>
          <a:p>
            <a:r>
              <a:rPr lang="ru-RU" altLang="ru-RU" u="sng">
                <a:hlinkClick r:id="rId5" action="ppaction://hlinksldjump"/>
              </a:rPr>
              <a:t>Послеконфликтный период</a:t>
            </a:r>
            <a:r>
              <a:rPr lang="ru-RU" altLang="ru-RU">
                <a:hlinkClick r:id="rId5" action="ppaction://hlinksldjump"/>
              </a:rPr>
              <a:t> </a:t>
            </a:r>
            <a:endParaRPr lang="ru-RU" alt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19928A2A-550E-4876-BAD0-D990B18E08CC}"/>
              </a:ext>
            </a:extLst>
          </p:cNvPr>
          <p:cNvSpPr>
            <a:spLocks noGrp="1"/>
          </p:cNvSpPr>
          <p:nvPr>
            <p:ph type="title"/>
          </p:nvPr>
        </p:nvSpPr>
        <p:spPr>
          <a:xfrm>
            <a:off x="1981200" y="704851"/>
            <a:ext cx="8229600" cy="866775"/>
          </a:xfrm>
        </p:spPr>
        <p:txBody>
          <a:bodyPr/>
          <a:lstStyle/>
          <a:p>
            <a:r>
              <a:rPr lang="ru-RU" altLang="ru-RU" u="sng" dirty="0">
                <a:solidFill>
                  <a:srgbClr val="002060"/>
                </a:solidFill>
              </a:rPr>
              <a:t>Латентный период</a:t>
            </a:r>
            <a:r>
              <a:rPr lang="ru-RU" altLang="ru-RU" dirty="0"/>
              <a:t> :</a:t>
            </a:r>
          </a:p>
        </p:txBody>
      </p:sp>
      <p:sp>
        <p:nvSpPr>
          <p:cNvPr id="13315" name="Содержимое 2">
            <a:extLst>
              <a:ext uri="{FF2B5EF4-FFF2-40B4-BE49-F238E27FC236}">
                <a16:creationId xmlns:a16="http://schemas.microsoft.com/office/drawing/2014/main" id="{8F3B16A3-AB9B-428C-A379-B1EC43FEE2CE}"/>
              </a:ext>
            </a:extLst>
          </p:cNvPr>
          <p:cNvSpPr>
            <a:spLocks noGrp="1"/>
          </p:cNvSpPr>
          <p:nvPr>
            <p:ph idx="1"/>
          </p:nvPr>
        </p:nvSpPr>
        <p:spPr>
          <a:xfrm>
            <a:off x="1602557" y="2133599"/>
            <a:ext cx="9902055" cy="4559431"/>
          </a:xfrm>
        </p:spPr>
        <p:txBody>
          <a:bodyPr/>
          <a:lstStyle/>
          <a:p>
            <a:pPr lvl="1"/>
            <a:r>
              <a:rPr lang="ru-RU" altLang="ru-RU" dirty="0"/>
              <a:t>   </a:t>
            </a:r>
            <a:r>
              <a:rPr lang="ru-RU" altLang="ru-RU" dirty="0">
                <a:solidFill>
                  <a:srgbClr val="002060"/>
                </a:solidFill>
              </a:rPr>
              <a:t>  Возникновение объективной проблемной ситуации </a:t>
            </a:r>
          </a:p>
          <a:p>
            <a:pPr lvl="1"/>
            <a:r>
              <a:rPr lang="ru-RU" altLang="ru-RU" dirty="0">
                <a:solidFill>
                  <a:srgbClr val="002060"/>
                </a:solidFill>
              </a:rPr>
              <a:t>     Осознание объективной проблемной ситуации</a:t>
            </a:r>
          </a:p>
          <a:p>
            <a:pPr lvl="1"/>
            <a:r>
              <a:rPr lang="ru-RU" altLang="ru-RU" dirty="0">
                <a:solidFill>
                  <a:srgbClr val="002060"/>
                </a:solidFill>
              </a:rPr>
              <a:t>     Попытки сторон разрешить объективную ситуацию неконфликтными</a:t>
            </a:r>
            <a:r>
              <a:rPr lang="ru-RU" altLang="ru-RU" i="1" dirty="0">
                <a:solidFill>
                  <a:srgbClr val="002060"/>
                </a:solidFill>
              </a:rPr>
              <a:t> способами</a:t>
            </a:r>
            <a:r>
              <a:rPr lang="ru-RU" altLang="ru-RU" dirty="0">
                <a:solidFill>
                  <a:srgbClr val="002060"/>
                </a:solidFill>
              </a:rPr>
              <a:t> (убеждением,  разъяснением, просьбами, информированием).</a:t>
            </a:r>
          </a:p>
          <a:p>
            <a:endParaRPr lang="ru-RU" altLang="ru-RU" dirty="0"/>
          </a:p>
        </p:txBody>
      </p:sp>
      <p:sp>
        <p:nvSpPr>
          <p:cNvPr id="4" name="Управляющая кнопка: настраиваемая 3">
            <a:hlinkClick r:id="rId2" action="ppaction://hlinksldjump" highlightClick="1"/>
            <a:extLst>
              <a:ext uri="{FF2B5EF4-FFF2-40B4-BE49-F238E27FC236}">
                <a16:creationId xmlns:a16="http://schemas.microsoft.com/office/drawing/2014/main" id="{0203CE0E-DB19-4A4A-AC04-D1E96B577F8E}"/>
              </a:ext>
            </a:extLst>
          </p:cNvPr>
          <p:cNvSpPr/>
          <p:nvPr/>
        </p:nvSpPr>
        <p:spPr>
          <a:xfrm>
            <a:off x="2095500" y="6000750"/>
            <a:ext cx="1214438" cy="357188"/>
          </a:xfrm>
          <a:prstGeom prst="actionButtonBlank">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476F919E-E0DB-4B95-8EC7-6452A26C510C}"/>
              </a:ext>
            </a:extLst>
          </p:cNvPr>
          <p:cNvSpPr>
            <a:spLocks noGrp="1"/>
          </p:cNvSpPr>
          <p:nvPr>
            <p:ph type="title"/>
          </p:nvPr>
        </p:nvSpPr>
        <p:spPr/>
        <p:txBody>
          <a:bodyPr/>
          <a:lstStyle/>
          <a:p>
            <a:r>
              <a:rPr lang="ru-RU" altLang="ru-RU" u="sng"/>
              <a:t>Открытый период</a:t>
            </a:r>
            <a:r>
              <a:rPr lang="ru-RU" altLang="ru-RU"/>
              <a:t>:</a:t>
            </a:r>
          </a:p>
        </p:txBody>
      </p:sp>
      <p:sp>
        <p:nvSpPr>
          <p:cNvPr id="14339" name="Содержимое 2">
            <a:extLst>
              <a:ext uri="{FF2B5EF4-FFF2-40B4-BE49-F238E27FC236}">
                <a16:creationId xmlns:a16="http://schemas.microsoft.com/office/drawing/2014/main" id="{27D9A476-0441-42E7-AAFD-467940BA7B51}"/>
              </a:ext>
            </a:extLst>
          </p:cNvPr>
          <p:cNvSpPr>
            <a:spLocks noGrp="1"/>
          </p:cNvSpPr>
          <p:nvPr>
            <p:ph idx="1"/>
          </p:nvPr>
        </p:nvSpPr>
        <p:spPr/>
        <p:txBody>
          <a:bodyPr/>
          <a:lstStyle/>
          <a:p>
            <a:pPr lvl="1"/>
            <a:r>
              <a:rPr lang="ru-RU" altLang="ru-RU"/>
              <a:t>     Инцидент -  первое столкновение сторон.  При значительной диспропорции сил конфликт может закончиться инцидентом.</a:t>
            </a:r>
          </a:p>
          <a:p>
            <a:pPr lvl="1"/>
            <a:r>
              <a:rPr lang="ru-RU" altLang="ru-RU"/>
              <a:t>     Эскалация (от лат.  scala - лестница) - резкая интенсификация борьбы оппонентов. </a:t>
            </a:r>
          </a:p>
          <a:p>
            <a:pPr lvl="1"/>
            <a:r>
              <a:rPr lang="ru-RU" altLang="ru-RU"/>
              <a:t>Сбалансированное противодействие</a:t>
            </a:r>
          </a:p>
          <a:p>
            <a:endParaRPr lang="ru-RU" alt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B1E3BC-2EB0-4FFD-BD47-C72933B4EC2E}"/>
              </a:ext>
            </a:extLst>
          </p:cNvPr>
          <p:cNvSpPr>
            <a:spLocks noGrp="1"/>
          </p:cNvSpPr>
          <p:nvPr>
            <p:ph type="title"/>
          </p:nvPr>
        </p:nvSpPr>
        <p:spPr>
          <a:xfrm>
            <a:off x="1952625" y="500063"/>
            <a:ext cx="8229600" cy="723900"/>
          </a:xfrm>
        </p:spPr>
        <p:txBody>
          <a:bodyPr>
            <a:normAutofit/>
          </a:bodyPr>
          <a:lstStyle/>
          <a:p>
            <a:pPr>
              <a:defRPr/>
            </a:pPr>
            <a:r>
              <a:rPr lang="ru-RU" dirty="0">
                <a:solidFill>
                  <a:srgbClr val="002060"/>
                </a:solidFill>
              </a:rPr>
              <a:t>Эскалация </a:t>
            </a:r>
          </a:p>
        </p:txBody>
      </p:sp>
      <p:sp>
        <p:nvSpPr>
          <p:cNvPr id="3" name="Содержимое 2">
            <a:extLst>
              <a:ext uri="{FF2B5EF4-FFF2-40B4-BE49-F238E27FC236}">
                <a16:creationId xmlns:a16="http://schemas.microsoft.com/office/drawing/2014/main" id="{B9547570-954C-41F2-8FD3-AF2D852AC865}"/>
              </a:ext>
            </a:extLst>
          </p:cNvPr>
          <p:cNvSpPr>
            <a:spLocks noGrp="1"/>
          </p:cNvSpPr>
          <p:nvPr>
            <p:ph idx="1"/>
          </p:nvPr>
        </p:nvSpPr>
        <p:spPr>
          <a:xfrm>
            <a:off x="912730" y="1223963"/>
            <a:ext cx="9588729" cy="5715000"/>
          </a:xfrm>
        </p:spPr>
        <p:txBody>
          <a:bodyPr>
            <a:normAutofit fontScale="77500" lnSpcReduction="20000"/>
          </a:bodyPr>
          <a:lstStyle/>
          <a:p>
            <a:pPr marL="274320" indent="-274320">
              <a:buClr>
                <a:schemeClr val="accent3"/>
              </a:buClr>
              <a:buNone/>
              <a:defRPr/>
            </a:pPr>
            <a:r>
              <a:rPr lang="ru-RU" dirty="0">
                <a:solidFill>
                  <a:srgbClr val="002060"/>
                </a:solidFill>
              </a:rPr>
              <a:t>1) сужение  когнитивной  сферы в поведении и деятельности, переход к более примитивным способам отражения.</a:t>
            </a:r>
          </a:p>
          <a:p>
            <a:pPr marL="274320" indent="-274320">
              <a:buClr>
                <a:schemeClr val="accent3"/>
              </a:buClr>
              <a:buNone/>
              <a:defRPr/>
            </a:pPr>
            <a:r>
              <a:rPr lang="ru-RU" dirty="0">
                <a:solidFill>
                  <a:srgbClr val="002060"/>
                </a:solidFill>
              </a:rPr>
              <a:t>2) вытеснение адекватного восприятия другого образом врага, акцентуация отрицательных качеств. </a:t>
            </a:r>
          </a:p>
          <a:p>
            <a:pPr marL="274320" indent="-274320">
              <a:buClr>
                <a:schemeClr val="accent3"/>
              </a:buClr>
              <a:buNone/>
              <a:defRPr/>
            </a:pPr>
            <a:r>
              <a:rPr lang="ru-RU" dirty="0">
                <a:solidFill>
                  <a:srgbClr val="002060"/>
                </a:solidFill>
              </a:rPr>
              <a:t> </a:t>
            </a:r>
            <a:r>
              <a:rPr lang="ru-RU" b="1" i="1" dirty="0">
                <a:solidFill>
                  <a:srgbClr val="002060"/>
                </a:solidFill>
              </a:rPr>
              <a:t>Тревожные сигналы, свидетельствующие  о  том,  что "образ врага" доминирует:</a:t>
            </a:r>
          </a:p>
          <a:p>
            <a:pPr marL="274320" indent="-274320">
              <a:buClr>
                <a:schemeClr val="accent3"/>
              </a:buClr>
              <a:buNone/>
              <a:defRPr/>
            </a:pPr>
            <a:r>
              <a:rPr lang="ru-RU" dirty="0">
                <a:solidFill>
                  <a:srgbClr val="002060"/>
                </a:solidFill>
              </a:rPr>
              <a:t>     * недоверие (все, что исходит от врага, - либо плохо, либо, преследует нечестные цели);</a:t>
            </a:r>
          </a:p>
          <a:p>
            <a:pPr marL="274320" indent="-274320">
              <a:buClr>
                <a:schemeClr val="accent3"/>
              </a:buClr>
              <a:buNone/>
              <a:defRPr/>
            </a:pPr>
            <a:r>
              <a:rPr lang="ru-RU" dirty="0">
                <a:solidFill>
                  <a:srgbClr val="002060"/>
                </a:solidFill>
              </a:rPr>
              <a:t>     * возложение вины на врага (враг ответственен за все возникшие проблемы и виноват во всем);</a:t>
            </a:r>
          </a:p>
          <a:p>
            <a:pPr marL="274320" indent="-274320">
              <a:buClr>
                <a:schemeClr val="accent3"/>
              </a:buClr>
              <a:buNone/>
              <a:defRPr/>
            </a:pPr>
            <a:r>
              <a:rPr lang="ru-RU" dirty="0">
                <a:solidFill>
                  <a:srgbClr val="002060"/>
                </a:solidFill>
              </a:rPr>
              <a:t>     * негативное ожидание (все,  что делает враг, он делает с единственной целью - нанести вам вред);</a:t>
            </a:r>
          </a:p>
          <a:p>
            <a:pPr marL="274320" indent="-274320">
              <a:buClr>
                <a:schemeClr val="accent3"/>
              </a:buClr>
              <a:buNone/>
              <a:defRPr/>
            </a:pPr>
            <a:r>
              <a:rPr lang="ru-RU" dirty="0">
                <a:solidFill>
                  <a:srgbClr val="002060"/>
                </a:solidFill>
              </a:rPr>
              <a:t>    *отождествление со злом</a:t>
            </a:r>
          </a:p>
          <a:p>
            <a:pPr marL="274320" indent="-274320">
              <a:buClr>
                <a:schemeClr val="accent3"/>
              </a:buClr>
              <a:buNone/>
              <a:defRPr/>
            </a:pPr>
            <a:r>
              <a:rPr lang="ru-RU" dirty="0">
                <a:solidFill>
                  <a:srgbClr val="002060"/>
                </a:solidFill>
              </a:rPr>
              <a:t>     *    </a:t>
            </a:r>
            <a:r>
              <a:rPr lang="ru-RU" dirty="0" err="1">
                <a:solidFill>
                  <a:srgbClr val="002060"/>
                </a:solidFill>
              </a:rPr>
              <a:t>деиндивидуализация</a:t>
            </a:r>
            <a:r>
              <a:rPr lang="ru-RU" dirty="0">
                <a:solidFill>
                  <a:srgbClr val="002060"/>
                </a:solidFill>
              </a:rPr>
              <a:t>  </a:t>
            </a:r>
          </a:p>
          <a:p>
            <a:pPr marL="274320" indent="-274320">
              <a:buClr>
                <a:schemeClr val="accent3"/>
              </a:buClr>
              <a:buNone/>
              <a:defRPr/>
            </a:pPr>
            <a:r>
              <a:rPr lang="ru-RU" dirty="0">
                <a:solidFill>
                  <a:srgbClr val="002060"/>
                </a:solidFill>
              </a:rPr>
              <a:t>     * отказ  в  сочувствии</a:t>
            </a:r>
          </a:p>
          <a:p>
            <a:pPr marL="274320" indent="-274320">
              <a:buClr>
                <a:schemeClr val="accent3"/>
              </a:buClr>
              <a:buNone/>
              <a:defRPr/>
            </a:pPr>
            <a:r>
              <a:rPr lang="ru-RU" dirty="0">
                <a:solidFill>
                  <a:srgbClr val="002060"/>
                </a:solidFill>
              </a:rPr>
              <a:t> 3) рост эмоционального напряжения.  </a:t>
            </a:r>
          </a:p>
          <a:p>
            <a:pPr marL="274320" indent="-274320">
              <a:buClr>
                <a:schemeClr val="accent3"/>
              </a:buClr>
              <a:buNone/>
              <a:defRPr/>
            </a:pPr>
            <a:r>
              <a:rPr lang="ru-RU" dirty="0">
                <a:solidFill>
                  <a:srgbClr val="002060"/>
                </a:solidFill>
              </a:rPr>
              <a:t> 4) переход  от  аргументов к претензиям и личным выпадам. Конфликт смещается с рационального плана на уровень эмоций.</a:t>
            </a:r>
          </a:p>
          <a:p>
            <a:pPr marL="274320" indent="-274320">
              <a:buClr>
                <a:schemeClr val="accent3"/>
              </a:buClr>
              <a:buNone/>
              <a:defRPr/>
            </a:pPr>
            <a:r>
              <a:rPr lang="ru-RU" dirty="0">
                <a:solidFill>
                  <a:srgbClr val="002060"/>
                </a:solidFill>
              </a:rPr>
              <a:t> 5) рост иерархического ранга нарушаемых и защищаемых  интересов и их поляризация.  </a:t>
            </a:r>
          </a:p>
          <a:p>
            <a:pPr marL="274320" indent="-274320">
              <a:buClr>
                <a:schemeClr val="accent3"/>
              </a:buClr>
              <a:buNone/>
              <a:defRPr/>
            </a:pPr>
            <a:r>
              <a:rPr lang="ru-RU" dirty="0">
                <a:solidFill>
                  <a:srgbClr val="002060"/>
                </a:solidFill>
              </a:rPr>
              <a:t> 6) применение насилия..</a:t>
            </a:r>
          </a:p>
          <a:p>
            <a:pPr marL="274320" indent="-274320">
              <a:buClr>
                <a:schemeClr val="accent3"/>
              </a:buClr>
              <a:buNone/>
              <a:defRPr/>
            </a:pPr>
            <a:r>
              <a:rPr lang="ru-RU" dirty="0">
                <a:solidFill>
                  <a:srgbClr val="002060"/>
                </a:solidFill>
              </a:rPr>
              <a:t>7) потеря первоначального предмета разногласий</a:t>
            </a:r>
          </a:p>
          <a:p>
            <a:pPr marL="274320" indent="-274320">
              <a:buClr>
                <a:schemeClr val="accent3"/>
              </a:buClr>
              <a:buNone/>
              <a:defRPr/>
            </a:pPr>
            <a:r>
              <a:rPr lang="ru-RU" dirty="0">
                <a:solidFill>
                  <a:srgbClr val="002060"/>
                </a:solidFill>
              </a:rPr>
              <a:t>8)  расширение границ конфликта (генерализация) -  переход к более глубоким противоречиям, увеличение потенциальных точек столкновения.</a:t>
            </a:r>
          </a:p>
          <a:p>
            <a:pPr marL="274320" indent="-274320">
              <a:buClr>
                <a:schemeClr val="accent3"/>
              </a:buClr>
              <a:buNone/>
              <a:defRPr/>
            </a:pPr>
            <a:r>
              <a:rPr lang="ru-RU" dirty="0">
                <a:solidFill>
                  <a:srgbClr val="002060"/>
                </a:solidFill>
              </a:rPr>
              <a:t> 9) может иметь место увеличение числа участников</a:t>
            </a:r>
            <a:r>
              <a:rPr lang="ru-RU" dirty="0"/>
              <a:t>.</a:t>
            </a:r>
          </a:p>
          <a:p>
            <a:pPr marL="274320" indent="-274320">
              <a:buClr>
                <a:schemeClr val="accent3"/>
              </a:buClr>
              <a:buNone/>
              <a:defRPr/>
            </a:pPr>
            <a:endParaRPr lang="ru-RU" dirty="0"/>
          </a:p>
        </p:txBody>
      </p:sp>
      <p:sp>
        <p:nvSpPr>
          <p:cNvPr id="4" name="Управляющая кнопка: настраиваемая 3">
            <a:hlinkClick r:id="rId2" action="ppaction://hlinksldjump" highlightClick="1"/>
            <a:extLst>
              <a:ext uri="{FF2B5EF4-FFF2-40B4-BE49-F238E27FC236}">
                <a16:creationId xmlns:a16="http://schemas.microsoft.com/office/drawing/2014/main" id="{C4F44EDA-A968-4D8B-9B20-CF7567F451FD}"/>
              </a:ext>
            </a:extLst>
          </p:cNvPr>
          <p:cNvSpPr/>
          <p:nvPr/>
        </p:nvSpPr>
        <p:spPr>
          <a:xfrm>
            <a:off x="8953500" y="6215064"/>
            <a:ext cx="1214438" cy="357187"/>
          </a:xfrm>
          <a:prstGeom prst="actionButtonBlank">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6E3032F-F541-423F-A317-99218A8B0068}"/>
              </a:ext>
            </a:extLst>
          </p:cNvPr>
          <p:cNvSpPr>
            <a:spLocks noGrp="1"/>
          </p:cNvSpPr>
          <p:nvPr>
            <p:ph type="title"/>
          </p:nvPr>
        </p:nvSpPr>
        <p:spPr/>
        <p:txBody>
          <a:bodyPr>
            <a:normAutofit fontScale="90000"/>
          </a:bodyPr>
          <a:lstStyle/>
          <a:p>
            <a:pPr algn="ctr"/>
            <a:r>
              <a:rPr lang="ru-RU" dirty="0">
                <a:solidFill>
                  <a:srgbClr val="0033CC"/>
                </a:solidFill>
              </a:rPr>
              <a:t>Природа и причина социальных конфликтов</a:t>
            </a:r>
            <a:r>
              <a:rPr lang="ru-RU" dirty="0"/>
              <a:t>. </a:t>
            </a:r>
            <a:br>
              <a:rPr lang="ru-RU" dirty="0"/>
            </a:br>
            <a:endParaRPr lang="ru-RU" dirty="0"/>
          </a:p>
        </p:txBody>
      </p:sp>
      <p:pic>
        <p:nvPicPr>
          <p:cNvPr id="6" name="Объект 5">
            <a:extLst>
              <a:ext uri="{FF2B5EF4-FFF2-40B4-BE49-F238E27FC236}">
                <a16:creationId xmlns:a16="http://schemas.microsoft.com/office/drawing/2014/main" id="{A0C93682-3F38-4A0C-B387-729E6960BE92}"/>
              </a:ext>
            </a:extLst>
          </p:cNvPr>
          <p:cNvPicPr>
            <a:picLocks noGrp="1" noChangeAspect="1"/>
          </p:cNvPicPr>
          <p:nvPr>
            <p:ph idx="1"/>
          </p:nvPr>
        </p:nvPicPr>
        <p:blipFill>
          <a:blip r:embed="rId2"/>
          <a:stretch>
            <a:fillRect/>
          </a:stretch>
        </p:blipFill>
        <p:spPr>
          <a:xfrm>
            <a:off x="5099262" y="1689460"/>
            <a:ext cx="6761050" cy="3761558"/>
          </a:xfrm>
          <a:prstGeom prst="rect">
            <a:avLst/>
          </a:prstGeom>
        </p:spPr>
      </p:pic>
      <p:sp>
        <p:nvSpPr>
          <p:cNvPr id="7" name="Прямоугольник 6">
            <a:extLst>
              <a:ext uri="{FF2B5EF4-FFF2-40B4-BE49-F238E27FC236}">
                <a16:creationId xmlns:a16="http://schemas.microsoft.com/office/drawing/2014/main" id="{6CFC3841-AAD8-4CE1-BED3-46189C9366D0}"/>
              </a:ext>
            </a:extLst>
          </p:cNvPr>
          <p:cNvSpPr/>
          <p:nvPr/>
        </p:nvSpPr>
        <p:spPr>
          <a:xfrm>
            <a:off x="687388" y="1541796"/>
            <a:ext cx="4056174" cy="4893647"/>
          </a:xfrm>
          <a:prstGeom prst="rect">
            <a:avLst/>
          </a:prstGeom>
        </p:spPr>
        <p:txBody>
          <a:bodyPr wrap="square">
            <a:spAutoFit/>
          </a:bodyPr>
          <a:lstStyle/>
          <a:p>
            <a:pPr lvl="0" eaLnBrk="0" fontAlgn="base" hangingPunct="0">
              <a:spcBef>
                <a:spcPct val="0"/>
              </a:spcBef>
              <a:spcAft>
                <a:spcPct val="0"/>
              </a:spcAft>
            </a:pPr>
            <a:r>
              <a:rPr lang="ru-RU" altLang="ru-RU" sz="2400" dirty="0">
                <a:solidFill>
                  <a:srgbClr val="333399"/>
                </a:solidFill>
                <a:latin typeface="Tahoma" panose="020B0604030504040204" pitchFamily="34" charset="0"/>
              </a:rPr>
              <a:t>Конфликт— это столкновение противоположных интересов (целей, позиций, мнений, взглядов и др.) на почве соперничества.</a:t>
            </a:r>
          </a:p>
          <a:p>
            <a:pPr lvl="0" eaLnBrk="0" fontAlgn="base" hangingPunct="0">
              <a:spcBef>
                <a:spcPct val="0"/>
              </a:spcBef>
              <a:spcAft>
                <a:spcPct val="0"/>
              </a:spcAft>
            </a:pPr>
            <a:r>
              <a:rPr lang="ru-RU" altLang="ru-RU" sz="2400" dirty="0">
                <a:solidFill>
                  <a:srgbClr val="333399"/>
                </a:solidFill>
                <a:latin typeface="Tahoma" panose="020B0604030504040204" pitchFamily="34" charset="0"/>
              </a:rPr>
              <a:t>Отсутствие взаимопонимания по различным вопросам, связанное с острыми эмоциональными переживаниями.</a:t>
            </a:r>
          </a:p>
        </p:txBody>
      </p:sp>
      <p:sp>
        <p:nvSpPr>
          <p:cNvPr id="2" name="Прямоугольник 1">
            <a:extLst>
              <a:ext uri="{FF2B5EF4-FFF2-40B4-BE49-F238E27FC236}">
                <a16:creationId xmlns:a16="http://schemas.microsoft.com/office/drawing/2014/main" id="{3CA5EC40-9EF8-4D94-BCA1-00290EC9130C}"/>
              </a:ext>
            </a:extLst>
          </p:cNvPr>
          <p:cNvSpPr/>
          <p:nvPr/>
        </p:nvSpPr>
        <p:spPr>
          <a:xfrm>
            <a:off x="4496586" y="5722373"/>
            <a:ext cx="6287678" cy="369332"/>
          </a:xfrm>
          <a:prstGeom prst="rect">
            <a:avLst/>
          </a:prstGeom>
        </p:spPr>
        <p:txBody>
          <a:bodyPr wrap="square">
            <a:spAutoFit/>
          </a:bodyPr>
          <a:lstStyle/>
          <a:p>
            <a:r>
              <a:rPr lang="en-US" dirty="0">
                <a:hlinkClick r:id="rId3"/>
              </a:rPr>
              <a:t>https://www.youtube.com/watch?v=J5tMo-HswJk</a:t>
            </a:r>
            <a:r>
              <a:rPr lang="ru-RU" dirty="0"/>
              <a:t> </a:t>
            </a:r>
          </a:p>
        </p:txBody>
      </p:sp>
    </p:spTree>
    <p:extLst>
      <p:ext uri="{BB962C8B-B14F-4D97-AF65-F5344CB8AC3E}">
        <p14:creationId xmlns:p14="http://schemas.microsoft.com/office/powerpoint/2010/main" val="3767254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a:extLst>
              <a:ext uri="{FF2B5EF4-FFF2-40B4-BE49-F238E27FC236}">
                <a16:creationId xmlns:a16="http://schemas.microsoft.com/office/drawing/2014/main" id="{87534907-E55F-41CF-AF80-7EF379FC1352}"/>
              </a:ext>
            </a:extLst>
          </p:cNvPr>
          <p:cNvSpPr>
            <a:spLocks noGrp="1"/>
          </p:cNvSpPr>
          <p:nvPr>
            <p:ph type="title"/>
          </p:nvPr>
        </p:nvSpPr>
        <p:spPr/>
        <p:txBody>
          <a:bodyPr/>
          <a:lstStyle/>
          <a:p>
            <a:r>
              <a:rPr lang="ru-RU" altLang="ru-RU" u="sng" dirty="0">
                <a:solidFill>
                  <a:srgbClr val="002060"/>
                </a:solidFill>
              </a:rPr>
              <a:t>Завершение конфликта </a:t>
            </a:r>
            <a:endParaRPr lang="ru-RU" altLang="ru-RU" dirty="0">
              <a:solidFill>
                <a:srgbClr val="002060"/>
              </a:solidFill>
            </a:endParaRPr>
          </a:p>
        </p:txBody>
      </p:sp>
      <p:sp>
        <p:nvSpPr>
          <p:cNvPr id="16387" name="Содержимое 2">
            <a:extLst>
              <a:ext uri="{FF2B5EF4-FFF2-40B4-BE49-F238E27FC236}">
                <a16:creationId xmlns:a16="http://schemas.microsoft.com/office/drawing/2014/main" id="{A47B298D-EFCE-4A00-B571-69C6F9FA00DB}"/>
              </a:ext>
            </a:extLst>
          </p:cNvPr>
          <p:cNvSpPr>
            <a:spLocks noGrp="1"/>
          </p:cNvSpPr>
          <p:nvPr>
            <p:ph idx="1"/>
          </p:nvPr>
        </p:nvSpPr>
        <p:spPr/>
        <p:txBody>
          <a:bodyPr/>
          <a:lstStyle/>
          <a:p>
            <a:r>
              <a:rPr lang="ru-RU" altLang="ru-RU" dirty="0">
                <a:solidFill>
                  <a:srgbClr val="002060"/>
                </a:solidFill>
              </a:rPr>
              <a:t>Разрешение</a:t>
            </a:r>
          </a:p>
          <a:p>
            <a:r>
              <a:rPr lang="ru-RU" altLang="ru-RU" dirty="0">
                <a:solidFill>
                  <a:srgbClr val="002060"/>
                </a:solidFill>
              </a:rPr>
              <a:t>Урегулирование</a:t>
            </a:r>
          </a:p>
          <a:p>
            <a:r>
              <a:rPr lang="ru-RU" altLang="ru-RU" dirty="0">
                <a:solidFill>
                  <a:srgbClr val="002060"/>
                </a:solidFill>
              </a:rPr>
              <a:t>Затухание</a:t>
            </a:r>
          </a:p>
          <a:p>
            <a:r>
              <a:rPr lang="ru-RU" altLang="ru-RU" dirty="0">
                <a:solidFill>
                  <a:srgbClr val="002060"/>
                </a:solidFill>
              </a:rPr>
              <a:t>Устранение</a:t>
            </a:r>
          </a:p>
          <a:p>
            <a:r>
              <a:rPr lang="ru-RU" altLang="ru-RU" dirty="0">
                <a:solidFill>
                  <a:srgbClr val="002060"/>
                </a:solidFill>
              </a:rPr>
              <a:t>Перерастание в другой конфликт</a:t>
            </a:r>
          </a:p>
        </p:txBody>
      </p:sp>
      <p:sp>
        <p:nvSpPr>
          <p:cNvPr id="4" name="Управляющая кнопка: настраиваемая 3">
            <a:hlinkClick r:id="rId2" action="ppaction://hlinksldjump" highlightClick="1"/>
            <a:extLst>
              <a:ext uri="{FF2B5EF4-FFF2-40B4-BE49-F238E27FC236}">
                <a16:creationId xmlns:a16="http://schemas.microsoft.com/office/drawing/2014/main" id="{E29C087D-B1BD-423C-BC9B-90057071653D}"/>
              </a:ext>
            </a:extLst>
          </p:cNvPr>
          <p:cNvSpPr/>
          <p:nvPr/>
        </p:nvSpPr>
        <p:spPr>
          <a:xfrm>
            <a:off x="2095500" y="6000750"/>
            <a:ext cx="1214438" cy="357188"/>
          </a:xfrm>
          <a:prstGeom prst="actionButtonBlank">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F84C07A9-592A-433C-9336-A03BEA00F5B8}"/>
              </a:ext>
            </a:extLst>
          </p:cNvPr>
          <p:cNvSpPr>
            <a:spLocks noGrp="1"/>
          </p:cNvSpPr>
          <p:nvPr>
            <p:ph type="title"/>
          </p:nvPr>
        </p:nvSpPr>
        <p:spPr/>
        <p:txBody>
          <a:bodyPr/>
          <a:lstStyle/>
          <a:p>
            <a:r>
              <a:rPr lang="ru-RU" altLang="ru-RU" u="sng" dirty="0" err="1">
                <a:solidFill>
                  <a:srgbClr val="002060"/>
                </a:solidFill>
              </a:rPr>
              <a:t>Послеконфликтный</a:t>
            </a:r>
            <a:r>
              <a:rPr lang="ru-RU" altLang="ru-RU" u="sng" dirty="0">
                <a:solidFill>
                  <a:srgbClr val="002060"/>
                </a:solidFill>
              </a:rPr>
              <a:t> период</a:t>
            </a:r>
            <a:r>
              <a:rPr lang="ru-RU" altLang="ru-RU" dirty="0">
                <a:solidFill>
                  <a:srgbClr val="002060"/>
                </a:solidFill>
              </a:rPr>
              <a:t> </a:t>
            </a:r>
          </a:p>
        </p:txBody>
      </p:sp>
      <p:sp>
        <p:nvSpPr>
          <p:cNvPr id="17411" name="Содержимое 2">
            <a:extLst>
              <a:ext uri="{FF2B5EF4-FFF2-40B4-BE49-F238E27FC236}">
                <a16:creationId xmlns:a16="http://schemas.microsoft.com/office/drawing/2014/main" id="{FFB54E0A-5B9C-46D0-BA1C-1D1ACEA9FC3C}"/>
              </a:ext>
            </a:extLst>
          </p:cNvPr>
          <p:cNvSpPr>
            <a:spLocks noGrp="1"/>
          </p:cNvSpPr>
          <p:nvPr>
            <p:ph idx="1"/>
          </p:nvPr>
        </p:nvSpPr>
        <p:spPr/>
        <p:txBody>
          <a:bodyPr/>
          <a:lstStyle/>
          <a:p>
            <a:r>
              <a:rPr lang="ru-RU" altLang="ru-RU" dirty="0">
                <a:solidFill>
                  <a:srgbClr val="002060"/>
                </a:solidFill>
              </a:rPr>
              <a:t>Частичная</a:t>
            </a:r>
          </a:p>
          <a:p>
            <a:r>
              <a:rPr lang="ru-RU" altLang="ru-RU" dirty="0">
                <a:solidFill>
                  <a:srgbClr val="002060"/>
                </a:solidFill>
              </a:rPr>
              <a:t>Полная нормализация отношений</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25266D3A-764A-40B9-9A9D-46F07EA75F3A}"/>
              </a:ext>
            </a:extLst>
          </p:cNvPr>
          <p:cNvGraphicFramePr>
            <a:graphicFrameLocks noGrp="1"/>
          </p:cNvGraphicFramePr>
          <p:nvPr>
            <p:ph idx="1"/>
          </p:nvPr>
        </p:nvGraphicFramePr>
        <p:xfrm>
          <a:off x="1981200" y="928688"/>
          <a:ext cx="8229600" cy="5573714"/>
        </p:xfrm>
        <a:graphic>
          <a:graphicData uri="http://schemas.openxmlformats.org/drawingml/2006/table">
            <a:tbl>
              <a:tblPr/>
              <a:tblGrid>
                <a:gridCol w="2114550">
                  <a:extLst>
                    <a:ext uri="{9D8B030D-6E8A-4147-A177-3AD203B41FA5}">
                      <a16:colId xmlns:a16="http://schemas.microsoft.com/office/drawing/2014/main" val="2897913379"/>
                    </a:ext>
                  </a:extLst>
                </a:gridCol>
                <a:gridCol w="3371850">
                  <a:extLst>
                    <a:ext uri="{9D8B030D-6E8A-4147-A177-3AD203B41FA5}">
                      <a16:colId xmlns:a16="http://schemas.microsoft.com/office/drawing/2014/main" val="3348247613"/>
                    </a:ext>
                  </a:extLst>
                </a:gridCol>
                <a:gridCol w="2743200">
                  <a:extLst>
                    <a:ext uri="{9D8B030D-6E8A-4147-A177-3AD203B41FA5}">
                      <a16:colId xmlns:a16="http://schemas.microsoft.com/office/drawing/2014/main" val="717807150"/>
                    </a:ext>
                  </a:extLst>
                </a:gridCol>
              </a:tblGrid>
              <a:tr h="950913">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Фаза конфликта</a:t>
                      </a:r>
                      <a:endParaRPr kumimoji="0" lang="ru-RU" altLang="ru-RU"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Этап конфликта</a:t>
                      </a:r>
                      <a:endParaRPr kumimoji="0" lang="ru-RU" altLang="ru-RU"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Возможности разрешения конфликта (%)</a:t>
                      </a:r>
                      <a:endParaRPr kumimoji="0" lang="ru-RU" altLang="ru-RU"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263983030"/>
                  </a:ext>
                </a:extLst>
              </a:tr>
              <a:tr h="1711325">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Начальная фаза</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Возникновение и развитие конфликтной ситуации; осознание конфликтной ситуации…</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92%</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816677659"/>
                  </a:ext>
                </a:extLst>
              </a:tr>
              <a:tr h="1282700">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Эскалация </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Начало открытого конфликтного взаимодействия</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46%</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3648515507"/>
                  </a:ext>
                </a:extLst>
              </a:tr>
              <a:tr h="855663">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Пик конфликта</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Развитие открытого конфликта</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Менее 5%</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74186552"/>
                  </a:ext>
                </a:extLst>
              </a:tr>
              <a:tr h="773113">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Фаза спада</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marL="25146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marL="29718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marL="34290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marL="3886200" indent="-228600" fontAlgn="base">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Около 20%</a:t>
                      </a:r>
                      <a:endParaRPr kumimoji="0" lang="ru-RU" altLang="ru-RU"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47790770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a:extLst>
              <a:ext uri="{FF2B5EF4-FFF2-40B4-BE49-F238E27FC236}">
                <a16:creationId xmlns:a16="http://schemas.microsoft.com/office/drawing/2014/main" id="{25BB3DA6-BC44-4FDC-9CC2-E5460C2DE0A5}"/>
              </a:ext>
            </a:extLst>
          </p:cNvPr>
          <p:cNvSpPr>
            <a:spLocks noChangeShapeType="1"/>
          </p:cNvSpPr>
          <p:nvPr/>
        </p:nvSpPr>
        <p:spPr bwMode="auto">
          <a:xfrm>
            <a:off x="1882775" y="584200"/>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603" name="Text Box 3">
            <a:extLst>
              <a:ext uri="{FF2B5EF4-FFF2-40B4-BE49-F238E27FC236}">
                <a16:creationId xmlns:a16="http://schemas.microsoft.com/office/drawing/2014/main" id="{E2045570-7BCA-4B72-AAB4-532F1CC3CEC4}"/>
              </a:ext>
            </a:extLst>
          </p:cNvPr>
          <p:cNvSpPr txBox="1">
            <a:spLocks noChangeArrowheads="1"/>
          </p:cNvSpPr>
          <p:nvPr/>
        </p:nvSpPr>
        <p:spPr bwMode="auto">
          <a:xfrm>
            <a:off x="1974850" y="71438"/>
            <a:ext cx="84963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4572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lvl="0"/>
            <a:r>
              <a:rPr lang="ru-RU" sz="3200" dirty="0">
                <a:solidFill>
                  <a:srgbClr val="002060"/>
                </a:solidFill>
              </a:rPr>
              <a:t>Типы конфликтов</a:t>
            </a:r>
          </a:p>
        </p:txBody>
      </p:sp>
      <p:sp>
        <p:nvSpPr>
          <p:cNvPr id="25604" name="Прямоугольник 1">
            <a:extLst>
              <a:ext uri="{FF2B5EF4-FFF2-40B4-BE49-F238E27FC236}">
                <a16:creationId xmlns:a16="http://schemas.microsoft.com/office/drawing/2014/main" id="{D0CB3352-5211-409B-9F97-F6A60378D36A}"/>
              </a:ext>
            </a:extLst>
          </p:cNvPr>
          <p:cNvSpPr>
            <a:spLocks noChangeArrowheads="1"/>
          </p:cNvSpPr>
          <p:nvPr/>
        </p:nvSpPr>
        <p:spPr bwMode="auto">
          <a:xfrm>
            <a:off x="2206625" y="1236663"/>
            <a:ext cx="6554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2400" b="1" dirty="0">
                <a:solidFill>
                  <a:srgbClr val="333399"/>
                </a:solidFill>
              </a:rPr>
              <a:t>Внутриличностный конфликт</a:t>
            </a:r>
          </a:p>
        </p:txBody>
      </p:sp>
      <p:sp>
        <p:nvSpPr>
          <p:cNvPr id="3" name="Прямоугольник 2">
            <a:extLst>
              <a:ext uri="{FF2B5EF4-FFF2-40B4-BE49-F238E27FC236}">
                <a16:creationId xmlns:a16="http://schemas.microsoft.com/office/drawing/2014/main" id="{08F126F5-67CB-4D83-972A-CE79FFE77A41}"/>
              </a:ext>
            </a:extLst>
          </p:cNvPr>
          <p:cNvSpPr/>
          <p:nvPr/>
        </p:nvSpPr>
        <p:spPr>
          <a:xfrm>
            <a:off x="2206626" y="1674814"/>
            <a:ext cx="8264525" cy="3477875"/>
          </a:xfrm>
          <a:prstGeom prst="rect">
            <a:avLst/>
          </a:prstGeom>
        </p:spPr>
        <p:txBody>
          <a:bodyPr>
            <a:spAutoFit/>
          </a:bodyPr>
          <a:lstStyle/>
          <a:p>
            <a:pPr>
              <a:defRPr/>
            </a:pPr>
            <a:r>
              <a:rPr lang="ru-RU" sz="2000" dirty="0">
                <a:solidFill>
                  <a:srgbClr val="333399"/>
                </a:solidFill>
              </a:rPr>
              <a:t>Одна из самых распространенных форм — ролевой конфликт.</a:t>
            </a:r>
          </a:p>
          <a:p>
            <a:pPr marL="342900" indent="-342900">
              <a:buFontTx/>
              <a:buAutoNum type="arabicPeriod"/>
              <a:defRPr/>
            </a:pPr>
            <a:r>
              <a:rPr lang="ru-RU" sz="2000" dirty="0">
                <a:solidFill>
                  <a:srgbClr val="333399"/>
                </a:solidFill>
              </a:rPr>
              <a:t>Человеку предъявляются противоречивые требования по поводу того, каким должен быть результат его работы.</a:t>
            </a:r>
          </a:p>
          <a:p>
            <a:pPr marL="342900" indent="-342900">
              <a:buFontTx/>
              <a:buAutoNum type="arabicPeriod"/>
              <a:defRPr/>
            </a:pPr>
            <a:r>
              <a:rPr lang="ru-RU" sz="2000" dirty="0">
                <a:solidFill>
                  <a:srgbClr val="333399"/>
                </a:solidFill>
              </a:rPr>
              <a:t> Человеку дают противоречивые задания и от него требуют взаимоисключающих результатов. </a:t>
            </a:r>
          </a:p>
          <a:p>
            <a:pPr marL="342900" indent="-342900">
              <a:buFontTx/>
              <a:buAutoNum type="arabicPeriod"/>
              <a:defRPr/>
            </a:pPr>
            <a:r>
              <a:rPr lang="ru-RU" sz="2000" dirty="0" err="1">
                <a:solidFill>
                  <a:srgbClr val="333399"/>
                </a:solidFill>
              </a:rPr>
              <a:t>Внутриличностный</a:t>
            </a:r>
            <a:r>
              <a:rPr lang="ru-RU" sz="2000" dirty="0">
                <a:solidFill>
                  <a:srgbClr val="333399"/>
                </a:solidFill>
              </a:rPr>
              <a:t> конфликт может также возникнуть в результате того, что производственные требования не согласуются с личными потребностями или ценно­стями.</a:t>
            </a:r>
          </a:p>
          <a:p>
            <a:pPr marL="342900" indent="-342900">
              <a:buFontTx/>
              <a:buAutoNum type="arabicPeriod"/>
              <a:defRPr/>
            </a:pPr>
            <a:r>
              <a:rPr lang="ru-RU" sz="2000" dirty="0" err="1">
                <a:solidFill>
                  <a:srgbClr val="333399"/>
                </a:solidFill>
              </a:rPr>
              <a:t>Внутриличностный</a:t>
            </a:r>
            <a:r>
              <a:rPr lang="ru-RU" sz="2000" dirty="0">
                <a:solidFill>
                  <a:srgbClr val="333399"/>
                </a:solidFill>
              </a:rPr>
              <a:t> конфликт может также являться ответом на рабочую перегрузку или недогрузку. </a:t>
            </a:r>
          </a:p>
        </p:txBody>
      </p:sp>
      <p:pic>
        <p:nvPicPr>
          <p:cNvPr id="25606" name="Рисунок 3">
            <a:extLst>
              <a:ext uri="{FF2B5EF4-FFF2-40B4-BE49-F238E27FC236}">
                <a16:creationId xmlns:a16="http://schemas.microsoft.com/office/drawing/2014/main" id="{8C2EADEF-5889-4951-9ABC-CFC44C9AEE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8251" y="4754563"/>
            <a:ext cx="408146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a:extLst>
              <a:ext uri="{FF2B5EF4-FFF2-40B4-BE49-F238E27FC236}">
                <a16:creationId xmlns:a16="http://schemas.microsoft.com/office/drawing/2014/main" id="{35AD0731-8997-460F-B779-A7EED855ECE3}"/>
              </a:ext>
            </a:extLst>
          </p:cNvPr>
          <p:cNvSpPr>
            <a:spLocks noChangeShapeType="1"/>
          </p:cNvSpPr>
          <p:nvPr/>
        </p:nvSpPr>
        <p:spPr bwMode="auto">
          <a:xfrm>
            <a:off x="1882775" y="836613"/>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6627" name="Text Box 3">
            <a:extLst>
              <a:ext uri="{FF2B5EF4-FFF2-40B4-BE49-F238E27FC236}">
                <a16:creationId xmlns:a16="http://schemas.microsoft.com/office/drawing/2014/main" id="{6B1222A4-2355-41A9-90EC-5ABB3302FB56}"/>
              </a:ext>
            </a:extLst>
          </p:cNvPr>
          <p:cNvSpPr txBox="1">
            <a:spLocks noChangeArrowheads="1"/>
          </p:cNvSpPr>
          <p:nvPr/>
        </p:nvSpPr>
        <p:spPr bwMode="auto">
          <a:xfrm>
            <a:off x="3133726" y="296863"/>
            <a:ext cx="7210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10000"/>
              </a:spcBef>
              <a:buClrTx/>
              <a:buSzTx/>
              <a:buFontTx/>
              <a:buNone/>
            </a:pPr>
            <a:endParaRPr lang="ru-RU" altLang="ru-RU" b="1" dirty="0">
              <a:solidFill>
                <a:srgbClr val="333399"/>
              </a:solidFill>
            </a:endParaRPr>
          </a:p>
        </p:txBody>
      </p:sp>
      <p:sp>
        <p:nvSpPr>
          <p:cNvPr id="26628" name="Text Box 5">
            <a:extLst>
              <a:ext uri="{FF2B5EF4-FFF2-40B4-BE49-F238E27FC236}">
                <a16:creationId xmlns:a16="http://schemas.microsoft.com/office/drawing/2014/main" id="{6B9D828E-355E-4429-8F0F-827B9F11CC04}"/>
              </a:ext>
            </a:extLst>
          </p:cNvPr>
          <p:cNvSpPr txBox="1">
            <a:spLocks noChangeArrowheads="1"/>
          </p:cNvSpPr>
          <p:nvPr/>
        </p:nvSpPr>
        <p:spPr bwMode="auto">
          <a:xfrm>
            <a:off x="1847850" y="1298576"/>
            <a:ext cx="84963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0" tIns="0" rIns="0" bIns="0"/>
          <a:lstStyle>
            <a:lvl1pPr marL="457200" indent="-4572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31838" indent="-274638">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AutoNum type="arabicPeriod"/>
            </a:pPr>
            <a:r>
              <a:rPr lang="ru-RU" altLang="ru-RU" sz="2000">
                <a:solidFill>
                  <a:srgbClr val="333399"/>
                </a:solidFill>
              </a:rPr>
              <a:t>Борьба руководителей за ограниченные ресурсы, капитал или рабочую силу, время использования оборудования или одобрение проекта. </a:t>
            </a:r>
          </a:p>
          <a:p>
            <a:pPr>
              <a:spcBef>
                <a:spcPct val="0"/>
              </a:spcBef>
              <a:buClrTx/>
              <a:buSzTx/>
              <a:buFontTx/>
              <a:buAutoNum type="arabicPeriod"/>
            </a:pPr>
            <a:r>
              <a:rPr lang="ru-RU" altLang="ru-RU" sz="2000">
                <a:solidFill>
                  <a:srgbClr val="333399"/>
                </a:solidFill>
              </a:rPr>
              <a:t>Конфликт между двумя кандидатами на повышение при наличии одной вакансии.</a:t>
            </a:r>
          </a:p>
          <a:p>
            <a:pPr>
              <a:spcBef>
                <a:spcPct val="0"/>
              </a:spcBef>
              <a:buClrTx/>
              <a:buSzTx/>
              <a:buFontTx/>
              <a:buAutoNum type="arabicPeriod"/>
            </a:pPr>
            <a:r>
              <a:rPr lang="ru-RU" altLang="ru-RU" sz="2000">
                <a:solidFill>
                  <a:srgbClr val="333399"/>
                </a:solidFill>
              </a:rPr>
              <a:t> Межличностный конфликт может также проявляться и как столкновение лично­стей. Люди с различными чертами характера, взглядами и ценностями иногда просто не в состоянии ладить друг с другом. Как правило, взгляды, и цели таких людей различаются в корне.</a:t>
            </a:r>
          </a:p>
        </p:txBody>
      </p:sp>
      <p:sp>
        <p:nvSpPr>
          <p:cNvPr id="26629" name="Прямоугольник 1">
            <a:extLst>
              <a:ext uri="{FF2B5EF4-FFF2-40B4-BE49-F238E27FC236}">
                <a16:creationId xmlns:a16="http://schemas.microsoft.com/office/drawing/2014/main" id="{9FB4C692-68C6-44CE-A90C-9CA22693AA06}"/>
              </a:ext>
            </a:extLst>
          </p:cNvPr>
          <p:cNvSpPr>
            <a:spLocks noChangeArrowheads="1"/>
          </p:cNvSpPr>
          <p:nvPr/>
        </p:nvSpPr>
        <p:spPr bwMode="auto">
          <a:xfrm>
            <a:off x="3609976" y="836613"/>
            <a:ext cx="477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2400" b="1">
                <a:solidFill>
                  <a:srgbClr val="333399"/>
                </a:solidFill>
              </a:rPr>
              <a:t>Межличностный конфликт</a:t>
            </a:r>
          </a:p>
        </p:txBody>
      </p:sp>
      <p:pic>
        <p:nvPicPr>
          <p:cNvPr id="26630" name="Рисунок 1">
            <a:extLst>
              <a:ext uri="{FF2B5EF4-FFF2-40B4-BE49-F238E27FC236}">
                <a16:creationId xmlns:a16="http://schemas.microsoft.com/office/drawing/2014/main" id="{E4C491A0-A475-4B71-A38A-0E5B566A0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4400550"/>
            <a:ext cx="3457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a:extLst>
              <a:ext uri="{FF2B5EF4-FFF2-40B4-BE49-F238E27FC236}">
                <a16:creationId xmlns:a16="http://schemas.microsoft.com/office/drawing/2014/main" id="{D5670E9E-BF5C-4827-98E4-CDC45F285173}"/>
              </a:ext>
            </a:extLst>
          </p:cNvPr>
          <p:cNvSpPr>
            <a:spLocks noChangeShapeType="1"/>
          </p:cNvSpPr>
          <p:nvPr/>
        </p:nvSpPr>
        <p:spPr bwMode="auto">
          <a:xfrm>
            <a:off x="1882775" y="836613"/>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651" name="Text Box 3">
            <a:extLst>
              <a:ext uri="{FF2B5EF4-FFF2-40B4-BE49-F238E27FC236}">
                <a16:creationId xmlns:a16="http://schemas.microsoft.com/office/drawing/2014/main" id="{1E6BC1D6-B190-496B-AF54-624567D23B8A}"/>
              </a:ext>
            </a:extLst>
          </p:cNvPr>
          <p:cNvSpPr txBox="1">
            <a:spLocks noChangeArrowheads="1"/>
          </p:cNvSpPr>
          <p:nvPr/>
        </p:nvSpPr>
        <p:spPr bwMode="auto">
          <a:xfrm>
            <a:off x="2503488" y="238125"/>
            <a:ext cx="784066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endParaRPr lang="ru-RU" altLang="ru-RU" sz="3200" dirty="0">
              <a:solidFill>
                <a:srgbClr val="333399"/>
              </a:solidFill>
            </a:endParaRPr>
          </a:p>
        </p:txBody>
      </p:sp>
      <p:sp>
        <p:nvSpPr>
          <p:cNvPr id="27652" name="Прямоугольник 1">
            <a:extLst>
              <a:ext uri="{FF2B5EF4-FFF2-40B4-BE49-F238E27FC236}">
                <a16:creationId xmlns:a16="http://schemas.microsoft.com/office/drawing/2014/main" id="{08B3563E-0BCF-4625-A589-9BB20D3FD9F1}"/>
              </a:ext>
            </a:extLst>
          </p:cNvPr>
          <p:cNvSpPr>
            <a:spLocks noChangeArrowheads="1"/>
          </p:cNvSpPr>
          <p:nvPr/>
        </p:nvSpPr>
        <p:spPr bwMode="auto">
          <a:xfrm>
            <a:off x="2984501" y="973138"/>
            <a:ext cx="6570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2400" b="1">
                <a:solidFill>
                  <a:srgbClr val="333399"/>
                </a:solidFill>
              </a:rPr>
              <a:t>Конфликт между личностью и группой </a:t>
            </a:r>
          </a:p>
        </p:txBody>
      </p:sp>
      <p:sp>
        <p:nvSpPr>
          <p:cNvPr id="27653" name="Прямоугольник 2">
            <a:extLst>
              <a:ext uri="{FF2B5EF4-FFF2-40B4-BE49-F238E27FC236}">
                <a16:creationId xmlns:a16="http://schemas.microsoft.com/office/drawing/2014/main" id="{5129F164-1236-4333-A342-5D72D236B6ED}"/>
              </a:ext>
            </a:extLst>
          </p:cNvPr>
          <p:cNvSpPr>
            <a:spLocks noChangeArrowheads="1"/>
          </p:cNvSpPr>
          <p:nvPr/>
        </p:nvSpPr>
        <p:spPr bwMode="auto">
          <a:xfrm>
            <a:off x="1782764" y="1571626"/>
            <a:ext cx="8250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AutoNum type="arabicPeriod"/>
            </a:pPr>
            <a:r>
              <a:rPr lang="ru-RU" altLang="ru-RU" sz="1600">
                <a:solidFill>
                  <a:srgbClr val="333399"/>
                </a:solidFill>
              </a:rPr>
              <a:t>Если ожидания группы находятся в противоречии с ожиданиями отдельной личности, может возникнуть конфликт. </a:t>
            </a:r>
          </a:p>
          <a:p>
            <a:pPr>
              <a:spcBef>
                <a:spcPct val="0"/>
              </a:spcBef>
              <a:buClrTx/>
              <a:buSzTx/>
              <a:buFontTx/>
              <a:buAutoNum type="arabicPeriod"/>
            </a:pPr>
            <a:r>
              <a:rPr lang="ru-RU" altLang="ru-RU" sz="1600">
                <a:solidFill>
                  <a:srgbClr val="333399"/>
                </a:solidFill>
              </a:rPr>
              <a:t>Между отдельной личностью и группой может возникнуть конфликт, если эта личность займет позицию, отличающуюся от позиции группы. </a:t>
            </a:r>
          </a:p>
          <a:p>
            <a:pPr>
              <a:spcBef>
                <a:spcPct val="0"/>
              </a:spcBef>
              <a:buClrTx/>
              <a:buSzTx/>
              <a:buFontTx/>
              <a:buAutoNum type="arabicPeriod"/>
            </a:pPr>
            <a:r>
              <a:rPr lang="ru-RU" altLang="ru-RU" sz="1600">
                <a:solidFill>
                  <a:srgbClr val="333399"/>
                </a:solidFill>
              </a:rPr>
              <a:t>Конфликт может возникнуть на почве должностных обязанностей руководителя: между необходимостью обеспечивать соответствующую производи­тельность и соблюдать правила и процедуры организации. Руководитель может быть вынужден предпринимать дисциплинарные меры, которые могут оказаться непопу­лярными в глазах подчиненных. </a:t>
            </a:r>
          </a:p>
        </p:txBody>
      </p:sp>
      <p:pic>
        <p:nvPicPr>
          <p:cNvPr id="27654" name="Рисунок 3">
            <a:extLst>
              <a:ext uri="{FF2B5EF4-FFF2-40B4-BE49-F238E27FC236}">
                <a16:creationId xmlns:a16="http://schemas.microsoft.com/office/drawing/2014/main" id="{838E63D8-5F7F-467F-819B-DFC573B1AB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4016375"/>
            <a:ext cx="63928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a:extLst>
              <a:ext uri="{FF2B5EF4-FFF2-40B4-BE49-F238E27FC236}">
                <a16:creationId xmlns:a16="http://schemas.microsoft.com/office/drawing/2014/main" id="{D78B9BBB-D3D7-4778-B02B-1C55AB31BFA6}"/>
              </a:ext>
            </a:extLst>
          </p:cNvPr>
          <p:cNvSpPr>
            <a:spLocks noChangeShapeType="1"/>
          </p:cNvSpPr>
          <p:nvPr/>
        </p:nvSpPr>
        <p:spPr bwMode="auto">
          <a:xfrm>
            <a:off x="1882775" y="692150"/>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75" name="Text Box 3">
            <a:extLst>
              <a:ext uri="{FF2B5EF4-FFF2-40B4-BE49-F238E27FC236}">
                <a16:creationId xmlns:a16="http://schemas.microsoft.com/office/drawing/2014/main" id="{A117C0DC-A483-44F1-A0E4-630F52F55234}"/>
              </a:ext>
            </a:extLst>
          </p:cNvPr>
          <p:cNvSpPr txBox="1">
            <a:spLocks noChangeArrowheads="1"/>
          </p:cNvSpPr>
          <p:nvPr/>
        </p:nvSpPr>
        <p:spPr bwMode="auto">
          <a:xfrm>
            <a:off x="2541588" y="195264"/>
            <a:ext cx="904081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endParaRPr lang="ru-RU" altLang="ru-RU" sz="3200" dirty="0">
              <a:solidFill>
                <a:srgbClr val="333399"/>
              </a:solidFill>
            </a:endParaRPr>
          </a:p>
        </p:txBody>
      </p:sp>
      <p:sp>
        <p:nvSpPr>
          <p:cNvPr id="28676" name="Text Box 5">
            <a:extLst>
              <a:ext uri="{FF2B5EF4-FFF2-40B4-BE49-F238E27FC236}">
                <a16:creationId xmlns:a16="http://schemas.microsoft.com/office/drawing/2014/main" id="{763C211A-0D15-4D36-8B6C-28F954E66703}"/>
              </a:ext>
            </a:extLst>
          </p:cNvPr>
          <p:cNvSpPr txBox="1">
            <a:spLocks noChangeArrowheads="1"/>
          </p:cNvSpPr>
          <p:nvPr/>
        </p:nvSpPr>
        <p:spPr bwMode="auto">
          <a:xfrm>
            <a:off x="4911725" y="1239838"/>
            <a:ext cx="612775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2400" b="1">
                <a:solidFill>
                  <a:srgbClr val="333399"/>
                </a:solidFill>
                <a:latin typeface="Arial" panose="020B0604020202020204" pitchFamily="34" charset="0"/>
              </a:rPr>
              <a:t>Межгрупповой конфликт</a:t>
            </a:r>
          </a:p>
        </p:txBody>
      </p:sp>
      <p:sp>
        <p:nvSpPr>
          <p:cNvPr id="28677" name="Прямоугольник 2">
            <a:extLst>
              <a:ext uri="{FF2B5EF4-FFF2-40B4-BE49-F238E27FC236}">
                <a16:creationId xmlns:a16="http://schemas.microsoft.com/office/drawing/2014/main" id="{7A44B71E-5F9C-4D4C-A1F9-BA621F78C5DB}"/>
              </a:ext>
            </a:extLst>
          </p:cNvPr>
          <p:cNvSpPr>
            <a:spLocks noChangeArrowheads="1"/>
          </p:cNvSpPr>
          <p:nvPr/>
        </p:nvSpPr>
        <p:spPr bwMode="auto">
          <a:xfrm>
            <a:off x="1974851" y="1658938"/>
            <a:ext cx="85518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1600">
                <a:solidFill>
                  <a:srgbClr val="333399"/>
                </a:solidFill>
              </a:rPr>
              <a:t>1. Неформальные организа­ции, которые считают, что руководитель относится к ним несправедливо, могут крепче сплотиться и попытаться «рассчитаться» с ним снижением производительно­сти.</a:t>
            </a:r>
          </a:p>
          <a:p>
            <a:pPr>
              <a:spcBef>
                <a:spcPct val="0"/>
              </a:spcBef>
              <a:buClrTx/>
              <a:buSzTx/>
              <a:buFontTx/>
              <a:buNone/>
            </a:pPr>
            <a:r>
              <a:rPr lang="ru-RU" altLang="ru-RU" sz="1600">
                <a:solidFill>
                  <a:srgbClr val="333399"/>
                </a:solidFill>
              </a:rPr>
              <a:t>2.Межгрупповым конфликтом может служить непрекращающийся конфликт между профсоюзом и администрацией.    </a:t>
            </a:r>
          </a:p>
          <a:p>
            <a:pPr>
              <a:spcBef>
                <a:spcPct val="0"/>
              </a:spcBef>
              <a:buClrTx/>
              <a:buSzTx/>
              <a:buFontTx/>
              <a:buNone/>
            </a:pPr>
            <a:r>
              <a:rPr lang="ru-RU" altLang="ru-RU" sz="1600">
                <a:solidFill>
                  <a:srgbClr val="333399"/>
                </a:solidFill>
              </a:rPr>
              <a:t>3.Примером межгруппового конфликта служат разногласия между линейным и штабным персоналом. Штабной персонал обычно более молодой и образованный, чем линейный, и при общении любит пользоваться техническим жаргоном. </a:t>
            </a:r>
          </a:p>
        </p:txBody>
      </p:sp>
      <p:pic>
        <p:nvPicPr>
          <p:cNvPr id="28678" name="Рисунок 3">
            <a:extLst>
              <a:ext uri="{FF2B5EF4-FFF2-40B4-BE49-F238E27FC236}">
                <a16:creationId xmlns:a16="http://schemas.microsoft.com/office/drawing/2014/main" id="{9D26E1D1-D685-417D-8534-37ABD3EA7D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1239" y="3721100"/>
            <a:ext cx="76993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BD873E-9057-4BE8-AC22-098E84D818AE}"/>
              </a:ext>
            </a:extLst>
          </p:cNvPr>
          <p:cNvSpPr>
            <a:spLocks noGrp="1"/>
          </p:cNvSpPr>
          <p:nvPr>
            <p:ph type="title"/>
          </p:nvPr>
        </p:nvSpPr>
        <p:spPr/>
        <p:txBody>
          <a:bodyPr/>
          <a:lstStyle/>
          <a:p>
            <a:r>
              <a:rPr lang="ru-RU" dirty="0">
                <a:solidFill>
                  <a:srgbClr val="002060"/>
                </a:solidFill>
              </a:rPr>
              <a:t>Положительные функции конфликтов</a:t>
            </a:r>
            <a:br>
              <a:rPr lang="ru-RU" dirty="0"/>
            </a:br>
            <a:endParaRPr lang="ru-RU" dirty="0"/>
          </a:p>
        </p:txBody>
      </p:sp>
      <p:sp>
        <p:nvSpPr>
          <p:cNvPr id="3" name="Объект 2">
            <a:extLst>
              <a:ext uri="{FF2B5EF4-FFF2-40B4-BE49-F238E27FC236}">
                <a16:creationId xmlns:a16="http://schemas.microsoft.com/office/drawing/2014/main" id="{60389C19-39AD-43A5-88A5-B74AB93E569A}"/>
              </a:ext>
            </a:extLst>
          </p:cNvPr>
          <p:cNvSpPr>
            <a:spLocks noGrp="1"/>
          </p:cNvSpPr>
          <p:nvPr>
            <p:ph idx="1"/>
          </p:nvPr>
        </p:nvSpPr>
        <p:spPr>
          <a:xfrm>
            <a:off x="1055802" y="1715678"/>
            <a:ext cx="10448810" cy="4195544"/>
          </a:xfrm>
        </p:spPr>
        <p:txBody>
          <a:bodyPr/>
          <a:lstStyle/>
          <a:p>
            <a:r>
              <a:rPr lang="ru-RU" sz="2400" dirty="0">
                <a:solidFill>
                  <a:srgbClr val="002060"/>
                </a:solidFill>
              </a:rPr>
              <a:t>Эмоциональная разрядка.</a:t>
            </a:r>
          </a:p>
          <a:p>
            <a:r>
              <a:rPr lang="ru-RU" sz="2400" dirty="0">
                <a:solidFill>
                  <a:srgbClr val="002060"/>
                </a:solidFill>
              </a:rPr>
              <a:t>Межличностные отношения выходят на новый уровень развития.</a:t>
            </a:r>
          </a:p>
          <a:p>
            <a:r>
              <a:rPr lang="ru-RU" sz="2400" dirty="0">
                <a:solidFill>
                  <a:srgbClr val="002060"/>
                </a:solidFill>
              </a:rPr>
              <a:t>Познаем людей которые нас окружают.</a:t>
            </a:r>
          </a:p>
          <a:p>
            <a:r>
              <a:rPr lang="ru-RU" sz="2400" dirty="0">
                <a:solidFill>
                  <a:srgbClr val="002060"/>
                </a:solidFill>
              </a:rPr>
              <a:t>Познаем и проявляем себя.</a:t>
            </a:r>
          </a:p>
          <a:p>
            <a:r>
              <a:rPr lang="ru-RU" sz="2400" dirty="0">
                <a:solidFill>
                  <a:srgbClr val="002060"/>
                </a:solidFill>
              </a:rPr>
              <a:t>Конфликты  препятствуют застою в отношениях внутри коллектива</a:t>
            </a:r>
            <a:r>
              <a:rPr lang="ru-RU" dirty="0">
                <a:solidFill>
                  <a:srgbClr val="002060"/>
                </a:solidFill>
              </a:rPr>
              <a:t>.</a:t>
            </a:r>
          </a:p>
          <a:p>
            <a:endParaRPr lang="ru-RU" dirty="0"/>
          </a:p>
        </p:txBody>
      </p:sp>
    </p:spTree>
    <p:extLst>
      <p:ext uri="{BB962C8B-B14F-4D97-AF65-F5344CB8AC3E}">
        <p14:creationId xmlns:p14="http://schemas.microsoft.com/office/powerpoint/2010/main" val="3464638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B6125F-5186-40AD-A4DC-8B8EFF9E446E}"/>
              </a:ext>
            </a:extLst>
          </p:cNvPr>
          <p:cNvSpPr>
            <a:spLocks noGrp="1"/>
          </p:cNvSpPr>
          <p:nvPr>
            <p:ph type="title"/>
          </p:nvPr>
        </p:nvSpPr>
        <p:spPr/>
        <p:txBody>
          <a:bodyPr/>
          <a:lstStyle/>
          <a:p>
            <a:r>
              <a:rPr lang="ru-RU" dirty="0">
                <a:solidFill>
                  <a:srgbClr val="002060"/>
                </a:solidFill>
              </a:rPr>
              <a:t>Отрицательные функции конфликта.</a:t>
            </a:r>
          </a:p>
        </p:txBody>
      </p:sp>
      <p:sp>
        <p:nvSpPr>
          <p:cNvPr id="3" name="Объект 2">
            <a:extLst>
              <a:ext uri="{FF2B5EF4-FFF2-40B4-BE49-F238E27FC236}">
                <a16:creationId xmlns:a16="http://schemas.microsoft.com/office/drawing/2014/main" id="{5780D552-22F4-443E-A850-E50D9DA2F077}"/>
              </a:ext>
            </a:extLst>
          </p:cNvPr>
          <p:cNvSpPr>
            <a:spLocks noGrp="1"/>
          </p:cNvSpPr>
          <p:nvPr>
            <p:ph idx="1"/>
          </p:nvPr>
        </p:nvSpPr>
        <p:spPr>
          <a:xfrm>
            <a:off x="1197204" y="1649691"/>
            <a:ext cx="10307408" cy="4261531"/>
          </a:xfrm>
        </p:spPr>
        <p:txBody>
          <a:bodyPr>
            <a:normAutofit lnSpcReduction="10000"/>
          </a:bodyPr>
          <a:lstStyle/>
          <a:p>
            <a:r>
              <a:rPr lang="ru-RU" sz="2800" dirty="0">
                <a:solidFill>
                  <a:srgbClr val="002060"/>
                </a:solidFill>
              </a:rPr>
              <a:t>Затрачивается много времени, физических и психологических сил.</a:t>
            </a:r>
          </a:p>
          <a:p>
            <a:r>
              <a:rPr lang="ru-RU" sz="2800" dirty="0">
                <a:solidFill>
                  <a:srgbClr val="002060"/>
                </a:solidFill>
              </a:rPr>
              <a:t>Разрушаются межличностные отношения.</a:t>
            </a:r>
          </a:p>
          <a:p>
            <a:r>
              <a:rPr lang="ru-RU" sz="2800" dirty="0">
                <a:solidFill>
                  <a:srgbClr val="002060"/>
                </a:solidFill>
              </a:rPr>
              <a:t>Ухудшается психологический климат в организации и как следствие плохая производительность, качество труда и текучесть кадров.</a:t>
            </a:r>
          </a:p>
          <a:p>
            <a:r>
              <a:rPr lang="ru-RU" sz="2800" dirty="0">
                <a:solidFill>
                  <a:srgbClr val="002060"/>
                </a:solidFill>
              </a:rPr>
              <a:t>Затяжные и эмоционально значимые конфликты вызывают стресс, а он в свою очередь различного рада физические и психологические заболевания.</a:t>
            </a:r>
          </a:p>
          <a:p>
            <a:endParaRPr lang="ru-RU" dirty="0"/>
          </a:p>
        </p:txBody>
      </p:sp>
    </p:spTree>
    <p:extLst>
      <p:ext uri="{BB962C8B-B14F-4D97-AF65-F5344CB8AC3E}">
        <p14:creationId xmlns:p14="http://schemas.microsoft.com/office/powerpoint/2010/main" val="4013420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Источники</a:t>
            </a:r>
            <a:br>
              <a:rPr lang="ru-RU" dirty="0"/>
            </a:br>
            <a:endParaRPr lang="ru-RU" dirty="0"/>
          </a:p>
        </p:txBody>
      </p:sp>
      <p:sp>
        <p:nvSpPr>
          <p:cNvPr id="3" name="Объект 2"/>
          <p:cNvSpPr>
            <a:spLocks noGrp="1"/>
          </p:cNvSpPr>
          <p:nvPr>
            <p:ph idx="1"/>
          </p:nvPr>
        </p:nvSpPr>
        <p:spPr/>
        <p:txBody>
          <a:bodyPr>
            <a:normAutofit/>
          </a:bodyPr>
          <a:lstStyle/>
          <a:p>
            <a:r>
              <a:rPr lang="ru-RU" dirty="0"/>
              <a:t>Аронсон Э.  </a:t>
            </a:r>
            <a:r>
              <a:rPr lang="ru-RU" dirty="0" err="1"/>
              <a:t>Көпке</a:t>
            </a:r>
            <a:r>
              <a:rPr lang="ru-RU" dirty="0"/>
              <a:t> </a:t>
            </a:r>
            <a:r>
              <a:rPr lang="ru-RU" dirty="0" err="1"/>
              <a:t>ұмтылған</a:t>
            </a:r>
            <a:r>
              <a:rPr lang="ru-RU" dirty="0"/>
              <a:t> </a:t>
            </a:r>
            <a:r>
              <a:rPr lang="ru-RU" dirty="0" err="1"/>
              <a:t>жалғыз</a:t>
            </a:r>
            <a:r>
              <a:rPr lang="ru-RU" dirty="0"/>
              <a:t> [</a:t>
            </a:r>
            <a:r>
              <a:rPr lang="ru-RU" dirty="0" err="1"/>
              <a:t>Мәтін</a:t>
            </a:r>
            <a:r>
              <a:rPr lang="ru-RU" dirty="0"/>
              <a:t>] = </a:t>
            </a:r>
            <a:r>
              <a:rPr lang="ru-RU" dirty="0" err="1"/>
              <a:t>The</a:t>
            </a:r>
            <a:r>
              <a:rPr lang="ru-RU" dirty="0"/>
              <a:t> </a:t>
            </a:r>
            <a:r>
              <a:rPr lang="ru-RU" dirty="0" err="1"/>
              <a:t>Social</a:t>
            </a:r>
            <a:r>
              <a:rPr lang="ru-RU" dirty="0"/>
              <a:t> </a:t>
            </a:r>
            <a:r>
              <a:rPr lang="ru-RU" dirty="0" err="1"/>
              <a:t>Animal</a:t>
            </a:r>
            <a:r>
              <a:rPr lang="ru-RU" dirty="0"/>
              <a:t>: </a:t>
            </a:r>
            <a:r>
              <a:rPr lang="ru-RU" dirty="0" err="1"/>
              <a:t>әлеуметтік</a:t>
            </a:r>
            <a:r>
              <a:rPr lang="ru-RU" dirty="0"/>
              <a:t> </a:t>
            </a:r>
            <a:r>
              <a:rPr lang="ru-RU" dirty="0" err="1"/>
              <a:t>психологияға</a:t>
            </a:r>
            <a:r>
              <a:rPr lang="ru-RU" dirty="0"/>
              <a:t> </a:t>
            </a:r>
            <a:r>
              <a:rPr lang="ru-RU" dirty="0" err="1"/>
              <a:t>кіріспе</a:t>
            </a:r>
            <a:r>
              <a:rPr lang="ru-RU" dirty="0"/>
              <a:t>: [</a:t>
            </a:r>
            <a:r>
              <a:rPr lang="ru-RU" dirty="0" err="1"/>
              <a:t>оқулық</a:t>
            </a:r>
            <a:r>
              <a:rPr lang="ru-RU" dirty="0"/>
              <a:t>] / Э. Аронсон ; ауд. Д. Д. </a:t>
            </a:r>
            <a:r>
              <a:rPr lang="ru-RU" dirty="0" err="1"/>
              <a:t>Дүйсенбеков</a:t>
            </a:r>
            <a:r>
              <a:rPr lang="ru-RU" dirty="0"/>
              <a:t> [</a:t>
            </a:r>
            <a:r>
              <a:rPr lang="ru-RU" dirty="0" err="1"/>
              <a:t>және</a:t>
            </a:r>
            <a:r>
              <a:rPr lang="ru-RU" dirty="0"/>
              <a:t> т. б.]. - 11-бас. - Астана: "</a:t>
            </a:r>
            <a:r>
              <a:rPr lang="ru-RU" dirty="0" err="1"/>
              <a:t>Ұлттық</a:t>
            </a:r>
            <a:r>
              <a:rPr lang="ru-RU" dirty="0"/>
              <a:t> </a:t>
            </a:r>
            <a:r>
              <a:rPr lang="ru-RU" dirty="0" err="1"/>
              <a:t>аударма</a:t>
            </a:r>
            <a:r>
              <a:rPr lang="ru-RU" dirty="0"/>
              <a:t> </a:t>
            </a:r>
            <a:r>
              <a:rPr lang="ru-RU" dirty="0" err="1"/>
              <a:t>бюросы</a:t>
            </a:r>
            <a:r>
              <a:rPr lang="ru-RU" dirty="0"/>
              <a:t>" </a:t>
            </a:r>
            <a:r>
              <a:rPr lang="ru-RU" dirty="0" err="1"/>
              <a:t>қоғамдық</a:t>
            </a:r>
            <a:r>
              <a:rPr lang="ru-RU" dirty="0"/>
              <a:t> </a:t>
            </a:r>
            <a:r>
              <a:rPr lang="ru-RU" dirty="0" err="1"/>
              <a:t>қоры</a:t>
            </a:r>
            <a:r>
              <a:rPr lang="ru-RU" dirty="0"/>
              <a:t>, 2018. - 407, [2] б. - (</a:t>
            </a:r>
            <a:r>
              <a:rPr lang="ru-RU" dirty="0" err="1"/>
              <a:t>Рухани</a:t>
            </a:r>
            <a:r>
              <a:rPr lang="ru-RU" dirty="0"/>
              <a:t> </a:t>
            </a:r>
            <a:r>
              <a:rPr lang="ru-RU" dirty="0" err="1"/>
              <a:t>жаңғыру</a:t>
            </a:r>
            <a:r>
              <a:rPr lang="ru-RU" dirty="0"/>
              <a:t>). </a:t>
            </a:r>
          </a:p>
          <a:p>
            <a:r>
              <a:rPr lang="ru-RU" dirty="0"/>
              <a:t>Майерс Д.    </a:t>
            </a:r>
            <a:r>
              <a:rPr lang="ru-RU" dirty="0" err="1"/>
              <a:t>Әлеуметтік</a:t>
            </a:r>
            <a:r>
              <a:rPr lang="ru-RU" dirty="0"/>
              <a:t> психология [</a:t>
            </a:r>
            <a:r>
              <a:rPr lang="ru-RU" dirty="0" err="1"/>
              <a:t>Мәтін</a:t>
            </a:r>
            <a:r>
              <a:rPr lang="ru-RU" dirty="0"/>
              <a:t>] = </a:t>
            </a:r>
            <a:r>
              <a:rPr lang="ru-RU" dirty="0" err="1"/>
              <a:t>Social</a:t>
            </a:r>
            <a:r>
              <a:rPr lang="ru-RU" dirty="0"/>
              <a:t> </a:t>
            </a:r>
            <a:r>
              <a:rPr lang="ru-RU" dirty="0" err="1"/>
              <a:t>Psychology</a:t>
            </a:r>
            <a:r>
              <a:rPr lang="ru-RU" dirty="0"/>
              <a:t>: [</a:t>
            </a:r>
            <a:r>
              <a:rPr lang="ru-RU" dirty="0" err="1"/>
              <a:t>оқулық</a:t>
            </a:r>
            <a:r>
              <a:rPr lang="ru-RU" dirty="0"/>
              <a:t>] / Д. Г. Майерс, Ж. М. </a:t>
            </a:r>
            <a:r>
              <a:rPr lang="ru-RU" dirty="0" err="1"/>
              <a:t>Туенж</a:t>
            </a:r>
            <a:r>
              <a:rPr lang="ru-RU" dirty="0"/>
              <a:t> ; ауд. Г. Қ. </a:t>
            </a:r>
            <a:r>
              <a:rPr lang="ru-RU" dirty="0" err="1"/>
              <a:t>Айқынбаева</a:t>
            </a:r>
            <a:r>
              <a:rPr lang="ru-RU" dirty="0"/>
              <a:t> [</a:t>
            </a:r>
            <a:r>
              <a:rPr lang="ru-RU" dirty="0" err="1"/>
              <a:t>және</a:t>
            </a:r>
            <a:r>
              <a:rPr lang="ru-RU" dirty="0"/>
              <a:t> </a:t>
            </a:r>
            <a:r>
              <a:rPr lang="ru-RU" dirty="0" err="1"/>
              <a:t>т.б</a:t>
            </a:r>
            <a:r>
              <a:rPr lang="ru-RU" dirty="0"/>
              <a:t>.]. - 12-бас. - Астана : "</a:t>
            </a:r>
            <a:r>
              <a:rPr lang="ru-RU" dirty="0" err="1"/>
              <a:t>Ұлттық</a:t>
            </a:r>
            <a:r>
              <a:rPr lang="ru-RU" dirty="0"/>
              <a:t> </a:t>
            </a:r>
            <a:r>
              <a:rPr lang="ru-RU" dirty="0" err="1"/>
              <a:t>аударма</a:t>
            </a:r>
            <a:r>
              <a:rPr lang="ru-RU" dirty="0"/>
              <a:t> </a:t>
            </a:r>
            <a:r>
              <a:rPr lang="ru-RU" dirty="0" err="1"/>
              <a:t>бюросы</a:t>
            </a:r>
            <a:r>
              <a:rPr lang="ru-RU" dirty="0"/>
              <a:t>" ҚҚ, 2018. - 559, [1] б.: сур. - (</a:t>
            </a:r>
            <a:r>
              <a:rPr lang="ru-RU" dirty="0" err="1"/>
              <a:t>Рухани</a:t>
            </a:r>
            <a:r>
              <a:rPr lang="ru-RU" dirty="0"/>
              <a:t> </a:t>
            </a:r>
            <a:r>
              <a:rPr lang="ru-RU" dirty="0" err="1"/>
              <a:t>жаңғыру</a:t>
            </a:r>
            <a:r>
              <a:rPr lang="ru-RU" dirty="0"/>
              <a:t>).</a:t>
            </a:r>
          </a:p>
          <a:p>
            <a:r>
              <a:rPr lang="en-US" dirty="0">
                <a:hlinkClick r:id="rId2"/>
              </a:rPr>
              <a:t>http://www.myshared.ru/slide/download/</a:t>
            </a:r>
            <a:endParaRPr lang="ru-RU" dirty="0"/>
          </a:p>
          <a:p>
            <a:r>
              <a:rPr lang="ru-RU" dirty="0"/>
              <a:t>Картинки из интернета</a:t>
            </a:r>
          </a:p>
        </p:txBody>
      </p:sp>
      <p:pic>
        <p:nvPicPr>
          <p:cNvPr id="4" name="Рисунок 3">
            <a:extLst>
              <a:ext uri="{FF2B5EF4-FFF2-40B4-BE49-F238E27FC236}">
                <a16:creationId xmlns:a16="http://schemas.microsoft.com/office/drawing/2014/main" id="{F2F3D761-57C4-4861-A2A6-5593FB047C99}"/>
              </a:ext>
            </a:extLst>
          </p:cNvPr>
          <p:cNvPicPr>
            <a:picLocks noChangeAspect="1"/>
          </p:cNvPicPr>
          <p:nvPr/>
        </p:nvPicPr>
        <p:blipFill>
          <a:blip r:embed="rId3"/>
          <a:stretch>
            <a:fillRect/>
          </a:stretch>
        </p:blipFill>
        <p:spPr>
          <a:xfrm>
            <a:off x="9964097" y="54684"/>
            <a:ext cx="2078916" cy="2078916"/>
          </a:xfrm>
          <a:prstGeom prst="rect">
            <a:avLst/>
          </a:prstGeom>
        </p:spPr>
      </p:pic>
    </p:spTree>
    <p:extLst>
      <p:ext uri="{BB962C8B-B14F-4D97-AF65-F5344CB8AC3E}">
        <p14:creationId xmlns:p14="http://schemas.microsoft.com/office/powerpoint/2010/main" val="425078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3D0D12C-22AE-448E-B69D-4152DE4D0737}"/>
              </a:ext>
            </a:extLst>
          </p:cNvPr>
          <p:cNvSpPr>
            <a:spLocks noGrp="1" noRot="1" noChangeArrowheads="1"/>
          </p:cNvSpPr>
          <p:nvPr>
            <p:ph type="title"/>
          </p:nvPr>
        </p:nvSpPr>
        <p:spPr>
          <a:xfrm>
            <a:off x="1825625" y="228600"/>
            <a:ext cx="8510588" cy="712788"/>
          </a:xfrm>
        </p:spPr>
        <p:txBody>
          <a:bodyPr/>
          <a:lstStyle/>
          <a:p>
            <a:pPr algn="ctr" eaLnBrk="1" hangingPunct="1">
              <a:defRPr/>
            </a:pPr>
            <a:r>
              <a:rPr lang="ru-RU" altLang="ru-RU" sz="4000" dirty="0">
                <a:solidFill>
                  <a:srgbClr val="333399"/>
                </a:solidFill>
              </a:rPr>
              <a:t>Структура конфликта</a:t>
            </a:r>
          </a:p>
        </p:txBody>
      </p:sp>
      <p:sp>
        <p:nvSpPr>
          <p:cNvPr id="12291" name="Rectangle 3">
            <a:extLst>
              <a:ext uri="{FF2B5EF4-FFF2-40B4-BE49-F238E27FC236}">
                <a16:creationId xmlns:a16="http://schemas.microsoft.com/office/drawing/2014/main" id="{3A806E88-6210-4EB2-9EEB-EDDB918271FB}"/>
              </a:ext>
            </a:extLst>
          </p:cNvPr>
          <p:cNvSpPr>
            <a:spLocks noGrp="1" noRot="1" noChangeArrowheads="1"/>
          </p:cNvSpPr>
          <p:nvPr>
            <p:ph idx="1"/>
          </p:nvPr>
        </p:nvSpPr>
        <p:spPr>
          <a:xfrm>
            <a:off x="1545996" y="941388"/>
            <a:ext cx="9031517" cy="5111750"/>
          </a:xfrm>
        </p:spPr>
        <p:txBody>
          <a:bodyPr>
            <a:normAutofit/>
          </a:bodyPr>
          <a:lstStyle/>
          <a:p>
            <a:pPr eaLnBrk="1" hangingPunct="1">
              <a:lnSpc>
                <a:spcPct val="80000"/>
              </a:lnSpc>
              <a:buFont typeface="Wingdings" panose="05000000000000000000" pitchFamily="2" charset="2"/>
              <a:buNone/>
            </a:pPr>
            <a:r>
              <a:rPr lang="ru-RU" altLang="ru-RU" sz="2400" b="1" u="sng" dirty="0">
                <a:solidFill>
                  <a:srgbClr val="333399"/>
                </a:solidFill>
              </a:rPr>
              <a:t>Стороны конфликта</a:t>
            </a:r>
            <a:r>
              <a:rPr lang="ru-RU" altLang="ru-RU" sz="2400" b="1" dirty="0">
                <a:solidFill>
                  <a:srgbClr val="333399"/>
                </a:solidFill>
              </a:rPr>
              <a:t> – это субъекты, находящиеся в состоянии конфликта.</a:t>
            </a:r>
          </a:p>
          <a:p>
            <a:pPr eaLnBrk="1" hangingPunct="1">
              <a:lnSpc>
                <a:spcPct val="80000"/>
              </a:lnSpc>
              <a:buFont typeface="Wingdings" panose="05000000000000000000" pitchFamily="2" charset="2"/>
              <a:buNone/>
            </a:pPr>
            <a:r>
              <a:rPr lang="ru-RU" altLang="ru-RU" sz="2400" b="1" u="sng" dirty="0">
                <a:solidFill>
                  <a:srgbClr val="333399"/>
                </a:solidFill>
              </a:rPr>
              <a:t>Предмет конфликта</a:t>
            </a:r>
            <a:r>
              <a:rPr lang="ru-RU" altLang="ru-RU" sz="2400" b="1" dirty="0">
                <a:solidFill>
                  <a:srgbClr val="333399"/>
                </a:solidFill>
              </a:rPr>
              <a:t> – это то из-за чего возникает конфликт.</a:t>
            </a:r>
          </a:p>
          <a:p>
            <a:pPr eaLnBrk="1" hangingPunct="1">
              <a:lnSpc>
                <a:spcPct val="80000"/>
              </a:lnSpc>
              <a:buFont typeface="Wingdings" panose="05000000000000000000" pitchFamily="2" charset="2"/>
              <a:buNone/>
            </a:pPr>
            <a:r>
              <a:rPr lang="ru-RU" altLang="ru-RU" sz="2400" b="1" u="sng" dirty="0">
                <a:solidFill>
                  <a:srgbClr val="333399"/>
                </a:solidFill>
              </a:rPr>
              <a:t>Образ конфликтной ситуации</a:t>
            </a:r>
            <a:r>
              <a:rPr lang="ru-RU" altLang="ru-RU" sz="2400" b="1" dirty="0">
                <a:solidFill>
                  <a:srgbClr val="333399"/>
                </a:solidFill>
              </a:rPr>
              <a:t> – это отображение предмета конфликта в сознании субъектов.</a:t>
            </a:r>
          </a:p>
          <a:p>
            <a:pPr eaLnBrk="1" hangingPunct="1">
              <a:lnSpc>
                <a:spcPct val="80000"/>
              </a:lnSpc>
              <a:buFont typeface="Wingdings" panose="05000000000000000000" pitchFamily="2" charset="2"/>
              <a:buNone/>
            </a:pPr>
            <a:r>
              <a:rPr lang="ru-RU" altLang="ru-RU" sz="2400" b="1" u="sng" dirty="0">
                <a:solidFill>
                  <a:srgbClr val="333399"/>
                </a:solidFill>
              </a:rPr>
              <a:t>Мотивы конфликта</a:t>
            </a:r>
            <a:r>
              <a:rPr lang="ru-RU" altLang="ru-RU" sz="2400" b="1" dirty="0">
                <a:solidFill>
                  <a:srgbClr val="333399"/>
                </a:solidFill>
              </a:rPr>
              <a:t> – это внутренние побудительные силы, подталкивающие к конфликты.</a:t>
            </a:r>
          </a:p>
          <a:p>
            <a:pPr eaLnBrk="1" hangingPunct="1">
              <a:lnSpc>
                <a:spcPct val="80000"/>
              </a:lnSpc>
              <a:buFont typeface="Wingdings" panose="05000000000000000000" pitchFamily="2" charset="2"/>
              <a:buNone/>
            </a:pPr>
            <a:r>
              <a:rPr lang="ru-RU" altLang="ru-RU" sz="2400" b="1" u="sng" dirty="0">
                <a:solidFill>
                  <a:srgbClr val="333399"/>
                </a:solidFill>
              </a:rPr>
              <a:t>Позиции конфликтующих сторон</a:t>
            </a:r>
            <a:r>
              <a:rPr lang="ru-RU" altLang="ru-RU" sz="2400" b="1" dirty="0">
                <a:solidFill>
                  <a:srgbClr val="333399"/>
                </a:solidFill>
              </a:rPr>
              <a:t> – это то, о чем они заявляют друг другу в ходе .</a:t>
            </a:r>
          </a:p>
          <a:p>
            <a:pPr eaLnBrk="1" hangingPunct="1">
              <a:lnSpc>
                <a:spcPct val="80000"/>
              </a:lnSpc>
              <a:buFont typeface="Wingdings" panose="05000000000000000000" pitchFamily="2" charset="2"/>
              <a:buNone/>
            </a:pPr>
            <a:r>
              <a:rPr lang="ru-RU" altLang="ru-RU" sz="2400" b="1" i="1" dirty="0">
                <a:solidFill>
                  <a:srgbClr val="333399"/>
                </a:solidFill>
              </a:rPr>
              <a:t>Пока существуют все элементы в структуре конфликта он является не разрешимым.</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Спасибо </a:t>
            </a:r>
            <a:r>
              <a:rPr lang="ru-RU"/>
              <a:t>за внимание!</a:t>
            </a:r>
          </a:p>
        </p:txBody>
      </p:sp>
      <p:sp>
        <p:nvSpPr>
          <p:cNvPr id="3" name="Объект 2"/>
          <p:cNvSpPr>
            <a:spLocks noGrp="1"/>
          </p:cNvSpPr>
          <p:nvPr>
            <p:ph idx="1"/>
          </p:nvPr>
        </p:nvSpPr>
        <p:spPr>
          <a:xfrm>
            <a:off x="3995350" y="4399004"/>
            <a:ext cx="7509261" cy="1512217"/>
          </a:xfrm>
        </p:spPr>
        <p:txBody>
          <a:bodyPr/>
          <a:lstStyle/>
          <a:p>
            <a:r>
              <a:rPr lang="ru-RU" dirty="0"/>
              <a:t>Мамбеталина Алия Сактагановна </a:t>
            </a:r>
            <a:r>
              <a:rPr lang="ru-RU" dirty="0" err="1"/>
              <a:t>к.пс.н</a:t>
            </a:r>
            <a:r>
              <a:rPr lang="ru-RU" dirty="0"/>
              <a:t>., зав. кафедрой психологии ЕНУ им. Л. Гумилева </a:t>
            </a:r>
          </a:p>
          <a:p>
            <a:r>
              <a:rPr lang="en-US" dirty="0"/>
              <a:t>E</a:t>
            </a:r>
            <a:r>
              <a:rPr lang="ru-RU" dirty="0"/>
              <a:t>-</a:t>
            </a:r>
            <a:r>
              <a:rPr lang="en-US" dirty="0"/>
              <a:t>mail</a:t>
            </a:r>
            <a:r>
              <a:rPr lang="ru-RU"/>
              <a:t>:</a:t>
            </a:r>
            <a:r>
              <a:rPr lang="en-US"/>
              <a:t>     </a:t>
            </a:r>
            <a:r>
              <a:rPr lang="en-US" dirty="0">
                <a:hlinkClick r:id="rId2"/>
              </a:rPr>
              <a:t>mambetalina@mail.ru</a:t>
            </a:r>
            <a:endParaRPr lang="en-US" dirty="0"/>
          </a:p>
          <a:p>
            <a:r>
              <a:rPr lang="en-US" dirty="0" err="1"/>
              <a:t>m.phone</a:t>
            </a:r>
            <a:r>
              <a:rPr lang="ru-RU" dirty="0"/>
              <a:t>: +77755502418</a:t>
            </a:r>
          </a:p>
        </p:txBody>
      </p:sp>
      <p:pic>
        <p:nvPicPr>
          <p:cNvPr id="4" name="Рисунок 3">
            <a:extLst>
              <a:ext uri="{FF2B5EF4-FFF2-40B4-BE49-F238E27FC236}">
                <a16:creationId xmlns:a16="http://schemas.microsoft.com/office/drawing/2014/main" id="{58C643A7-054F-415E-8AC2-BB2D164A18A8}"/>
              </a:ext>
            </a:extLst>
          </p:cNvPr>
          <p:cNvPicPr>
            <a:picLocks noChangeAspect="1"/>
          </p:cNvPicPr>
          <p:nvPr/>
        </p:nvPicPr>
        <p:blipFill>
          <a:blip r:embed="rId3"/>
          <a:stretch>
            <a:fillRect/>
          </a:stretch>
        </p:blipFill>
        <p:spPr>
          <a:xfrm>
            <a:off x="4776455" y="1755228"/>
            <a:ext cx="2078916" cy="2078916"/>
          </a:xfrm>
          <a:prstGeom prst="rect">
            <a:avLst/>
          </a:prstGeom>
        </p:spPr>
      </p:pic>
    </p:spTree>
    <p:extLst>
      <p:ext uri="{BB962C8B-B14F-4D97-AF65-F5344CB8AC3E}">
        <p14:creationId xmlns:p14="http://schemas.microsoft.com/office/powerpoint/2010/main" val="406064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a:extLst>
              <a:ext uri="{FF2B5EF4-FFF2-40B4-BE49-F238E27FC236}">
                <a16:creationId xmlns:a16="http://schemas.microsoft.com/office/drawing/2014/main" id="{297A7C7E-686E-49FF-896F-B34F825D54D5}"/>
              </a:ext>
            </a:extLst>
          </p:cNvPr>
          <p:cNvSpPr>
            <a:spLocks noGrp="1"/>
          </p:cNvSpPr>
          <p:nvPr>
            <p:ph type="sldNum" sz="quarter" idx="4294967295"/>
          </p:nvPr>
        </p:nvSpPr>
        <p:spPr bwMode="auto">
          <a:xfrm>
            <a:off x="152400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endParaRPr lang="ru-RU" altLang="ru-RU" sz="1600" dirty="0">
              <a:latin typeface="Arial" panose="020B0604020202020204" pitchFamily="34" charset="0"/>
            </a:endParaRPr>
          </a:p>
        </p:txBody>
      </p:sp>
      <p:sp>
        <p:nvSpPr>
          <p:cNvPr id="253954" name="Rectangle 2">
            <a:extLst>
              <a:ext uri="{FF2B5EF4-FFF2-40B4-BE49-F238E27FC236}">
                <a16:creationId xmlns:a16="http://schemas.microsoft.com/office/drawing/2014/main" id="{B43EB769-DE02-4070-ABD8-BC165450B20D}"/>
              </a:ext>
            </a:extLst>
          </p:cNvPr>
          <p:cNvSpPr>
            <a:spLocks noGrp="1" noChangeArrowheads="1"/>
          </p:cNvSpPr>
          <p:nvPr>
            <p:ph type="title"/>
          </p:nvPr>
        </p:nvSpPr>
        <p:spPr>
          <a:xfrm>
            <a:off x="2566989" y="476250"/>
            <a:ext cx="7578725" cy="427038"/>
          </a:xfrm>
        </p:spPr>
        <p:txBody>
          <a:bodyPr>
            <a:normAutofit fontScale="90000"/>
          </a:bodyPr>
          <a:lstStyle/>
          <a:p>
            <a:pPr eaLnBrk="1" hangingPunct="1">
              <a:defRPr/>
            </a:pPr>
            <a:br>
              <a:rPr lang="ru-RU" sz="4000" dirty="0"/>
            </a:br>
            <a:br>
              <a:rPr lang="ru-RU" sz="4000" dirty="0"/>
            </a:br>
            <a:br>
              <a:rPr lang="ru-RU" sz="4000" dirty="0"/>
            </a:br>
            <a:r>
              <a:rPr lang="ru-RU" altLang="ru-RU" sz="3200" dirty="0">
                <a:solidFill>
                  <a:srgbClr val="333399"/>
                </a:solidFill>
                <a:latin typeface="Times New Roman" panose="02020603050405020304" pitchFamily="18" charset="0"/>
                <a:cs typeface="Times New Roman" panose="02020603050405020304" pitchFamily="18" charset="0"/>
              </a:rPr>
              <a:t>Структурные компоненты конфликта:</a:t>
            </a:r>
            <a:endParaRPr lang="ru-RU" sz="3200" dirty="0"/>
          </a:p>
        </p:txBody>
      </p:sp>
      <p:sp>
        <p:nvSpPr>
          <p:cNvPr id="13316" name="Блок-схема: альтернативный процесс 11">
            <a:extLst>
              <a:ext uri="{FF2B5EF4-FFF2-40B4-BE49-F238E27FC236}">
                <a16:creationId xmlns:a16="http://schemas.microsoft.com/office/drawing/2014/main" id="{C4D89C5C-A1CD-419F-B737-3647FD5744DA}"/>
              </a:ext>
            </a:extLst>
          </p:cNvPr>
          <p:cNvSpPr>
            <a:spLocks noChangeArrowheads="1"/>
          </p:cNvSpPr>
          <p:nvPr/>
        </p:nvSpPr>
        <p:spPr bwMode="auto">
          <a:xfrm>
            <a:off x="3692903" y="323851"/>
            <a:ext cx="3978275" cy="1597025"/>
          </a:xfrm>
          <a:prstGeom prst="flowChartAlternateProcess">
            <a:avLst/>
          </a:prstGeom>
          <a:solidFill>
            <a:srgbClr val="99CCFF"/>
          </a:solidFill>
          <a:ln w="952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eaLnBrk="1" hangingPunct="1">
              <a:spcBef>
                <a:spcPct val="0"/>
              </a:spcBef>
              <a:buClrTx/>
              <a:buSzTx/>
              <a:buFontTx/>
              <a:buNone/>
            </a:pPr>
            <a:r>
              <a:rPr lang="ru-RU" altLang="ru-RU" b="1">
                <a:solidFill>
                  <a:srgbClr val="333399"/>
                </a:solidFill>
                <a:latin typeface="Times New Roman" panose="02020603050405020304" pitchFamily="18" charset="0"/>
                <a:cs typeface="Times New Roman" panose="02020603050405020304" pitchFamily="18" charset="0"/>
              </a:rPr>
              <a:t>Участники (оппоненты) конфликта</a:t>
            </a:r>
          </a:p>
          <a:p>
            <a:pPr algn="ctr" eaLnBrk="1" hangingPunct="1">
              <a:spcBef>
                <a:spcPct val="0"/>
              </a:spcBef>
              <a:buClrTx/>
              <a:buSzTx/>
              <a:buFontTx/>
              <a:buNone/>
            </a:pPr>
            <a:endParaRPr lang="ru-RU" altLang="ru-RU" sz="1600"/>
          </a:p>
        </p:txBody>
      </p:sp>
      <p:pic>
        <p:nvPicPr>
          <p:cNvPr id="13317" name="Рисунок 6">
            <a:extLst>
              <a:ext uri="{FF2B5EF4-FFF2-40B4-BE49-F238E27FC236}">
                <a16:creationId xmlns:a16="http://schemas.microsoft.com/office/drawing/2014/main" id="{B4232F75-C3D9-4216-B28F-177F5D4CDB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4457" y="3154362"/>
            <a:ext cx="5405438"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Рисунок 7">
            <a:extLst>
              <a:ext uri="{FF2B5EF4-FFF2-40B4-BE49-F238E27FC236}">
                <a16:creationId xmlns:a16="http://schemas.microsoft.com/office/drawing/2014/main" id="{5EC0707F-CD31-40AA-85B9-475B78C052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7451" y="3554414"/>
            <a:ext cx="28860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Прямоугольник 8">
            <a:extLst>
              <a:ext uri="{FF2B5EF4-FFF2-40B4-BE49-F238E27FC236}">
                <a16:creationId xmlns:a16="http://schemas.microsoft.com/office/drawing/2014/main" id="{10F6F715-36C1-4EFF-94E8-1EA11639827A}"/>
              </a:ext>
            </a:extLst>
          </p:cNvPr>
          <p:cNvSpPr>
            <a:spLocks noChangeArrowheads="1"/>
          </p:cNvSpPr>
          <p:nvPr/>
        </p:nvSpPr>
        <p:spPr bwMode="auto">
          <a:xfrm>
            <a:off x="8816535" y="777269"/>
            <a:ext cx="265835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2000" dirty="0">
                <a:solidFill>
                  <a:srgbClr val="333399"/>
                </a:solidFill>
              </a:rPr>
              <a:t>Отдельные лица Группы людей Организации</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7E56CF1-5358-405A-A320-1B7CBA80A1D5}"/>
              </a:ext>
            </a:extLst>
          </p:cNvPr>
          <p:cNvSpPr>
            <a:spLocks noGrp="1" noRot="1" noChangeArrowheads="1"/>
          </p:cNvSpPr>
          <p:nvPr>
            <p:ph type="title"/>
          </p:nvPr>
        </p:nvSpPr>
        <p:spPr>
          <a:xfrm>
            <a:off x="2782888" y="158750"/>
            <a:ext cx="7427912" cy="2262188"/>
          </a:xfrm>
        </p:spPr>
        <p:txBody>
          <a:bodyPr rtlCol="0">
            <a:normAutofit fontScale="90000"/>
          </a:bodyPr>
          <a:lstStyle/>
          <a:p>
            <a:pPr algn="just">
              <a:defRPr/>
            </a:pPr>
            <a:r>
              <a:rPr lang="ru-RU" sz="3200" u="sng" dirty="0">
                <a:solidFill>
                  <a:srgbClr val="333399"/>
                </a:solidFill>
              </a:rPr>
              <a:t>Причины конфликтов</a:t>
            </a:r>
            <a:r>
              <a:rPr lang="ru-RU" sz="3200" dirty="0">
                <a:solidFill>
                  <a:srgbClr val="333399"/>
                </a:solidFill>
              </a:rPr>
              <a:t> – это явления, события, факты, ситуации, которые предшествуют конфликту и при определенных условиях вызывают его</a:t>
            </a:r>
          </a:p>
        </p:txBody>
      </p:sp>
      <p:sp>
        <p:nvSpPr>
          <p:cNvPr id="35843" name="Rectangle 3">
            <a:extLst>
              <a:ext uri="{FF2B5EF4-FFF2-40B4-BE49-F238E27FC236}">
                <a16:creationId xmlns:a16="http://schemas.microsoft.com/office/drawing/2014/main" id="{9BB1810E-EDE8-4210-90CC-F6E486828EC7}"/>
              </a:ext>
            </a:extLst>
          </p:cNvPr>
          <p:cNvSpPr>
            <a:spLocks noGrp="1" noRot="1" noChangeArrowheads="1"/>
          </p:cNvSpPr>
          <p:nvPr>
            <p:ph idx="1"/>
          </p:nvPr>
        </p:nvSpPr>
        <p:spPr>
          <a:xfrm>
            <a:off x="2257426" y="2349501"/>
            <a:ext cx="7840663" cy="4308475"/>
          </a:xfrm>
        </p:spPr>
        <p:txBody>
          <a:bodyPr rtlCol="0">
            <a:normAutofit fontScale="85000" lnSpcReduction="20000"/>
          </a:bodyPr>
          <a:lstStyle/>
          <a:p>
            <a:pPr>
              <a:lnSpc>
                <a:spcPct val="90000"/>
              </a:lnSpc>
              <a:buNone/>
              <a:defRPr/>
            </a:pPr>
            <a:r>
              <a:rPr lang="ru-RU" b="1" dirty="0">
                <a:solidFill>
                  <a:srgbClr val="333399"/>
                </a:solidFill>
              </a:rPr>
              <a:t>Общие причины</a:t>
            </a:r>
          </a:p>
          <a:p>
            <a:pPr>
              <a:lnSpc>
                <a:spcPct val="90000"/>
              </a:lnSpc>
              <a:defRPr/>
            </a:pPr>
            <a:r>
              <a:rPr lang="ru-RU" b="1" dirty="0">
                <a:solidFill>
                  <a:srgbClr val="333399"/>
                </a:solidFill>
              </a:rPr>
              <a:t>Социально политические и экономические причины (связаны с социально – политической и экономической ситуацией в стране)</a:t>
            </a:r>
          </a:p>
          <a:p>
            <a:pPr>
              <a:lnSpc>
                <a:spcPct val="90000"/>
              </a:lnSpc>
              <a:defRPr/>
            </a:pPr>
            <a:r>
              <a:rPr lang="ru-RU" b="1" dirty="0">
                <a:solidFill>
                  <a:srgbClr val="333399"/>
                </a:solidFill>
              </a:rPr>
              <a:t>Социально – демографические причины (отражают различия в установках и мотивах людей, обусловленные их полом, возрастом, национальностью)</a:t>
            </a:r>
          </a:p>
          <a:p>
            <a:pPr>
              <a:lnSpc>
                <a:spcPct val="90000"/>
              </a:lnSpc>
              <a:defRPr/>
            </a:pPr>
            <a:r>
              <a:rPr lang="ru-RU" b="1" dirty="0">
                <a:solidFill>
                  <a:srgbClr val="333399"/>
                </a:solidFill>
              </a:rPr>
              <a:t>Социально – психологические причины ( социально – психологические явления в группе)</a:t>
            </a:r>
          </a:p>
          <a:p>
            <a:pPr>
              <a:lnSpc>
                <a:spcPct val="90000"/>
              </a:lnSpc>
              <a:defRPr/>
            </a:pPr>
            <a:r>
              <a:rPr lang="ru-RU" b="1" dirty="0">
                <a:solidFill>
                  <a:srgbClr val="333399"/>
                </a:solidFill>
              </a:rPr>
              <a:t>Индивидуально – психологические причины ( индивидуальные особенности личности).</a:t>
            </a:r>
          </a:p>
          <a:p>
            <a:pPr>
              <a:lnSpc>
                <a:spcPct val="90000"/>
              </a:lnSpc>
              <a:defRPr/>
            </a:pPr>
            <a:r>
              <a:rPr lang="ru-RU" b="1" dirty="0">
                <a:solidFill>
                  <a:srgbClr val="333399"/>
                </a:solidFill>
              </a:rPr>
              <a:t>Частные  причины.</a:t>
            </a:r>
          </a:p>
          <a:p>
            <a:pPr>
              <a:lnSpc>
                <a:spcPct val="90000"/>
              </a:lnSpc>
              <a:defRPr/>
            </a:pPr>
            <a:r>
              <a:rPr lang="ru-RU" b="1" dirty="0">
                <a:solidFill>
                  <a:srgbClr val="333399"/>
                </a:solidFill>
              </a:rPr>
              <a:t>Неудовлетворенность условиями деятельности</a:t>
            </a:r>
          </a:p>
          <a:p>
            <a:pPr>
              <a:lnSpc>
                <a:spcPct val="90000"/>
              </a:lnSpc>
              <a:defRPr/>
            </a:pPr>
            <a:r>
              <a:rPr lang="ru-RU" b="1" dirty="0">
                <a:solidFill>
                  <a:srgbClr val="333399"/>
                </a:solidFill>
              </a:rPr>
              <a:t>Нарушение этики общения</a:t>
            </a:r>
          </a:p>
          <a:p>
            <a:pPr>
              <a:lnSpc>
                <a:spcPct val="90000"/>
              </a:lnSpc>
              <a:defRPr/>
            </a:pPr>
            <a:r>
              <a:rPr lang="ru-RU" b="1" dirty="0">
                <a:solidFill>
                  <a:srgbClr val="333399"/>
                </a:solidFill>
              </a:rPr>
              <a:t>Нарушение трудового законодательства</a:t>
            </a:r>
          </a:p>
          <a:p>
            <a:pPr>
              <a:lnSpc>
                <a:spcPct val="90000"/>
              </a:lnSpc>
              <a:defRPr/>
            </a:pPr>
            <a:r>
              <a:rPr lang="ru-RU" b="1" dirty="0">
                <a:solidFill>
                  <a:srgbClr val="333399"/>
                </a:solidFill>
              </a:rPr>
              <a:t>Ограниченность ресурсов</a:t>
            </a:r>
          </a:p>
          <a:p>
            <a:pPr>
              <a:lnSpc>
                <a:spcPct val="90000"/>
              </a:lnSpc>
              <a:defRPr/>
            </a:pPr>
            <a:r>
              <a:rPr lang="ru-RU" b="1" dirty="0">
                <a:solidFill>
                  <a:srgbClr val="333399"/>
                </a:solidFill>
              </a:rPr>
              <a:t>Различие в целях, ценностях</a:t>
            </a:r>
          </a:p>
          <a:p>
            <a:pPr>
              <a:lnSpc>
                <a:spcPct val="90000"/>
              </a:lnSpc>
              <a:defRPr/>
            </a:pPr>
            <a:r>
              <a:rPr lang="ru-RU" b="1" dirty="0">
                <a:solidFill>
                  <a:srgbClr val="333399"/>
                </a:solidFill>
              </a:rPr>
              <a:t>Неудовлетворенные коммуникации</a:t>
            </a:r>
          </a:p>
          <a:p>
            <a:pPr>
              <a:lnSpc>
                <a:spcPct val="90000"/>
              </a:lnSpc>
              <a:defRPr/>
            </a:pPr>
            <a:endParaRPr lang="ru-RU" b="1"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3CB28E-9660-4324-9D8B-341ACF2D9C84}"/>
              </a:ext>
            </a:extLst>
          </p:cNvPr>
          <p:cNvSpPr>
            <a:spLocks noGrp="1"/>
          </p:cNvSpPr>
          <p:nvPr>
            <p:ph type="title"/>
          </p:nvPr>
        </p:nvSpPr>
        <p:spPr/>
        <p:txBody>
          <a:bodyPr/>
          <a:lstStyle/>
          <a:p>
            <a:pPr>
              <a:defRPr/>
            </a:pPr>
            <a:r>
              <a:rPr lang="ru-RU" altLang="ru-RU" dirty="0">
                <a:solidFill>
                  <a:srgbClr val="333399"/>
                </a:solidFill>
              </a:rPr>
              <a:t>Причины конфликтов</a:t>
            </a:r>
          </a:p>
        </p:txBody>
      </p:sp>
      <p:sp>
        <p:nvSpPr>
          <p:cNvPr id="29699" name="Объект 2">
            <a:extLst>
              <a:ext uri="{FF2B5EF4-FFF2-40B4-BE49-F238E27FC236}">
                <a16:creationId xmlns:a16="http://schemas.microsoft.com/office/drawing/2014/main" id="{1972DF5B-25B7-48E5-8C7F-6506B6165978}"/>
              </a:ext>
            </a:extLst>
          </p:cNvPr>
          <p:cNvSpPr>
            <a:spLocks noGrp="1"/>
          </p:cNvSpPr>
          <p:nvPr>
            <p:ph idx="1"/>
          </p:nvPr>
        </p:nvSpPr>
        <p:spPr>
          <a:xfrm>
            <a:off x="1473544" y="1428390"/>
            <a:ext cx="8704262" cy="5556250"/>
          </a:xfrm>
        </p:spPr>
        <p:txBody>
          <a:bodyPr>
            <a:normAutofit/>
          </a:bodyPr>
          <a:lstStyle/>
          <a:p>
            <a:pPr marL="0" indent="0">
              <a:buNone/>
            </a:pPr>
            <a:r>
              <a:rPr lang="ru-RU" altLang="ru-RU" sz="2000" dirty="0">
                <a:solidFill>
                  <a:srgbClr val="333399"/>
                </a:solidFill>
              </a:rPr>
              <a:t>Явления, события, факты, ситуации, которые предшествуют конфликту и при определенных условиях деятельности субъектов социального взаимодействия вызывают его.</a:t>
            </a:r>
          </a:p>
        </p:txBody>
      </p:sp>
      <p:pic>
        <p:nvPicPr>
          <p:cNvPr id="29700" name="Рисунок 2">
            <a:extLst>
              <a:ext uri="{FF2B5EF4-FFF2-40B4-BE49-F238E27FC236}">
                <a16:creationId xmlns:a16="http://schemas.microsoft.com/office/drawing/2014/main" id="{2F2B4A64-4DD3-48EE-9D24-FE09124BBA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3335" y="2640946"/>
            <a:ext cx="669448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a:extLst>
              <a:ext uri="{FF2B5EF4-FFF2-40B4-BE49-F238E27FC236}">
                <a16:creationId xmlns:a16="http://schemas.microsoft.com/office/drawing/2014/main" id="{75E8AF15-8D89-4D68-9152-40F58E89A48E}"/>
              </a:ext>
            </a:extLst>
          </p:cNvPr>
          <p:cNvSpPr>
            <a:spLocks noGrp="1"/>
          </p:cNvSpPr>
          <p:nvPr>
            <p:ph type="title"/>
          </p:nvPr>
        </p:nvSpPr>
        <p:spPr>
          <a:xfrm>
            <a:off x="2520953" y="405354"/>
            <a:ext cx="8704262" cy="605886"/>
          </a:xfrm>
        </p:spPr>
        <p:txBody>
          <a:bodyPr>
            <a:normAutofit fontScale="90000"/>
          </a:bodyPr>
          <a:lstStyle/>
          <a:p>
            <a:pPr>
              <a:spcBef>
                <a:spcPct val="20000"/>
              </a:spcBef>
              <a:buClr>
                <a:srgbClr val="3333CC"/>
              </a:buClr>
              <a:buSzPct val="60000"/>
              <a:defRPr/>
            </a:pPr>
            <a:r>
              <a:rPr lang="ru-RU" dirty="0">
                <a:solidFill>
                  <a:srgbClr val="333399"/>
                </a:solidFill>
              </a:rPr>
              <a:t>Ограниченность ресурсов</a:t>
            </a:r>
            <a:br>
              <a:rPr lang="ru-RU" dirty="0">
                <a:solidFill>
                  <a:srgbClr val="333399"/>
                </a:solidFill>
              </a:rPr>
            </a:br>
            <a:endParaRPr lang="ru-RU" dirty="0">
              <a:solidFill>
                <a:srgbClr val="333399"/>
              </a:solidFill>
            </a:endParaRPr>
          </a:p>
        </p:txBody>
      </p:sp>
      <p:sp>
        <p:nvSpPr>
          <p:cNvPr id="30723" name="Объект 2">
            <a:extLst>
              <a:ext uri="{FF2B5EF4-FFF2-40B4-BE49-F238E27FC236}">
                <a16:creationId xmlns:a16="http://schemas.microsoft.com/office/drawing/2014/main" id="{B7C96323-7D9D-4DAA-8896-A30938EF5745}"/>
              </a:ext>
            </a:extLst>
          </p:cNvPr>
          <p:cNvSpPr>
            <a:spLocks noGrp="1"/>
          </p:cNvSpPr>
          <p:nvPr>
            <p:ph idx="1"/>
          </p:nvPr>
        </p:nvSpPr>
        <p:spPr>
          <a:xfrm>
            <a:off x="1489435" y="895546"/>
            <a:ext cx="9492791" cy="5848155"/>
          </a:xfrm>
        </p:spPr>
        <p:txBody>
          <a:bodyPr/>
          <a:lstStyle/>
          <a:p>
            <a:pPr algn="just">
              <a:lnSpc>
                <a:spcPct val="80000"/>
              </a:lnSpc>
              <a:buFontTx/>
              <a:buNone/>
            </a:pPr>
            <a:r>
              <a:rPr lang="ru-RU" altLang="ru-RU" sz="2000" dirty="0">
                <a:solidFill>
                  <a:srgbClr val="333399"/>
                </a:solidFill>
              </a:rPr>
              <a:t>     </a:t>
            </a:r>
            <a:r>
              <a:rPr lang="ru-RU" altLang="ru-RU" sz="2400" dirty="0">
                <a:solidFill>
                  <a:srgbClr val="333399"/>
                </a:solidFill>
              </a:rPr>
              <a:t>	Кому выделить из преподавателей компьютер с программой-редактором, какому факультету университета дать возможность увеличить количество преподавателей — люди всегда хотят получать не меньше, а больше. Таким образом, необходимость делить ресурсы почти неизбежно ведет к различным видам конфликтам.</a:t>
            </a:r>
          </a:p>
          <a:p>
            <a:endParaRPr lang="ru-RU" altLang="ru-RU" sz="2000" dirty="0">
              <a:solidFill>
                <a:srgbClr val="333399"/>
              </a:solidFill>
            </a:endParaRPr>
          </a:p>
        </p:txBody>
      </p:sp>
      <p:pic>
        <p:nvPicPr>
          <p:cNvPr id="30724" name="Рисунок 2">
            <a:extLst>
              <a:ext uri="{FF2B5EF4-FFF2-40B4-BE49-F238E27FC236}">
                <a16:creationId xmlns:a16="http://schemas.microsoft.com/office/drawing/2014/main" id="{337860A2-C284-46C3-9CED-305AF312E7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1" y="2974976"/>
            <a:ext cx="69310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BAE3A2-127F-4018-B6C5-7844D15B5C25}"/>
              </a:ext>
            </a:extLst>
          </p:cNvPr>
          <p:cNvSpPr>
            <a:spLocks noGrp="1"/>
          </p:cNvSpPr>
          <p:nvPr>
            <p:ph type="title"/>
          </p:nvPr>
        </p:nvSpPr>
        <p:spPr>
          <a:xfrm>
            <a:off x="2708276" y="1"/>
            <a:ext cx="7770813" cy="733425"/>
          </a:xfrm>
        </p:spPr>
        <p:txBody>
          <a:bodyPr/>
          <a:lstStyle/>
          <a:p>
            <a:pPr>
              <a:defRPr/>
            </a:pPr>
            <a:r>
              <a:rPr lang="ru-RU" dirty="0">
                <a:solidFill>
                  <a:srgbClr val="333399"/>
                </a:solidFill>
              </a:rPr>
              <a:t>Взаимозависимость заданий</a:t>
            </a:r>
            <a:endParaRPr lang="ru-RU" dirty="0"/>
          </a:p>
        </p:txBody>
      </p:sp>
      <p:sp>
        <p:nvSpPr>
          <p:cNvPr id="31747" name="Объект 2">
            <a:extLst>
              <a:ext uri="{FF2B5EF4-FFF2-40B4-BE49-F238E27FC236}">
                <a16:creationId xmlns:a16="http://schemas.microsoft.com/office/drawing/2014/main" id="{41777439-EB6A-4E32-9D03-4DC4E3DA5C40}"/>
              </a:ext>
            </a:extLst>
          </p:cNvPr>
          <p:cNvSpPr>
            <a:spLocks noGrp="1"/>
          </p:cNvSpPr>
          <p:nvPr>
            <p:ph idx="1"/>
          </p:nvPr>
        </p:nvSpPr>
        <p:spPr>
          <a:xfrm>
            <a:off x="1712910" y="641023"/>
            <a:ext cx="9344731" cy="6028065"/>
          </a:xfrm>
        </p:spPr>
        <p:txBody>
          <a:bodyPr/>
          <a:lstStyle/>
          <a:p>
            <a:pPr algn="just"/>
            <a:r>
              <a:rPr lang="ru-RU" altLang="ru-RU" sz="1400" dirty="0">
                <a:solidFill>
                  <a:srgbClr val="333399"/>
                </a:solidFill>
              </a:rPr>
              <a:t>     </a:t>
            </a:r>
            <a:r>
              <a:rPr lang="ru-RU" altLang="ru-RU" sz="1600" dirty="0">
                <a:solidFill>
                  <a:srgbClr val="333399"/>
                </a:solidFill>
              </a:rPr>
              <a:t>      Возможность конфликта существует везде, то один человек или группа зависят в выполнении задачи от другого человека или группы. Если один из пяти менеджеров, занятых разработкой нового проекта, не будет работать, как следует, другие могут почувствовать, что это отражается на их возможностях выпол­нять свое собственное задание. Это может привести к конфликту между группой и тем инженером, который, по их мнению, плохо работает. Поскольку все организации являются системами, состоящими из взаимозависимых элементов, при неадекватной работе одного подразделения или человека взаимозависимость задач может стать причиной конфликта.</a:t>
            </a:r>
          </a:p>
        </p:txBody>
      </p:sp>
      <p:pic>
        <p:nvPicPr>
          <p:cNvPr id="31748" name="Рисунок 2">
            <a:extLst>
              <a:ext uri="{FF2B5EF4-FFF2-40B4-BE49-F238E27FC236}">
                <a16:creationId xmlns:a16="http://schemas.microsoft.com/office/drawing/2014/main" id="{B4949103-1E90-4725-8BCF-2CE2FC1D3E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7281" y="2893834"/>
            <a:ext cx="59959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491</TotalTime>
  <Words>1418</Words>
  <Application>Microsoft Office PowerPoint</Application>
  <PresentationFormat>Широкоэкранный</PresentationFormat>
  <Paragraphs>220</Paragraphs>
  <Slides>40</Slides>
  <Notes>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40</vt:i4>
      </vt:variant>
    </vt:vector>
  </HeadingPairs>
  <TitlesOfParts>
    <vt:vector size="52" baseType="lpstr">
      <vt:lpstr>Arial</vt:lpstr>
      <vt:lpstr>Arial Black</vt:lpstr>
      <vt:lpstr>Calibri</vt:lpstr>
      <vt:lpstr>Century Gothic</vt:lpstr>
      <vt:lpstr>Garamond</vt:lpstr>
      <vt:lpstr>Segoe UI Light</vt:lpstr>
      <vt:lpstr>Tahoma</vt:lpstr>
      <vt:lpstr>Times New Roman</vt:lpstr>
      <vt:lpstr>Wingdings</vt:lpstr>
      <vt:lpstr>Wingdings 2</vt:lpstr>
      <vt:lpstr>Wingdings 3</vt:lpstr>
      <vt:lpstr>Легкий дым</vt:lpstr>
      <vt:lpstr>Понятие и структура социально  -психологического конфликта</vt:lpstr>
      <vt:lpstr>План лекции</vt:lpstr>
      <vt:lpstr>Природа и причина социальных конфликтов.  </vt:lpstr>
      <vt:lpstr>Структура конфликта</vt:lpstr>
      <vt:lpstr>   Структурные компоненты конфликта:</vt:lpstr>
      <vt:lpstr>Причины конфликтов – это явления, события, факты, ситуации, которые предшествуют конфликту и при определенных условиях вызывают его</vt:lpstr>
      <vt:lpstr>Причины конфликтов</vt:lpstr>
      <vt:lpstr>Ограниченность ресурсов </vt:lpstr>
      <vt:lpstr>Взаимозависимость заданий</vt:lpstr>
      <vt:lpstr>Различия в целях</vt:lpstr>
      <vt:lpstr>Различия в представлениях и ценностях</vt:lpstr>
      <vt:lpstr>Различия в манере поведения и жизненном опыте  </vt:lpstr>
      <vt:lpstr>Плохие коммуникации</vt:lpstr>
      <vt:lpstr>Динамика конфликта</vt:lpstr>
      <vt:lpstr>Презентация PowerPoint</vt:lpstr>
      <vt:lpstr>Презентация PowerPoint</vt:lpstr>
      <vt:lpstr>   </vt:lpstr>
      <vt:lpstr>Презентация PowerPoint</vt:lpstr>
      <vt:lpstr>Формулы конфликта.</vt:lpstr>
      <vt:lpstr>Виды психологических конфликтов. </vt:lpstr>
      <vt:lpstr>Функции конфликта </vt:lpstr>
      <vt:lpstr> Конструктивные </vt:lpstr>
      <vt:lpstr>Презентация PowerPoint</vt:lpstr>
      <vt:lpstr> Деструктивные </vt:lpstr>
      <vt:lpstr> </vt:lpstr>
      <vt:lpstr>Этапы развития конфликта</vt:lpstr>
      <vt:lpstr>Латентный период :</vt:lpstr>
      <vt:lpstr>Открытый период:</vt:lpstr>
      <vt:lpstr>Эскалация </vt:lpstr>
      <vt:lpstr>Завершение конфликта </vt:lpstr>
      <vt:lpstr>Послеконфликтный период </vt:lpstr>
      <vt:lpstr>Презентация PowerPoint</vt:lpstr>
      <vt:lpstr>Презентация PowerPoint</vt:lpstr>
      <vt:lpstr>Презентация PowerPoint</vt:lpstr>
      <vt:lpstr>Презентация PowerPoint</vt:lpstr>
      <vt:lpstr>Презентация PowerPoint</vt:lpstr>
      <vt:lpstr>Положительные функции конфликтов </vt:lpstr>
      <vt:lpstr>Отрицательные функции конфликта.</vt:lpstr>
      <vt:lpstr>Источники </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и моя мотивация</dc:title>
  <dc:creator>User</dc:creator>
  <cp:lastModifiedBy>Мамбеталина Алия Сактагановна</cp:lastModifiedBy>
  <cp:revision>39</cp:revision>
  <dcterms:created xsi:type="dcterms:W3CDTF">2020-08-21T19:40:32Z</dcterms:created>
  <dcterms:modified xsi:type="dcterms:W3CDTF">2020-08-27T19:51:19Z</dcterms:modified>
</cp:coreProperties>
</file>