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323" r:id="rId4"/>
    <p:sldId id="324" r:id="rId5"/>
    <p:sldId id="367" r:id="rId6"/>
    <p:sldId id="357" r:id="rId7"/>
    <p:sldId id="351" r:id="rId8"/>
    <p:sldId id="361" r:id="rId9"/>
    <p:sldId id="376" r:id="rId10"/>
    <p:sldId id="328" r:id="rId11"/>
    <p:sldId id="360" r:id="rId12"/>
    <p:sldId id="363" r:id="rId13"/>
    <p:sldId id="364" r:id="rId14"/>
    <p:sldId id="331" r:id="rId15"/>
    <p:sldId id="368" r:id="rId16"/>
    <p:sldId id="369" r:id="rId17"/>
    <p:sldId id="365" r:id="rId18"/>
    <p:sldId id="334" r:id="rId19"/>
    <p:sldId id="335" r:id="rId20"/>
    <p:sldId id="336" r:id="rId21"/>
    <p:sldId id="374" r:id="rId22"/>
    <p:sldId id="378" r:id="rId23"/>
    <p:sldId id="377" r:id="rId24"/>
    <p:sldId id="373" r:id="rId25"/>
    <p:sldId id="371" r:id="rId26"/>
    <p:sldId id="375" r:id="rId27"/>
    <p:sldId id="372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CC3300"/>
    <a:srgbClr val="0000FF"/>
    <a:srgbClr val="FF33CC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AC0A54-7769-482A-A755-C97F938DF88B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E0D78A-2D9C-4F06-B8E0-83DDC5CA8004}">
      <dgm:prSet phldrT="[Текст]"/>
      <dgm:spPr/>
      <dgm:t>
        <a:bodyPr/>
        <a:lstStyle/>
        <a:p>
          <a:r>
            <a:rPr lang="kk-KZ" dirty="0"/>
            <a:t>Қолданылуы</a:t>
          </a:r>
          <a:endParaRPr lang="ru-RU" dirty="0"/>
        </a:p>
      </dgm:t>
    </dgm:pt>
    <dgm:pt modelId="{DF81B864-4872-4DF5-952E-2891C974FF07}" type="parTrans" cxnId="{BEC1EB4C-FD0F-475F-826F-DD15E85F49BA}">
      <dgm:prSet/>
      <dgm:spPr/>
      <dgm:t>
        <a:bodyPr/>
        <a:lstStyle/>
        <a:p>
          <a:endParaRPr lang="ru-RU"/>
        </a:p>
      </dgm:t>
    </dgm:pt>
    <dgm:pt modelId="{09764B21-EC3F-40B9-A261-F8DAD6188EE9}" type="sibTrans" cxnId="{BEC1EB4C-FD0F-475F-826F-DD15E85F49BA}">
      <dgm:prSet/>
      <dgm:spPr/>
      <dgm:t>
        <a:bodyPr/>
        <a:lstStyle/>
        <a:p>
          <a:endParaRPr lang="ru-RU"/>
        </a:p>
      </dgm:t>
    </dgm:pt>
    <dgm:pt modelId="{C198C690-A487-44B6-93C4-8D7FAE903B72}">
      <dgm:prSet phldrT="[Текст]"/>
      <dgm:spPr/>
      <dgm:t>
        <a:bodyPr/>
        <a:lstStyle/>
        <a:p>
          <a:r>
            <a:rPr lang="kk-KZ" dirty="0"/>
            <a:t>Вакуумды жабындарды дайындауда</a:t>
          </a:r>
          <a:endParaRPr lang="ru-RU" dirty="0"/>
        </a:p>
      </dgm:t>
    </dgm:pt>
    <dgm:pt modelId="{FD365E9B-28D9-4FF5-B95A-9301F02F4482}" type="parTrans" cxnId="{3EE32A6E-A2AA-4884-95CA-B2B0484F6BD5}">
      <dgm:prSet/>
      <dgm:spPr/>
      <dgm:t>
        <a:bodyPr/>
        <a:lstStyle/>
        <a:p>
          <a:endParaRPr lang="ru-RU"/>
        </a:p>
      </dgm:t>
    </dgm:pt>
    <dgm:pt modelId="{B22B7E57-CD3A-4B9F-ACEE-F0E2E68F1809}" type="sibTrans" cxnId="{3EE32A6E-A2AA-4884-95CA-B2B0484F6BD5}">
      <dgm:prSet/>
      <dgm:spPr/>
      <dgm:t>
        <a:bodyPr/>
        <a:lstStyle/>
        <a:p>
          <a:endParaRPr lang="ru-RU"/>
        </a:p>
      </dgm:t>
    </dgm:pt>
    <dgm:pt modelId="{9AD046B9-6668-4DFA-BFDB-D74811C889C8}">
      <dgm:prSet phldrT="[Текст]"/>
      <dgm:spPr/>
      <dgm:t>
        <a:bodyPr/>
        <a:lstStyle/>
        <a:p>
          <a:r>
            <a:rPr lang="kk-KZ" dirty="0"/>
            <a:t>Химия және медицинада</a:t>
          </a:r>
          <a:endParaRPr lang="ru-RU" dirty="0"/>
        </a:p>
      </dgm:t>
    </dgm:pt>
    <dgm:pt modelId="{125D2BC4-70ED-4860-AF32-7D6C605B2219}" type="parTrans" cxnId="{30E33E8B-83A8-4E37-A4E5-CB8038356DA8}">
      <dgm:prSet/>
      <dgm:spPr/>
      <dgm:t>
        <a:bodyPr/>
        <a:lstStyle/>
        <a:p>
          <a:endParaRPr lang="ru-RU"/>
        </a:p>
      </dgm:t>
    </dgm:pt>
    <dgm:pt modelId="{9A5BC6C3-789F-4571-9BAD-87CF6E022289}" type="sibTrans" cxnId="{30E33E8B-83A8-4E37-A4E5-CB8038356DA8}">
      <dgm:prSet/>
      <dgm:spPr/>
      <dgm:t>
        <a:bodyPr/>
        <a:lstStyle/>
        <a:p>
          <a:endParaRPr lang="ru-RU"/>
        </a:p>
      </dgm:t>
    </dgm:pt>
    <dgm:pt modelId="{0E59A9C8-7586-426B-9C37-2EFF022DBFB9}">
      <dgm:prSet phldrT="[Текст]"/>
      <dgm:spPr/>
      <dgm:t>
        <a:bodyPr/>
        <a:lstStyle/>
        <a:p>
          <a:r>
            <a:rPr lang="kk-KZ" dirty="0"/>
            <a:t>Металургияда</a:t>
          </a:r>
          <a:endParaRPr lang="ru-RU" dirty="0"/>
        </a:p>
      </dgm:t>
    </dgm:pt>
    <dgm:pt modelId="{C01794E8-F01F-4B31-87EA-458E013C65A9}" type="parTrans" cxnId="{E4D352BF-C210-4529-9911-597C0D511B73}">
      <dgm:prSet/>
      <dgm:spPr/>
      <dgm:t>
        <a:bodyPr/>
        <a:lstStyle/>
        <a:p>
          <a:endParaRPr lang="ru-RU"/>
        </a:p>
      </dgm:t>
    </dgm:pt>
    <dgm:pt modelId="{1395EE59-C2B6-450D-A8D3-570301618417}" type="sibTrans" cxnId="{E4D352BF-C210-4529-9911-597C0D511B73}">
      <dgm:prSet/>
      <dgm:spPr/>
      <dgm:t>
        <a:bodyPr/>
        <a:lstStyle/>
        <a:p>
          <a:endParaRPr lang="ru-RU"/>
        </a:p>
      </dgm:t>
    </dgm:pt>
    <dgm:pt modelId="{A6481407-D33B-481A-AAE9-175F1BA42A7C}">
      <dgm:prSet phldrT="[Текст]"/>
      <dgm:spPr/>
      <dgm:t>
        <a:bodyPr/>
        <a:lstStyle/>
        <a:p>
          <a:r>
            <a:rPr lang="kk-KZ" dirty="0"/>
            <a:t>Ғылыми бағыттарда</a:t>
          </a:r>
          <a:endParaRPr lang="ru-RU" dirty="0"/>
        </a:p>
      </dgm:t>
    </dgm:pt>
    <dgm:pt modelId="{32FE2E52-D94C-4EC5-ACC6-D056DDC46170}" type="parTrans" cxnId="{6A08B159-9CA6-4FBC-A741-4EB996679CB0}">
      <dgm:prSet/>
      <dgm:spPr/>
      <dgm:t>
        <a:bodyPr/>
        <a:lstStyle/>
        <a:p>
          <a:endParaRPr lang="ru-RU"/>
        </a:p>
      </dgm:t>
    </dgm:pt>
    <dgm:pt modelId="{FFE557D5-1A6D-4B3E-A41A-5DC927A17987}" type="sibTrans" cxnId="{6A08B159-9CA6-4FBC-A741-4EB996679CB0}">
      <dgm:prSet/>
      <dgm:spPr/>
      <dgm:t>
        <a:bodyPr/>
        <a:lstStyle/>
        <a:p>
          <a:endParaRPr lang="ru-RU"/>
        </a:p>
      </dgm:t>
    </dgm:pt>
    <dgm:pt modelId="{552EC2EF-4A8B-456B-91C5-57407808FCF3}" type="pres">
      <dgm:prSet presAssocID="{FBAC0A54-7769-482A-A755-C97F938DF88B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69F43246-BFB6-4D1A-A925-7B3AFC85536D}" type="pres">
      <dgm:prSet presAssocID="{F9E0D78A-2D9C-4F06-B8E0-83DDC5CA8004}" presName="singleCycle" presStyleCnt="0"/>
      <dgm:spPr/>
    </dgm:pt>
    <dgm:pt modelId="{821B0122-EB6C-4506-9EA8-B367BABA5862}" type="pres">
      <dgm:prSet presAssocID="{F9E0D78A-2D9C-4F06-B8E0-83DDC5CA8004}" presName="singleCenter" presStyleLbl="node1" presStyleIdx="0" presStyleCnt="5">
        <dgm:presLayoutVars>
          <dgm:chMax val="7"/>
          <dgm:chPref val="7"/>
        </dgm:presLayoutVars>
      </dgm:prSet>
      <dgm:spPr/>
    </dgm:pt>
    <dgm:pt modelId="{6700653D-94E9-4061-8C81-06953E0AE305}" type="pres">
      <dgm:prSet presAssocID="{FD365E9B-28D9-4FF5-B95A-9301F02F4482}" presName="Name56" presStyleLbl="parChTrans1D2" presStyleIdx="0" presStyleCnt="4"/>
      <dgm:spPr/>
    </dgm:pt>
    <dgm:pt modelId="{E21ACDF2-7B9F-47BD-A9DC-155E3D7AFB52}" type="pres">
      <dgm:prSet presAssocID="{C198C690-A487-44B6-93C4-8D7FAE903B72}" presName="text0" presStyleLbl="node1" presStyleIdx="1" presStyleCnt="5">
        <dgm:presLayoutVars>
          <dgm:bulletEnabled val="1"/>
        </dgm:presLayoutVars>
      </dgm:prSet>
      <dgm:spPr/>
    </dgm:pt>
    <dgm:pt modelId="{9E210775-C4C7-47A0-BAC0-2A111FF897E1}" type="pres">
      <dgm:prSet presAssocID="{125D2BC4-70ED-4860-AF32-7D6C605B2219}" presName="Name56" presStyleLbl="parChTrans1D2" presStyleIdx="1" presStyleCnt="4"/>
      <dgm:spPr/>
    </dgm:pt>
    <dgm:pt modelId="{646C51B2-F7B3-4347-906E-4D402FB1E99E}" type="pres">
      <dgm:prSet presAssocID="{9AD046B9-6668-4DFA-BFDB-D74811C889C8}" presName="text0" presStyleLbl="node1" presStyleIdx="2" presStyleCnt="5">
        <dgm:presLayoutVars>
          <dgm:bulletEnabled val="1"/>
        </dgm:presLayoutVars>
      </dgm:prSet>
      <dgm:spPr/>
    </dgm:pt>
    <dgm:pt modelId="{E6179F3F-2C79-47BD-ADD4-340672C702B5}" type="pres">
      <dgm:prSet presAssocID="{C01794E8-F01F-4B31-87EA-458E013C65A9}" presName="Name56" presStyleLbl="parChTrans1D2" presStyleIdx="2" presStyleCnt="4"/>
      <dgm:spPr/>
    </dgm:pt>
    <dgm:pt modelId="{5D2B2786-6510-406E-9913-1B4B0B0E427E}" type="pres">
      <dgm:prSet presAssocID="{0E59A9C8-7586-426B-9C37-2EFF022DBFB9}" presName="text0" presStyleLbl="node1" presStyleIdx="3" presStyleCnt="5">
        <dgm:presLayoutVars>
          <dgm:bulletEnabled val="1"/>
        </dgm:presLayoutVars>
      </dgm:prSet>
      <dgm:spPr/>
    </dgm:pt>
    <dgm:pt modelId="{007E8FD0-FB66-425D-B3BC-39EA8F2F822B}" type="pres">
      <dgm:prSet presAssocID="{32FE2E52-D94C-4EC5-ACC6-D056DDC46170}" presName="Name56" presStyleLbl="parChTrans1D2" presStyleIdx="3" presStyleCnt="4"/>
      <dgm:spPr/>
    </dgm:pt>
    <dgm:pt modelId="{8DFF47BD-48CC-4F57-9903-579AEE078A33}" type="pres">
      <dgm:prSet presAssocID="{A6481407-D33B-481A-AAE9-175F1BA42A7C}" presName="text0" presStyleLbl="node1" presStyleIdx="4" presStyleCnt="5">
        <dgm:presLayoutVars>
          <dgm:bulletEnabled val="1"/>
        </dgm:presLayoutVars>
      </dgm:prSet>
      <dgm:spPr/>
    </dgm:pt>
  </dgm:ptLst>
  <dgm:cxnLst>
    <dgm:cxn modelId="{0C477267-7D51-44ED-9415-B698084501DF}" type="presOf" srcId="{125D2BC4-70ED-4860-AF32-7D6C605B2219}" destId="{9E210775-C4C7-47A0-BAC0-2A111FF897E1}" srcOrd="0" destOrd="0" presId="urn:microsoft.com/office/officeart/2008/layout/RadialCluster"/>
    <dgm:cxn modelId="{BEC1EB4C-FD0F-475F-826F-DD15E85F49BA}" srcId="{FBAC0A54-7769-482A-A755-C97F938DF88B}" destId="{F9E0D78A-2D9C-4F06-B8E0-83DDC5CA8004}" srcOrd="0" destOrd="0" parTransId="{DF81B864-4872-4DF5-952E-2891C974FF07}" sibTransId="{09764B21-EC3F-40B9-A261-F8DAD6188EE9}"/>
    <dgm:cxn modelId="{3052F14D-F64D-42A9-9DB3-01C7A3D56E35}" type="presOf" srcId="{0E59A9C8-7586-426B-9C37-2EFF022DBFB9}" destId="{5D2B2786-6510-406E-9913-1B4B0B0E427E}" srcOrd="0" destOrd="0" presId="urn:microsoft.com/office/officeart/2008/layout/RadialCluster"/>
    <dgm:cxn modelId="{3EE32A6E-A2AA-4884-95CA-B2B0484F6BD5}" srcId="{F9E0D78A-2D9C-4F06-B8E0-83DDC5CA8004}" destId="{C198C690-A487-44B6-93C4-8D7FAE903B72}" srcOrd="0" destOrd="0" parTransId="{FD365E9B-28D9-4FF5-B95A-9301F02F4482}" sibTransId="{B22B7E57-CD3A-4B9F-ACEE-F0E2E68F1809}"/>
    <dgm:cxn modelId="{11B7D750-600B-414B-A1A8-5C2345C6EF1D}" type="presOf" srcId="{C198C690-A487-44B6-93C4-8D7FAE903B72}" destId="{E21ACDF2-7B9F-47BD-A9DC-155E3D7AFB52}" srcOrd="0" destOrd="0" presId="urn:microsoft.com/office/officeart/2008/layout/RadialCluster"/>
    <dgm:cxn modelId="{6A08B159-9CA6-4FBC-A741-4EB996679CB0}" srcId="{F9E0D78A-2D9C-4F06-B8E0-83DDC5CA8004}" destId="{A6481407-D33B-481A-AAE9-175F1BA42A7C}" srcOrd="3" destOrd="0" parTransId="{32FE2E52-D94C-4EC5-ACC6-D056DDC46170}" sibTransId="{FFE557D5-1A6D-4B3E-A41A-5DC927A17987}"/>
    <dgm:cxn modelId="{30E33E8B-83A8-4E37-A4E5-CB8038356DA8}" srcId="{F9E0D78A-2D9C-4F06-B8E0-83DDC5CA8004}" destId="{9AD046B9-6668-4DFA-BFDB-D74811C889C8}" srcOrd="1" destOrd="0" parTransId="{125D2BC4-70ED-4860-AF32-7D6C605B2219}" sibTransId="{9A5BC6C3-789F-4571-9BAD-87CF6E022289}"/>
    <dgm:cxn modelId="{0E89F0A4-E5DA-4CCC-AA0A-8D1A07EC11B3}" type="presOf" srcId="{C01794E8-F01F-4B31-87EA-458E013C65A9}" destId="{E6179F3F-2C79-47BD-ADD4-340672C702B5}" srcOrd="0" destOrd="0" presId="urn:microsoft.com/office/officeart/2008/layout/RadialCluster"/>
    <dgm:cxn modelId="{E4D352BF-C210-4529-9911-597C0D511B73}" srcId="{F9E0D78A-2D9C-4F06-B8E0-83DDC5CA8004}" destId="{0E59A9C8-7586-426B-9C37-2EFF022DBFB9}" srcOrd="2" destOrd="0" parTransId="{C01794E8-F01F-4B31-87EA-458E013C65A9}" sibTransId="{1395EE59-C2B6-450D-A8D3-570301618417}"/>
    <dgm:cxn modelId="{B9BF9FC0-EF62-41C0-8564-430E4E926D58}" type="presOf" srcId="{A6481407-D33B-481A-AAE9-175F1BA42A7C}" destId="{8DFF47BD-48CC-4F57-9903-579AEE078A33}" srcOrd="0" destOrd="0" presId="urn:microsoft.com/office/officeart/2008/layout/RadialCluster"/>
    <dgm:cxn modelId="{B4E92EC8-03D8-4041-AF81-27B61DAAB69E}" type="presOf" srcId="{FBAC0A54-7769-482A-A755-C97F938DF88B}" destId="{552EC2EF-4A8B-456B-91C5-57407808FCF3}" srcOrd="0" destOrd="0" presId="urn:microsoft.com/office/officeart/2008/layout/RadialCluster"/>
    <dgm:cxn modelId="{248A24CA-26E4-471C-81B1-9B3D9F644802}" type="presOf" srcId="{F9E0D78A-2D9C-4F06-B8E0-83DDC5CA8004}" destId="{821B0122-EB6C-4506-9EA8-B367BABA5862}" srcOrd="0" destOrd="0" presId="urn:microsoft.com/office/officeart/2008/layout/RadialCluster"/>
    <dgm:cxn modelId="{5820BCD1-A004-4782-B914-41ED6B187E17}" type="presOf" srcId="{32FE2E52-D94C-4EC5-ACC6-D056DDC46170}" destId="{007E8FD0-FB66-425D-B3BC-39EA8F2F822B}" srcOrd="0" destOrd="0" presId="urn:microsoft.com/office/officeart/2008/layout/RadialCluster"/>
    <dgm:cxn modelId="{C9C33FD5-A524-4531-94A8-5F44B06042BB}" type="presOf" srcId="{9AD046B9-6668-4DFA-BFDB-D74811C889C8}" destId="{646C51B2-F7B3-4347-906E-4D402FB1E99E}" srcOrd="0" destOrd="0" presId="urn:microsoft.com/office/officeart/2008/layout/RadialCluster"/>
    <dgm:cxn modelId="{8EF953D5-3600-40C2-B98A-473DC417B9BD}" type="presOf" srcId="{FD365E9B-28D9-4FF5-B95A-9301F02F4482}" destId="{6700653D-94E9-4061-8C81-06953E0AE305}" srcOrd="0" destOrd="0" presId="urn:microsoft.com/office/officeart/2008/layout/RadialCluster"/>
    <dgm:cxn modelId="{3F335223-001D-44E8-98A4-52FDF465E3DA}" type="presParOf" srcId="{552EC2EF-4A8B-456B-91C5-57407808FCF3}" destId="{69F43246-BFB6-4D1A-A925-7B3AFC85536D}" srcOrd="0" destOrd="0" presId="urn:microsoft.com/office/officeart/2008/layout/RadialCluster"/>
    <dgm:cxn modelId="{CD517BEB-B31A-49BC-A85E-32844B1CF66A}" type="presParOf" srcId="{69F43246-BFB6-4D1A-A925-7B3AFC85536D}" destId="{821B0122-EB6C-4506-9EA8-B367BABA5862}" srcOrd="0" destOrd="0" presId="urn:microsoft.com/office/officeart/2008/layout/RadialCluster"/>
    <dgm:cxn modelId="{4E6DA4D2-10E3-43FC-9031-353FB617B1DC}" type="presParOf" srcId="{69F43246-BFB6-4D1A-A925-7B3AFC85536D}" destId="{6700653D-94E9-4061-8C81-06953E0AE305}" srcOrd="1" destOrd="0" presId="urn:microsoft.com/office/officeart/2008/layout/RadialCluster"/>
    <dgm:cxn modelId="{3D6F5F1D-8F78-4A0D-8F18-0D5928C4A3C1}" type="presParOf" srcId="{69F43246-BFB6-4D1A-A925-7B3AFC85536D}" destId="{E21ACDF2-7B9F-47BD-A9DC-155E3D7AFB52}" srcOrd="2" destOrd="0" presId="urn:microsoft.com/office/officeart/2008/layout/RadialCluster"/>
    <dgm:cxn modelId="{4EAE3B61-59B8-4C05-9713-EA0551AEAC08}" type="presParOf" srcId="{69F43246-BFB6-4D1A-A925-7B3AFC85536D}" destId="{9E210775-C4C7-47A0-BAC0-2A111FF897E1}" srcOrd="3" destOrd="0" presId="urn:microsoft.com/office/officeart/2008/layout/RadialCluster"/>
    <dgm:cxn modelId="{5E4EB551-BAE7-4EC3-A740-4C2B798DC497}" type="presParOf" srcId="{69F43246-BFB6-4D1A-A925-7B3AFC85536D}" destId="{646C51B2-F7B3-4347-906E-4D402FB1E99E}" srcOrd="4" destOrd="0" presId="urn:microsoft.com/office/officeart/2008/layout/RadialCluster"/>
    <dgm:cxn modelId="{44A2DDAD-AECA-4BA2-9546-728C80D62830}" type="presParOf" srcId="{69F43246-BFB6-4D1A-A925-7B3AFC85536D}" destId="{E6179F3F-2C79-47BD-ADD4-340672C702B5}" srcOrd="5" destOrd="0" presId="urn:microsoft.com/office/officeart/2008/layout/RadialCluster"/>
    <dgm:cxn modelId="{4C17F2E2-D3F9-49BF-B664-CBE3EBF18511}" type="presParOf" srcId="{69F43246-BFB6-4D1A-A925-7B3AFC85536D}" destId="{5D2B2786-6510-406E-9913-1B4B0B0E427E}" srcOrd="6" destOrd="0" presId="urn:microsoft.com/office/officeart/2008/layout/RadialCluster"/>
    <dgm:cxn modelId="{BEC2986C-9011-408E-B136-D186E7D5B8F7}" type="presParOf" srcId="{69F43246-BFB6-4D1A-A925-7B3AFC85536D}" destId="{007E8FD0-FB66-425D-B3BC-39EA8F2F822B}" srcOrd="7" destOrd="0" presId="urn:microsoft.com/office/officeart/2008/layout/RadialCluster"/>
    <dgm:cxn modelId="{32FBC587-DBDE-4C54-9E0F-399AEA16F14C}" type="presParOf" srcId="{69F43246-BFB6-4D1A-A925-7B3AFC85536D}" destId="{8DFF47BD-48CC-4F57-9903-579AEE078A33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16B1B8-7BE9-4E01-A466-B658B4F232F8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27113D5-41DB-4035-B8F3-D983086B472C}">
      <dgm:prSet phldrT="[Текст]"/>
      <dgm:spPr/>
      <dgm:t>
        <a:bodyPr/>
        <a:lstStyle/>
        <a:p>
          <a:r>
            <a:rPr lang="kk-KZ" dirty="0">
              <a:latin typeface="Arial" panose="020B0604020202020204" pitchFamily="34" charset="0"/>
              <a:cs typeface="Arial" panose="020B0604020202020204" pitchFamily="34" charset="0"/>
            </a:rPr>
            <a:t>АРТЫҚШЫЛЫҚТАРЫ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3288A6-FD85-410F-AA07-0CD0BA4385E8}" type="parTrans" cxnId="{35347137-C7D1-43D1-A064-DDF6E40903DF}">
      <dgm:prSet/>
      <dgm:spPr/>
      <dgm:t>
        <a:bodyPr/>
        <a:lstStyle/>
        <a:p>
          <a:endParaRPr lang="ru-RU"/>
        </a:p>
      </dgm:t>
    </dgm:pt>
    <dgm:pt modelId="{46B99ACB-F0DF-4B04-A130-3192904AE22C}" type="sibTrans" cxnId="{35347137-C7D1-43D1-A064-DDF6E40903DF}">
      <dgm:prSet/>
      <dgm:spPr/>
      <dgm:t>
        <a:bodyPr/>
        <a:lstStyle/>
        <a:p>
          <a:endParaRPr lang="ru-RU"/>
        </a:p>
      </dgm:t>
    </dgm:pt>
    <dgm:pt modelId="{CE2BFB58-B38D-4778-9478-960D78E312E3}">
      <dgm:prSet phldrT="[Текст]" custT="1"/>
      <dgm:spPr/>
      <dgm:t>
        <a:bodyPr/>
        <a:lstStyle/>
        <a:p>
          <a:r>
            <a:rPr lang="kk-KZ" sz="2400" dirty="0">
              <a:latin typeface="Arial" panose="020B0604020202020204" pitchFamily="34" charset="0"/>
              <a:cs typeface="Arial" panose="020B0604020202020204" pitchFamily="34" charset="0"/>
            </a:rPr>
            <a:t>Өлшеудің кең ауқымы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63E25B-BF11-49FD-B564-534C6E2620FB}" type="parTrans" cxnId="{FE33A9B6-DADF-4CC4-8CA5-186634B9C432}">
      <dgm:prSet/>
      <dgm:spPr/>
      <dgm:t>
        <a:bodyPr/>
        <a:lstStyle/>
        <a:p>
          <a:endParaRPr lang="ru-RU"/>
        </a:p>
      </dgm:t>
    </dgm:pt>
    <dgm:pt modelId="{1A4959CB-E336-4007-B2FF-165099A6C69B}" type="sibTrans" cxnId="{FE33A9B6-DADF-4CC4-8CA5-186634B9C432}">
      <dgm:prSet/>
      <dgm:spPr/>
      <dgm:t>
        <a:bodyPr/>
        <a:lstStyle/>
        <a:p>
          <a:endParaRPr lang="ru-RU"/>
        </a:p>
      </dgm:t>
    </dgm:pt>
    <dgm:pt modelId="{A34659A0-7091-4240-B04F-0AF979252E73}">
      <dgm:prSet custT="1"/>
      <dgm:spPr/>
      <dgm:t>
        <a:bodyPr/>
        <a:lstStyle/>
        <a:p>
          <a:r>
            <a:rPr lang="kk-KZ" sz="2400" dirty="0"/>
            <a:t>Тұрақтылық пен сенімділік</a:t>
          </a:r>
          <a:endParaRPr lang="ru-RU" sz="2400" dirty="0"/>
        </a:p>
      </dgm:t>
    </dgm:pt>
    <dgm:pt modelId="{EAC5B948-E3F1-461D-A2C3-02823D4FD6D0}" type="parTrans" cxnId="{0FD150B8-5451-4191-8DB8-74DDB053C77D}">
      <dgm:prSet/>
      <dgm:spPr/>
      <dgm:t>
        <a:bodyPr/>
        <a:lstStyle/>
        <a:p>
          <a:endParaRPr lang="ru-RU"/>
        </a:p>
      </dgm:t>
    </dgm:pt>
    <dgm:pt modelId="{27954816-31BE-42E2-BE2A-91A83E475C80}" type="sibTrans" cxnId="{0FD150B8-5451-4191-8DB8-74DDB053C77D}">
      <dgm:prSet/>
      <dgm:spPr/>
      <dgm:t>
        <a:bodyPr/>
        <a:lstStyle/>
        <a:p>
          <a:endParaRPr lang="ru-RU"/>
        </a:p>
      </dgm:t>
    </dgm:pt>
    <dgm:pt modelId="{669FD1FF-28DE-442D-92F6-9BEEEDEC299B}">
      <dgm:prSet/>
      <dgm:spPr/>
      <dgm:t>
        <a:bodyPr/>
        <a:lstStyle/>
        <a:p>
          <a:r>
            <a:rPr lang="kk-KZ" dirty="0">
              <a:latin typeface="Arial" panose="020B0604020202020204" pitchFamily="34" charset="0"/>
              <a:cs typeface="Arial" panose="020B0604020202020204" pitchFamily="34" charset="0"/>
            </a:rPr>
            <a:t>Жұмыс өнімділігінің қарапайымдылығы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167A7A-387B-4104-B19B-3D65E32C1A81}" type="parTrans" cxnId="{4B8B8526-33D8-4E9E-9E47-9B0FB130A170}">
      <dgm:prSet/>
      <dgm:spPr/>
      <dgm:t>
        <a:bodyPr/>
        <a:lstStyle/>
        <a:p>
          <a:endParaRPr lang="ru-RU"/>
        </a:p>
      </dgm:t>
    </dgm:pt>
    <dgm:pt modelId="{235C682F-9699-4948-8695-985CA4C2BBA3}" type="sibTrans" cxnId="{4B8B8526-33D8-4E9E-9E47-9B0FB130A170}">
      <dgm:prSet/>
      <dgm:spPr/>
      <dgm:t>
        <a:bodyPr/>
        <a:lstStyle/>
        <a:p>
          <a:endParaRPr lang="ru-RU"/>
        </a:p>
      </dgm:t>
    </dgm:pt>
    <dgm:pt modelId="{924CAB9C-7499-4048-BC39-6F65EFBDD3E4}">
      <dgm:prSet/>
      <dgm:spPr/>
      <dgm:t>
        <a:bodyPr/>
        <a:lstStyle/>
        <a:p>
          <a:r>
            <a:rPr lang="kk-KZ" dirty="0">
              <a:latin typeface="Arial" panose="020B0604020202020204" pitchFamily="34" charset="0"/>
              <a:cs typeface="Arial" panose="020B0604020202020204" pitchFamily="34" charset="0"/>
            </a:rPr>
            <a:t>Құрылғының жинақылығы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4451A8-6AAD-4053-9694-875C07C1F714}" type="parTrans" cxnId="{63272DD1-F2E2-4CB8-A346-6E7AC752174D}">
      <dgm:prSet/>
      <dgm:spPr/>
      <dgm:t>
        <a:bodyPr/>
        <a:lstStyle/>
        <a:p>
          <a:endParaRPr lang="ru-RU"/>
        </a:p>
      </dgm:t>
    </dgm:pt>
    <dgm:pt modelId="{5C57BDB2-7E4E-4E37-AAF3-EEE621B3504E}" type="sibTrans" cxnId="{63272DD1-F2E2-4CB8-A346-6E7AC752174D}">
      <dgm:prSet/>
      <dgm:spPr/>
      <dgm:t>
        <a:bodyPr/>
        <a:lstStyle/>
        <a:p>
          <a:endParaRPr lang="ru-RU"/>
        </a:p>
      </dgm:t>
    </dgm:pt>
    <dgm:pt modelId="{FCD99734-F3BB-4E2C-8A7C-7278FFEAE090}" type="pres">
      <dgm:prSet presAssocID="{B616B1B8-7BE9-4E01-A466-B658B4F232F8}" presName="outerComposite" presStyleCnt="0">
        <dgm:presLayoutVars>
          <dgm:chMax val="5"/>
          <dgm:dir/>
          <dgm:resizeHandles val="exact"/>
        </dgm:presLayoutVars>
      </dgm:prSet>
      <dgm:spPr/>
    </dgm:pt>
    <dgm:pt modelId="{3A27D348-D45F-4CB0-A11F-42F8B7705E20}" type="pres">
      <dgm:prSet presAssocID="{B616B1B8-7BE9-4E01-A466-B658B4F232F8}" presName="dummyMaxCanvas" presStyleCnt="0">
        <dgm:presLayoutVars/>
      </dgm:prSet>
      <dgm:spPr/>
    </dgm:pt>
    <dgm:pt modelId="{9BBAC0DA-DF89-404C-8615-F70015DED1B2}" type="pres">
      <dgm:prSet presAssocID="{B616B1B8-7BE9-4E01-A466-B658B4F232F8}" presName="FiveNodes_1" presStyleLbl="node1" presStyleIdx="0" presStyleCnt="5">
        <dgm:presLayoutVars>
          <dgm:bulletEnabled val="1"/>
        </dgm:presLayoutVars>
      </dgm:prSet>
      <dgm:spPr/>
    </dgm:pt>
    <dgm:pt modelId="{6E6FAE70-967B-4B98-828C-7A09BCE414A1}" type="pres">
      <dgm:prSet presAssocID="{B616B1B8-7BE9-4E01-A466-B658B4F232F8}" presName="FiveNodes_2" presStyleLbl="node1" presStyleIdx="1" presStyleCnt="5">
        <dgm:presLayoutVars>
          <dgm:bulletEnabled val="1"/>
        </dgm:presLayoutVars>
      </dgm:prSet>
      <dgm:spPr/>
    </dgm:pt>
    <dgm:pt modelId="{83984CA7-EE2C-4F9D-878A-613EA4C0856C}" type="pres">
      <dgm:prSet presAssocID="{B616B1B8-7BE9-4E01-A466-B658B4F232F8}" presName="FiveNodes_3" presStyleLbl="node1" presStyleIdx="2" presStyleCnt="5">
        <dgm:presLayoutVars>
          <dgm:bulletEnabled val="1"/>
        </dgm:presLayoutVars>
      </dgm:prSet>
      <dgm:spPr/>
    </dgm:pt>
    <dgm:pt modelId="{D43C9E13-D6CA-4E4C-B7EB-77238421A5E7}" type="pres">
      <dgm:prSet presAssocID="{B616B1B8-7BE9-4E01-A466-B658B4F232F8}" presName="FiveNodes_4" presStyleLbl="node1" presStyleIdx="3" presStyleCnt="5">
        <dgm:presLayoutVars>
          <dgm:bulletEnabled val="1"/>
        </dgm:presLayoutVars>
      </dgm:prSet>
      <dgm:spPr/>
    </dgm:pt>
    <dgm:pt modelId="{386170F5-F1AA-42C9-B9F9-2E4F97E18772}" type="pres">
      <dgm:prSet presAssocID="{B616B1B8-7BE9-4E01-A466-B658B4F232F8}" presName="FiveNodes_5" presStyleLbl="node1" presStyleIdx="4" presStyleCnt="5">
        <dgm:presLayoutVars>
          <dgm:bulletEnabled val="1"/>
        </dgm:presLayoutVars>
      </dgm:prSet>
      <dgm:spPr/>
    </dgm:pt>
    <dgm:pt modelId="{1DB5BC52-1BD2-4AB8-92EE-99565835DA9D}" type="pres">
      <dgm:prSet presAssocID="{B616B1B8-7BE9-4E01-A466-B658B4F232F8}" presName="FiveConn_1-2" presStyleLbl="fgAccFollowNode1" presStyleIdx="0" presStyleCnt="4">
        <dgm:presLayoutVars>
          <dgm:bulletEnabled val="1"/>
        </dgm:presLayoutVars>
      </dgm:prSet>
      <dgm:spPr/>
    </dgm:pt>
    <dgm:pt modelId="{1DECC93F-CB49-440B-B2B2-68549470AA3E}" type="pres">
      <dgm:prSet presAssocID="{B616B1B8-7BE9-4E01-A466-B658B4F232F8}" presName="FiveConn_2-3" presStyleLbl="fgAccFollowNode1" presStyleIdx="1" presStyleCnt="4">
        <dgm:presLayoutVars>
          <dgm:bulletEnabled val="1"/>
        </dgm:presLayoutVars>
      </dgm:prSet>
      <dgm:spPr/>
    </dgm:pt>
    <dgm:pt modelId="{CA753DC3-3CA3-466C-80B3-64A5D6D377CF}" type="pres">
      <dgm:prSet presAssocID="{B616B1B8-7BE9-4E01-A466-B658B4F232F8}" presName="FiveConn_3-4" presStyleLbl="fgAccFollowNode1" presStyleIdx="2" presStyleCnt="4">
        <dgm:presLayoutVars>
          <dgm:bulletEnabled val="1"/>
        </dgm:presLayoutVars>
      </dgm:prSet>
      <dgm:spPr/>
    </dgm:pt>
    <dgm:pt modelId="{E3A0C27D-CCAC-4D2F-A9A2-078FCD18CF18}" type="pres">
      <dgm:prSet presAssocID="{B616B1B8-7BE9-4E01-A466-B658B4F232F8}" presName="FiveConn_4-5" presStyleLbl="fgAccFollowNode1" presStyleIdx="3" presStyleCnt="4">
        <dgm:presLayoutVars>
          <dgm:bulletEnabled val="1"/>
        </dgm:presLayoutVars>
      </dgm:prSet>
      <dgm:spPr/>
    </dgm:pt>
    <dgm:pt modelId="{FBD00D26-7B33-41EB-99A2-F9C996C13E8B}" type="pres">
      <dgm:prSet presAssocID="{B616B1B8-7BE9-4E01-A466-B658B4F232F8}" presName="FiveNodes_1_text" presStyleLbl="node1" presStyleIdx="4" presStyleCnt="5">
        <dgm:presLayoutVars>
          <dgm:bulletEnabled val="1"/>
        </dgm:presLayoutVars>
      </dgm:prSet>
      <dgm:spPr/>
    </dgm:pt>
    <dgm:pt modelId="{F16BCA32-D68D-4C32-9150-72528E27331D}" type="pres">
      <dgm:prSet presAssocID="{B616B1B8-7BE9-4E01-A466-B658B4F232F8}" presName="FiveNodes_2_text" presStyleLbl="node1" presStyleIdx="4" presStyleCnt="5">
        <dgm:presLayoutVars>
          <dgm:bulletEnabled val="1"/>
        </dgm:presLayoutVars>
      </dgm:prSet>
      <dgm:spPr/>
    </dgm:pt>
    <dgm:pt modelId="{3B908A3D-AC88-42A8-B371-724C023E921E}" type="pres">
      <dgm:prSet presAssocID="{B616B1B8-7BE9-4E01-A466-B658B4F232F8}" presName="FiveNodes_3_text" presStyleLbl="node1" presStyleIdx="4" presStyleCnt="5">
        <dgm:presLayoutVars>
          <dgm:bulletEnabled val="1"/>
        </dgm:presLayoutVars>
      </dgm:prSet>
      <dgm:spPr/>
    </dgm:pt>
    <dgm:pt modelId="{80E5812A-99DF-4E4D-8C8E-2AA7F3EEEEC6}" type="pres">
      <dgm:prSet presAssocID="{B616B1B8-7BE9-4E01-A466-B658B4F232F8}" presName="FiveNodes_4_text" presStyleLbl="node1" presStyleIdx="4" presStyleCnt="5">
        <dgm:presLayoutVars>
          <dgm:bulletEnabled val="1"/>
        </dgm:presLayoutVars>
      </dgm:prSet>
      <dgm:spPr/>
    </dgm:pt>
    <dgm:pt modelId="{8BF8B881-3694-48DD-83AB-C95DD920DBB4}" type="pres">
      <dgm:prSet presAssocID="{B616B1B8-7BE9-4E01-A466-B658B4F232F8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4E2FE613-C742-4D87-80F7-1F83F8C34813}" type="presOf" srcId="{669FD1FF-28DE-442D-92F6-9BEEEDEC299B}" destId="{D43C9E13-D6CA-4E4C-B7EB-77238421A5E7}" srcOrd="0" destOrd="0" presId="urn:microsoft.com/office/officeart/2005/8/layout/vProcess5"/>
    <dgm:cxn modelId="{D7CA5C1D-18F5-44F8-85DF-68874F6BC3C0}" type="presOf" srcId="{F27113D5-41DB-4035-B8F3-D983086B472C}" destId="{9BBAC0DA-DF89-404C-8615-F70015DED1B2}" srcOrd="0" destOrd="0" presId="urn:microsoft.com/office/officeart/2005/8/layout/vProcess5"/>
    <dgm:cxn modelId="{4B8B8526-33D8-4E9E-9E47-9B0FB130A170}" srcId="{B616B1B8-7BE9-4E01-A466-B658B4F232F8}" destId="{669FD1FF-28DE-442D-92F6-9BEEEDEC299B}" srcOrd="3" destOrd="0" parTransId="{62167A7A-387B-4104-B19B-3D65E32C1A81}" sibTransId="{235C682F-9699-4948-8695-985CA4C2BBA3}"/>
    <dgm:cxn modelId="{D8DAE627-0C12-4BA6-9572-C46888614F8B}" type="presOf" srcId="{CE2BFB58-B38D-4778-9478-960D78E312E3}" destId="{3B908A3D-AC88-42A8-B371-724C023E921E}" srcOrd="1" destOrd="0" presId="urn:microsoft.com/office/officeart/2005/8/layout/vProcess5"/>
    <dgm:cxn modelId="{35347137-C7D1-43D1-A064-DDF6E40903DF}" srcId="{B616B1B8-7BE9-4E01-A466-B658B4F232F8}" destId="{F27113D5-41DB-4035-B8F3-D983086B472C}" srcOrd="0" destOrd="0" parTransId="{2E3288A6-FD85-410F-AA07-0CD0BA4385E8}" sibTransId="{46B99ACB-F0DF-4B04-A130-3192904AE22C}"/>
    <dgm:cxn modelId="{0FC25A5D-85DE-4418-A46A-3F047CB60117}" type="presOf" srcId="{A34659A0-7091-4240-B04F-0AF979252E73}" destId="{6E6FAE70-967B-4B98-828C-7A09BCE414A1}" srcOrd="0" destOrd="0" presId="urn:microsoft.com/office/officeart/2005/8/layout/vProcess5"/>
    <dgm:cxn modelId="{EE024C67-677D-4BF7-A79D-94F4B6EA8128}" type="presOf" srcId="{A34659A0-7091-4240-B04F-0AF979252E73}" destId="{F16BCA32-D68D-4C32-9150-72528E27331D}" srcOrd="1" destOrd="0" presId="urn:microsoft.com/office/officeart/2005/8/layout/vProcess5"/>
    <dgm:cxn modelId="{AC930F53-6F63-4B6A-ACD0-7A1F8CDAB92E}" type="presOf" srcId="{235C682F-9699-4948-8695-985CA4C2BBA3}" destId="{E3A0C27D-CCAC-4D2F-A9A2-078FCD18CF18}" srcOrd="0" destOrd="0" presId="urn:microsoft.com/office/officeart/2005/8/layout/vProcess5"/>
    <dgm:cxn modelId="{317ADA53-3DB5-4A70-A8B4-FFF5BF9956A7}" type="presOf" srcId="{669FD1FF-28DE-442D-92F6-9BEEEDEC299B}" destId="{80E5812A-99DF-4E4D-8C8E-2AA7F3EEEEC6}" srcOrd="1" destOrd="0" presId="urn:microsoft.com/office/officeart/2005/8/layout/vProcess5"/>
    <dgm:cxn modelId="{2EEBC778-4393-4645-8AC8-A467A0C84DAC}" type="presOf" srcId="{27954816-31BE-42E2-BE2A-91A83E475C80}" destId="{1DECC93F-CB49-440B-B2B2-68549470AA3E}" srcOrd="0" destOrd="0" presId="urn:microsoft.com/office/officeart/2005/8/layout/vProcess5"/>
    <dgm:cxn modelId="{1C23F180-BA22-4003-A0B4-78BCEB572736}" type="presOf" srcId="{F27113D5-41DB-4035-B8F3-D983086B472C}" destId="{FBD00D26-7B33-41EB-99A2-F9C996C13E8B}" srcOrd="1" destOrd="0" presId="urn:microsoft.com/office/officeart/2005/8/layout/vProcess5"/>
    <dgm:cxn modelId="{A6DFC982-B641-4199-8ACC-383C7E7E5713}" type="presOf" srcId="{46B99ACB-F0DF-4B04-A130-3192904AE22C}" destId="{1DB5BC52-1BD2-4AB8-92EE-99565835DA9D}" srcOrd="0" destOrd="0" presId="urn:microsoft.com/office/officeart/2005/8/layout/vProcess5"/>
    <dgm:cxn modelId="{B927A295-0145-4603-B467-DC155EC3D3A5}" type="presOf" srcId="{1A4959CB-E336-4007-B2FF-165099A6C69B}" destId="{CA753DC3-3CA3-466C-80B3-64A5D6D377CF}" srcOrd="0" destOrd="0" presId="urn:microsoft.com/office/officeart/2005/8/layout/vProcess5"/>
    <dgm:cxn modelId="{816ABDA3-BFF4-4E16-AFB6-606CB59CE00F}" type="presOf" srcId="{B616B1B8-7BE9-4E01-A466-B658B4F232F8}" destId="{FCD99734-F3BB-4E2C-8A7C-7278FFEAE090}" srcOrd="0" destOrd="0" presId="urn:microsoft.com/office/officeart/2005/8/layout/vProcess5"/>
    <dgm:cxn modelId="{7A0A8DB4-88DF-4C8F-AA5E-29281C42E77B}" type="presOf" srcId="{924CAB9C-7499-4048-BC39-6F65EFBDD3E4}" destId="{8BF8B881-3694-48DD-83AB-C95DD920DBB4}" srcOrd="1" destOrd="0" presId="urn:microsoft.com/office/officeart/2005/8/layout/vProcess5"/>
    <dgm:cxn modelId="{FE33A9B6-DADF-4CC4-8CA5-186634B9C432}" srcId="{B616B1B8-7BE9-4E01-A466-B658B4F232F8}" destId="{CE2BFB58-B38D-4778-9478-960D78E312E3}" srcOrd="2" destOrd="0" parTransId="{D263E25B-BF11-49FD-B564-534C6E2620FB}" sibTransId="{1A4959CB-E336-4007-B2FF-165099A6C69B}"/>
    <dgm:cxn modelId="{0FD150B8-5451-4191-8DB8-74DDB053C77D}" srcId="{B616B1B8-7BE9-4E01-A466-B658B4F232F8}" destId="{A34659A0-7091-4240-B04F-0AF979252E73}" srcOrd="1" destOrd="0" parTransId="{EAC5B948-E3F1-461D-A2C3-02823D4FD6D0}" sibTransId="{27954816-31BE-42E2-BE2A-91A83E475C80}"/>
    <dgm:cxn modelId="{D78D81C6-C1AC-45AE-9386-5DC5AD30D922}" type="presOf" srcId="{924CAB9C-7499-4048-BC39-6F65EFBDD3E4}" destId="{386170F5-F1AA-42C9-B9F9-2E4F97E18772}" srcOrd="0" destOrd="0" presId="urn:microsoft.com/office/officeart/2005/8/layout/vProcess5"/>
    <dgm:cxn modelId="{63272DD1-F2E2-4CB8-A346-6E7AC752174D}" srcId="{B616B1B8-7BE9-4E01-A466-B658B4F232F8}" destId="{924CAB9C-7499-4048-BC39-6F65EFBDD3E4}" srcOrd="4" destOrd="0" parTransId="{B64451A8-6AAD-4053-9694-875C07C1F714}" sibTransId="{5C57BDB2-7E4E-4E37-AAF3-EEE621B3504E}"/>
    <dgm:cxn modelId="{9E2C4EE4-144A-4D9F-8C90-79CB832AB7A8}" type="presOf" srcId="{CE2BFB58-B38D-4778-9478-960D78E312E3}" destId="{83984CA7-EE2C-4F9D-878A-613EA4C0856C}" srcOrd="0" destOrd="0" presId="urn:microsoft.com/office/officeart/2005/8/layout/vProcess5"/>
    <dgm:cxn modelId="{87BB954E-42D6-47FD-8CAB-D8C97C9827F0}" type="presParOf" srcId="{FCD99734-F3BB-4E2C-8A7C-7278FFEAE090}" destId="{3A27D348-D45F-4CB0-A11F-42F8B7705E20}" srcOrd="0" destOrd="0" presId="urn:microsoft.com/office/officeart/2005/8/layout/vProcess5"/>
    <dgm:cxn modelId="{93EEF434-9AAA-48A0-9B06-68C65CB59BB5}" type="presParOf" srcId="{FCD99734-F3BB-4E2C-8A7C-7278FFEAE090}" destId="{9BBAC0DA-DF89-404C-8615-F70015DED1B2}" srcOrd="1" destOrd="0" presId="urn:microsoft.com/office/officeart/2005/8/layout/vProcess5"/>
    <dgm:cxn modelId="{317331A1-6377-43E8-9543-E23E66AEF05E}" type="presParOf" srcId="{FCD99734-F3BB-4E2C-8A7C-7278FFEAE090}" destId="{6E6FAE70-967B-4B98-828C-7A09BCE414A1}" srcOrd="2" destOrd="0" presId="urn:microsoft.com/office/officeart/2005/8/layout/vProcess5"/>
    <dgm:cxn modelId="{5B70BF96-4DDD-4462-A1C3-5BEC2C0D9F55}" type="presParOf" srcId="{FCD99734-F3BB-4E2C-8A7C-7278FFEAE090}" destId="{83984CA7-EE2C-4F9D-878A-613EA4C0856C}" srcOrd="3" destOrd="0" presId="urn:microsoft.com/office/officeart/2005/8/layout/vProcess5"/>
    <dgm:cxn modelId="{663B79D0-E39C-441A-BBA7-9C78593F028C}" type="presParOf" srcId="{FCD99734-F3BB-4E2C-8A7C-7278FFEAE090}" destId="{D43C9E13-D6CA-4E4C-B7EB-77238421A5E7}" srcOrd="4" destOrd="0" presId="urn:microsoft.com/office/officeart/2005/8/layout/vProcess5"/>
    <dgm:cxn modelId="{51104160-0287-4E31-B7BA-6B1D3FEB2F12}" type="presParOf" srcId="{FCD99734-F3BB-4E2C-8A7C-7278FFEAE090}" destId="{386170F5-F1AA-42C9-B9F9-2E4F97E18772}" srcOrd="5" destOrd="0" presId="urn:microsoft.com/office/officeart/2005/8/layout/vProcess5"/>
    <dgm:cxn modelId="{D266719D-5E9F-4698-A268-EE35369B05CA}" type="presParOf" srcId="{FCD99734-F3BB-4E2C-8A7C-7278FFEAE090}" destId="{1DB5BC52-1BD2-4AB8-92EE-99565835DA9D}" srcOrd="6" destOrd="0" presId="urn:microsoft.com/office/officeart/2005/8/layout/vProcess5"/>
    <dgm:cxn modelId="{1C105445-6B28-45BF-865C-C708DDD7416D}" type="presParOf" srcId="{FCD99734-F3BB-4E2C-8A7C-7278FFEAE090}" destId="{1DECC93F-CB49-440B-B2B2-68549470AA3E}" srcOrd="7" destOrd="0" presId="urn:microsoft.com/office/officeart/2005/8/layout/vProcess5"/>
    <dgm:cxn modelId="{77A54920-F0AE-4B57-9601-6E8787E24D72}" type="presParOf" srcId="{FCD99734-F3BB-4E2C-8A7C-7278FFEAE090}" destId="{CA753DC3-3CA3-466C-80B3-64A5D6D377CF}" srcOrd="8" destOrd="0" presId="urn:microsoft.com/office/officeart/2005/8/layout/vProcess5"/>
    <dgm:cxn modelId="{04755714-A70F-4966-A8A0-16040283762E}" type="presParOf" srcId="{FCD99734-F3BB-4E2C-8A7C-7278FFEAE090}" destId="{E3A0C27D-CCAC-4D2F-A9A2-078FCD18CF18}" srcOrd="9" destOrd="0" presId="urn:microsoft.com/office/officeart/2005/8/layout/vProcess5"/>
    <dgm:cxn modelId="{734BA2E1-9C09-4DCE-85A8-C0EB30EC9571}" type="presParOf" srcId="{FCD99734-F3BB-4E2C-8A7C-7278FFEAE090}" destId="{FBD00D26-7B33-41EB-99A2-F9C996C13E8B}" srcOrd="10" destOrd="0" presId="urn:microsoft.com/office/officeart/2005/8/layout/vProcess5"/>
    <dgm:cxn modelId="{14ADAA52-78AF-47BA-B457-94E1BE557114}" type="presParOf" srcId="{FCD99734-F3BB-4E2C-8A7C-7278FFEAE090}" destId="{F16BCA32-D68D-4C32-9150-72528E27331D}" srcOrd="11" destOrd="0" presId="urn:microsoft.com/office/officeart/2005/8/layout/vProcess5"/>
    <dgm:cxn modelId="{D1941170-B5FC-4A00-A5AD-CFDC7F02F3A5}" type="presParOf" srcId="{FCD99734-F3BB-4E2C-8A7C-7278FFEAE090}" destId="{3B908A3D-AC88-42A8-B371-724C023E921E}" srcOrd="12" destOrd="0" presId="urn:microsoft.com/office/officeart/2005/8/layout/vProcess5"/>
    <dgm:cxn modelId="{947DBE8F-B0DD-4207-9E90-ED8C9A776D13}" type="presParOf" srcId="{FCD99734-F3BB-4E2C-8A7C-7278FFEAE090}" destId="{80E5812A-99DF-4E4D-8C8E-2AA7F3EEEEC6}" srcOrd="13" destOrd="0" presId="urn:microsoft.com/office/officeart/2005/8/layout/vProcess5"/>
    <dgm:cxn modelId="{44F52875-66DF-4968-91AF-9819895334F5}" type="presParOf" srcId="{FCD99734-F3BB-4E2C-8A7C-7278FFEAE090}" destId="{8BF8B881-3694-48DD-83AB-C95DD920DBB4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16B1B8-7BE9-4E01-A466-B658B4F232F8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27113D5-41DB-4035-B8F3-D983086B472C}">
      <dgm:prSet phldrT="[Текст]"/>
      <dgm:spPr/>
      <dgm:t>
        <a:bodyPr/>
        <a:lstStyle/>
        <a:p>
          <a:r>
            <a:rPr lang="kk-KZ" b="1" dirty="0">
              <a:latin typeface="Arial" panose="020B0604020202020204" pitchFamily="34" charset="0"/>
              <a:cs typeface="Arial" panose="020B0604020202020204" pitchFamily="34" charset="0"/>
            </a:rPr>
            <a:t>КЕМШІЛІКТЕРІ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3288A6-FD85-410F-AA07-0CD0BA4385E8}" type="parTrans" cxnId="{35347137-C7D1-43D1-A064-DDF6E40903DF}">
      <dgm:prSet/>
      <dgm:spPr/>
      <dgm:t>
        <a:bodyPr/>
        <a:lstStyle/>
        <a:p>
          <a:endParaRPr lang="ru-RU"/>
        </a:p>
      </dgm:t>
    </dgm:pt>
    <dgm:pt modelId="{46B99ACB-F0DF-4B04-A130-3192904AE22C}" type="sibTrans" cxnId="{35347137-C7D1-43D1-A064-DDF6E40903DF}">
      <dgm:prSet/>
      <dgm:spPr/>
      <dgm:t>
        <a:bodyPr/>
        <a:lstStyle/>
        <a:p>
          <a:endParaRPr lang="ru-RU"/>
        </a:p>
      </dgm:t>
    </dgm:pt>
    <dgm:pt modelId="{CE2BFB58-B38D-4778-9478-960D78E312E3}">
      <dgm:prSet phldrT="[Текст]"/>
      <dgm:spPr/>
      <dgm:t>
        <a:bodyPr/>
        <a:lstStyle/>
        <a:p>
          <a:r>
            <a:rPr lang="kk-KZ" dirty="0">
              <a:latin typeface="Arial" panose="020B0604020202020204" pitchFamily="34" charset="0"/>
              <a:cs typeface="Arial" panose="020B0604020202020204" pitchFamily="34" charset="0"/>
            </a:rPr>
            <a:t>Газ түріне тәуелділігі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63E25B-BF11-49FD-B564-534C6E2620FB}" type="parTrans" cxnId="{FE33A9B6-DADF-4CC4-8CA5-186634B9C432}">
      <dgm:prSet/>
      <dgm:spPr/>
      <dgm:t>
        <a:bodyPr/>
        <a:lstStyle/>
        <a:p>
          <a:endParaRPr lang="ru-RU"/>
        </a:p>
      </dgm:t>
    </dgm:pt>
    <dgm:pt modelId="{1A4959CB-E336-4007-B2FF-165099A6C69B}" type="sibTrans" cxnId="{FE33A9B6-DADF-4CC4-8CA5-186634B9C432}">
      <dgm:prSet/>
      <dgm:spPr/>
      <dgm:t>
        <a:bodyPr/>
        <a:lstStyle/>
        <a:p>
          <a:endParaRPr lang="ru-RU"/>
        </a:p>
      </dgm:t>
    </dgm:pt>
    <dgm:pt modelId="{A34659A0-7091-4240-B04F-0AF979252E73}">
      <dgm:prSet/>
      <dgm:spPr/>
      <dgm:t>
        <a:bodyPr/>
        <a:lstStyle/>
        <a:p>
          <a:r>
            <a:rPr lang="kk-KZ" dirty="0">
              <a:latin typeface="Arial" panose="020B0604020202020204" pitchFamily="34" charset="0"/>
              <a:cs typeface="Arial" panose="020B0604020202020204" pitchFamily="34" charset="0"/>
            </a:rPr>
            <a:t>Жоғары вакуумда төмен дәлдігі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C5B948-E3F1-461D-A2C3-02823D4FD6D0}" type="parTrans" cxnId="{0FD150B8-5451-4191-8DB8-74DDB053C77D}">
      <dgm:prSet/>
      <dgm:spPr/>
      <dgm:t>
        <a:bodyPr/>
        <a:lstStyle/>
        <a:p>
          <a:endParaRPr lang="ru-RU"/>
        </a:p>
      </dgm:t>
    </dgm:pt>
    <dgm:pt modelId="{27954816-31BE-42E2-BE2A-91A83E475C80}" type="sibTrans" cxnId="{0FD150B8-5451-4191-8DB8-74DDB053C77D}">
      <dgm:prSet/>
      <dgm:spPr/>
      <dgm:t>
        <a:bodyPr/>
        <a:lstStyle/>
        <a:p>
          <a:endParaRPr lang="ru-RU"/>
        </a:p>
      </dgm:t>
    </dgm:pt>
    <dgm:pt modelId="{4A1C5145-A550-4015-9DAB-79E8FB707F1D}">
      <dgm:prSet custT="1"/>
      <dgm:spPr/>
      <dgm:t>
        <a:bodyPr/>
        <a:lstStyle/>
        <a:p>
          <a:r>
            <a:rPr lang="kk-KZ" sz="2800" dirty="0">
              <a:latin typeface="Arial" panose="020B0604020202020204" pitchFamily="34" charset="0"/>
              <a:cs typeface="Arial" panose="020B0604020202020204" pitchFamily="34" charset="0"/>
            </a:rPr>
            <a:t>Қыздыру элементінің шектеулі  мәні</a:t>
          </a:r>
          <a:endParaRPr lang="ru-RU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39EFB0-4E61-4722-AB11-7179055A5767}" type="parTrans" cxnId="{6EBDA307-412C-4B20-8AC4-CE0E6FC92958}">
      <dgm:prSet/>
      <dgm:spPr/>
      <dgm:t>
        <a:bodyPr/>
        <a:lstStyle/>
        <a:p>
          <a:endParaRPr lang="ru-RU"/>
        </a:p>
      </dgm:t>
    </dgm:pt>
    <dgm:pt modelId="{6853B999-1F46-4A56-B9D6-531C03BF85C1}" type="sibTrans" cxnId="{6EBDA307-412C-4B20-8AC4-CE0E6FC92958}">
      <dgm:prSet/>
      <dgm:spPr/>
      <dgm:t>
        <a:bodyPr/>
        <a:lstStyle/>
        <a:p>
          <a:endParaRPr lang="ru-RU"/>
        </a:p>
      </dgm:t>
    </dgm:pt>
    <dgm:pt modelId="{FCD99734-F3BB-4E2C-8A7C-7278FFEAE090}" type="pres">
      <dgm:prSet presAssocID="{B616B1B8-7BE9-4E01-A466-B658B4F232F8}" presName="outerComposite" presStyleCnt="0">
        <dgm:presLayoutVars>
          <dgm:chMax val="5"/>
          <dgm:dir/>
          <dgm:resizeHandles val="exact"/>
        </dgm:presLayoutVars>
      </dgm:prSet>
      <dgm:spPr/>
    </dgm:pt>
    <dgm:pt modelId="{3A27D348-D45F-4CB0-A11F-42F8B7705E20}" type="pres">
      <dgm:prSet presAssocID="{B616B1B8-7BE9-4E01-A466-B658B4F232F8}" presName="dummyMaxCanvas" presStyleCnt="0">
        <dgm:presLayoutVars/>
      </dgm:prSet>
      <dgm:spPr/>
    </dgm:pt>
    <dgm:pt modelId="{9A6F15F7-9C62-43D1-8287-4D07836658E9}" type="pres">
      <dgm:prSet presAssocID="{B616B1B8-7BE9-4E01-A466-B658B4F232F8}" presName="FourNodes_1" presStyleLbl="node1" presStyleIdx="0" presStyleCnt="4">
        <dgm:presLayoutVars>
          <dgm:bulletEnabled val="1"/>
        </dgm:presLayoutVars>
      </dgm:prSet>
      <dgm:spPr/>
    </dgm:pt>
    <dgm:pt modelId="{690B8E17-8123-4905-8256-6AAF1414F7DA}" type="pres">
      <dgm:prSet presAssocID="{B616B1B8-7BE9-4E01-A466-B658B4F232F8}" presName="FourNodes_2" presStyleLbl="node1" presStyleIdx="1" presStyleCnt="4">
        <dgm:presLayoutVars>
          <dgm:bulletEnabled val="1"/>
        </dgm:presLayoutVars>
      </dgm:prSet>
      <dgm:spPr/>
    </dgm:pt>
    <dgm:pt modelId="{6ABBD057-5EAD-4406-B9CE-F7A9025268F5}" type="pres">
      <dgm:prSet presAssocID="{B616B1B8-7BE9-4E01-A466-B658B4F232F8}" presName="FourNodes_3" presStyleLbl="node1" presStyleIdx="2" presStyleCnt="4">
        <dgm:presLayoutVars>
          <dgm:bulletEnabled val="1"/>
        </dgm:presLayoutVars>
      </dgm:prSet>
      <dgm:spPr/>
    </dgm:pt>
    <dgm:pt modelId="{DE0AD4A4-C8EC-47E7-B255-73BBA3484CCE}" type="pres">
      <dgm:prSet presAssocID="{B616B1B8-7BE9-4E01-A466-B658B4F232F8}" presName="FourNodes_4" presStyleLbl="node1" presStyleIdx="3" presStyleCnt="4" custScaleX="108194">
        <dgm:presLayoutVars>
          <dgm:bulletEnabled val="1"/>
        </dgm:presLayoutVars>
      </dgm:prSet>
      <dgm:spPr/>
    </dgm:pt>
    <dgm:pt modelId="{083A23DB-536C-43C3-91A2-60E135EBBC93}" type="pres">
      <dgm:prSet presAssocID="{B616B1B8-7BE9-4E01-A466-B658B4F232F8}" presName="FourConn_1-2" presStyleLbl="fgAccFollowNode1" presStyleIdx="0" presStyleCnt="3">
        <dgm:presLayoutVars>
          <dgm:bulletEnabled val="1"/>
        </dgm:presLayoutVars>
      </dgm:prSet>
      <dgm:spPr/>
    </dgm:pt>
    <dgm:pt modelId="{EDF68803-D7B3-4C74-B3F5-00B3C53A053C}" type="pres">
      <dgm:prSet presAssocID="{B616B1B8-7BE9-4E01-A466-B658B4F232F8}" presName="FourConn_2-3" presStyleLbl="fgAccFollowNode1" presStyleIdx="1" presStyleCnt="3">
        <dgm:presLayoutVars>
          <dgm:bulletEnabled val="1"/>
        </dgm:presLayoutVars>
      </dgm:prSet>
      <dgm:spPr/>
    </dgm:pt>
    <dgm:pt modelId="{E0A52BE1-760A-44F1-AE88-632180179DB6}" type="pres">
      <dgm:prSet presAssocID="{B616B1B8-7BE9-4E01-A466-B658B4F232F8}" presName="FourConn_3-4" presStyleLbl="fgAccFollowNode1" presStyleIdx="2" presStyleCnt="3">
        <dgm:presLayoutVars>
          <dgm:bulletEnabled val="1"/>
        </dgm:presLayoutVars>
      </dgm:prSet>
      <dgm:spPr/>
    </dgm:pt>
    <dgm:pt modelId="{3F9F6954-A4CF-4C63-9EB2-B80192C41F9D}" type="pres">
      <dgm:prSet presAssocID="{B616B1B8-7BE9-4E01-A466-B658B4F232F8}" presName="FourNodes_1_text" presStyleLbl="node1" presStyleIdx="3" presStyleCnt="4">
        <dgm:presLayoutVars>
          <dgm:bulletEnabled val="1"/>
        </dgm:presLayoutVars>
      </dgm:prSet>
      <dgm:spPr/>
    </dgm:pt>
    <dgm:pt modelId="{D9A30B51-EAE3-48D6-A2BC-A497192DFDAC}" type="pres">
      <dgm:prSet presAssocID="{B616B1B8-7BE9-4E01-A466-B658B4F232F8}" presName="FourNodes_2_text" presStyleLbl="node1" presStyleIdx="3" presStyleCnt="4">
        <dgm:presLayoutVars>
          <dgm:bulletEnabled val="1"/>
        </dgm:presLayoutVars>
      </dgm:prSet>
      <dgm:spPr/>
    </dgm:pt>
    <dgm:pt modelId="{C19B370A-770F-4E29-A485-49D6F147BF51}" type="pres">
      <dgm:prSet presAssocID="{B616B1B8-7BE9-4E01-A466-B658B4F232F8}" presName="FourNodes_3_text" presStyleLbl="node1" presStyleIdx="3" presStyleCnt="4">
        <dgm:presLayoutVars>
          <dgm:bulletEnabled val="1"/>
        </dgm:presLayoutVars>
      </dgm:prSet>
      <dgm:spPr/>
    </dgm:pt>
    <dgm:pt modelId="{FF29F7E6-3755-4E43-8A3B-AD045B0E4B19}" type="pres">
      <dgm:prSet presAssocID="{B616B1B8-7BE9-4E01-A466-B658B4F232F8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5D5C4D05-CD41-49BF-8CD6-6ECFBF2BA53B}" type="presOf" srcId="{46B99ACB-F0DF-4B04-A130-3192904AE22C}" destId="{083A23DB-536C-43C3-91A2-60E135EBBC93}" srcOrd="0" destOrd="0" presId="urn:microsoft.com/office/officeart/2005/8/layout/vProcess5"/>
    <dgm:cxn modelId="{6EBDA307-412C-4B20-8AC4-CE0E6FC92958}" srcId="{B616B1B8-7BE9-4E01-A466-B658B4F232F8}" destId="{4A1C5145-A550-4015-9DAB-79E8FB707F1D}" srcOrd="3" destOrd="0" parTransId="{6F39EFB0-4E61-4722-AB11-7179055A5767}" sibTransId="{6853B999-1F46-4A56-B9D6-531C03BF85C1}"/>
    <dgm:cxn modelId="{4B9AA30A-67AA-4AB2-AF3F-A24144AA3442}" type="presOf" srcId="{F27113D5-41DB-4035-B8F3-D983086B472C}" destId="{9A6F15F7-9C62-43D1-8287-4D07836658E9}" srcOrd="0" destOrd="0" presId="urn:microsoft.com/office/officeart/2005/8/layout/vProcess5"/>
    <dgm:cxn modelId="{35347137-C7D1-43D1-A064-DDF6E40903DF}" srcId="{B616B1B8-7BE9-4E01-A466-B658B4F232F8}" destId="{F27113D5-41DB-4035-B8F3-D983086B472C}" srcOrd="0" destOrd="0" parTransId="{2E3288A6-FD85-410F-AA07-0CD0BA4385E8}" sibTransId="{46B99ACB-F0DF-4B04-A130-3192904AE22C}"/>
    <dgm:cxn modelId="{04779162-75C9-466E-A506-1B9BC30BBDBC}" type="presOf" srcId="{A34659A0-7091-4240-B04F-0AF979252E73}" destId="{690B8E17-8123-4905-8256-6AAF1414F7DA}" srcOrd="0" destOrd="0" presId="urn:microsoft.com/office/officeart/2005/8/layout/vProcess5"/>
    <dgm:cxn modelId="{5C160D50-EF19-4B3E-B88F-83C973DBE268}" type="presOf" srcId="{4A1C5145-A550-4015-9DAB-79E8FB707F1D}" destId="{DE0AD4A4-C8EC-47E7-B255-73BBA3484CCE}" srcOrd="0" destOrd="0" presId="urn:microsoft.com/office/officeart/2005/8/layout/vProcess5"/>
    <dgm:cxn modelId="{9E0EEB8A-D0EB-4245-916E-326560C7580A}" type="presOf" srcId="{F27113D5-41DB-4035-B8F3-D983086B472C}" destId="{3F9F6954-A4CF-4C63-9EB2-B80192C41F9D}" srcOrd="1" destOrd="0" presId="urn:microsoft.com/office/officeart/2005/8/layout/vProcess5"/>
    <dgm:cxn modelId="{816ABDA3-BFF4-4E16-AFB6-606CB59CE00F}" type="presOf" srcId="{B616B1B8-7BE9-4E01-A466-B658B4F232F8}" destId="{FCD99734-F3BB-4E2C-8A7C-7278FFEAE090}" srcOrd="0" destOrd="0" presId="urn:microsoft.com/office/officeart/2005/8/layout/vProcess5"/>
    <dgm:cxn modelId="{D7D6C7A7-0775-4972-9C90-8997F4165D66}" type="presOf" srcId="{1A4959CB-E336-4007-B2FF-165099A6C69B}" destId="{E0A52BE1-760A-44F1-AE88-632180179DB6}" srcOrd="0" destOrd="0" presId="urn:microsoft.com/office/officeart/2005/8/layout/vProcess5"/>
    <dgm:cxn modelId="{FE33A9B6-DADF-4CC4-8CA5-186634B9C432}" srcId="{B616B1B8-7BE9-4E01-A466-B658B4F232F8}" destId="{CE2BFB58-B38D-4778-9478-960D78E312E3}" srcOrd="2" destOrd="0" parTransId="{D263E25B-BF11-49FD-B564-534C6E2620FB}" sibTransId="{1A4959CB-E336-4007-B2FF-165099A6C69B}"/>
    <dgm:cxn modelId="{C160B7B7-8EAB-46B1-B0C5-FC1B8F5405D0}" type="presOf" srcId="{27954816-31BE-42E2-BE2A-91A83E475C80}" destId="{EDF68803-D7B3-4C74-B3F5-00B3C53A053C}" srcOrd="0" destOrd="0" presId="urn:microsoft.com/office/officeart/2005/8/layout/vProcess5"/>
    <dgm:cxn modelId="{0FD150B8-5451-4191-8DB8-74DDB053C77D}" srcId="{B616B1B8-7BE9-4E01-A466-B658B4F232F8}" destId="{A34659A0-7091-4240-B04F-0AF979252E73}" srcOrd="1" destOrd="0" parTransId="{EAC5B948-E3F1-461D-A2C3-02823D4FD6D0}" sibTransId="{27954816-31BE-42E2-BE2A-91A83E475C80}"/>
    <dgm:cxn modelId="{D76FDFB8-2224-4440-8485-F99FB1D7DD85}" type="presOf" srcId="{CE2BFB58-B38D-4778-9478-960D78E312E3}" destId="{6ABBD057-5EAD-4406-B9CE-F7A9025268F5}" srcOrd="0" destOrd="0" presId="urn:microsoft.com/office/officeart/2005/8/layout/vProcess5"/>
    <dgm:cxn modelId="{A23F96C6-2E19-4D15-987F-24D9017DDAC8}" type="presOf" srcId="{A34659A0-7091-4240-B04F-0AF979252E73}" destId="{D9A30B51-EAE3-48D6-A2BC-A497192DFDAC}" srcOrd="1" destOrd="0" presId="urn:microsoft.com/office/officeart/2005/8/layout/vProcess5"/>
    <dgm:cxn modelId="{7DDD05E6-FAEA-4EED-A550-C72010C8BBDA}" type="presOf" srcId="{4A1C5145-A550-4015-9DAB-79E8FB707F1D}" destId="{FF29F7E6-3755-4E43-8A3B-AD045B0E4B19}" srcOrd="1" destOrd="0" presId="urn:microsoft.com/office/officeart/2005/8/layout/vProcess5"/>
    <dgm:cxn modelId="{3AC9F2F8-F40E-4ADF-980D-87D35F8771AA}" type="presOf" srcId="{CE2BFB58-B38D-4778-9478-960D78E312E3}" destId="{C19B370A-770F-4E29-A485-49D6F147BF51}" srcOrd="1" destOrd="0" presId="urn:microsoft.com/office/officeart/2005/8/layout/vProcess5"/>
    <dgm:cxn modelId="{87BB954E-42D6-47FD-8CAB-D8C97C9827F0}" type="presParOf" srcId="{FCD99734-F3BB-4E2C-8A7C-7278FFEAE090}" destId="{3A27D348-D45F-4CB0-A11F-42F8B7705E20}" srcOrd="0" destOrd="0" presId="urn:microsoft.com/office/officeart/2005/8/layout/vProcess5"/>
    <dgm:cxn modelId="{1945331B-2465-4531-8D22-F6A8AB90251B}" type="presParOf" srcId="{FCD99734-F3BB-4E2C-8A7C-7278FFEAE090}" destId="{9A6F15F7-9C62-43D1-8287-4D07836658E9}" srcOrd="1" destOrd="0" presId="urn:microsoft.com/office/officeart/2005/8/layout/vProcess5"/>
    <dgm:cxn modelId="{86D27CD0-F2C1-493A-918E-8555C436C2FE}" type="presParOf" srcId="{FCD99734-F3BB-4E2C-8A7C-7278FFEAE090}" destId="{690B8E17-8123-4905-8256-6AAF1414F7DA}" srcOrd="2" destOrd="0" presId="urn:microsoft.com/office/officeart/2005/8/layout/vProcess5"/>
    <dgm:cxn modelId="{4F056576-F8CB-496F-B252-B944D12A5D90}" type="presParOf" srcId="{FCD99734-F3BB-4E2C-8A7C-7278FFEAE090}" destId="{6ABBD057-5EAD-4406-B9CE-F7A9025268F5}" srcOrd="3" destOrd="0" presId="urn:microsoft.com/office/officeart/2005/8/layout/vProcess5"/>
    <dgm:cxn modelId="{39289C58-5EB0-4B91-AA0D-F53F445C7053}" type="presParOf" srcId="{FCD99734-F3BB-4E2C-8A7C-7278FFEAE090}" destId="{DE0AD4A4-C8EC-47E7-B255-73BBA3484CCE}" srcOrd="4" destOrd="0" presId="urn:microsoft.com/office/officeart/2005/8/layout/vProcess5"/>
    <dgm:cxn modelId="{E985EAF5-5E9C-4D56-925D-7AE380269E95}" type="presParOf" srcId="{FCD99734-F3BB-4E2C-8A7C-7278FFEAE090}" destId="{083A23DB-536C-43C3-91A2-60E135EBBC93}" srcOrd="5" destOrd="0" presId="urn:microsoft.com/office/officeart/2005/8/layout/vProcess5"/>
    <dgm:cxn modelId="{D8FBA8BD-F928-4DD5-B53E-471EDED0FF46}" type="presParOf" srcId="{FCD99734-F3BB-4E2C-8A7C-7278FFEAE090}" destId="{EDF68803-D7B3-4C74-B3F5-00B3C53A053C}" srcOrd="6" destOrd="0" presId="urn:microsoft.com/office/officeart/2005/8/layout/vProcess5"/>
    <dgm:cxn modelId="{C34F61CA-E258-46E1-AF56-6C67DBA9DC19}" type="presParOf" srcId="{FCD99734-F3BB-4E2C-8A7C-7278FFEAE090}" destId="{E0A52BE1-760A-44F1-AE88-632180179DB6}" srcOrd="7" destOrd="0" presId="urn:microsoft.com/office/officeart/2005/8/layout/vProcess5"/>
    <dgm:cxn modelId="{70252D75-3F8F-4B9E-BD7B-A492E00FDBE8}" type="presParOf" srcId="{FCD99734-F3BB-4E2C-8A7C-7278FFEAE090}" destId="{3F9F6954-A4CF-4C63-9EB2-B80192C41F9D}" srcOrd="8" destOrd="0" presId="urn:microsoft.com/office/officeart/2005/8/layout/vProcess5"/>
    <dgm:cxn modelId="{AEE5A28E-2870-4F5C-A4B6-1C0FE55E6E3D}" type="presParOf" srcId="{FCD99734-F3BB-4E2C-8A7C-7278FFEAE090}" destId="{D9A30B51-EAE3-48D6-A2BC-A497192DFDAC}" srcOrd="9" destOrd="0" presId="urn:microsoft.com/office/officeart/2005/8/layout/vProcess5"/>
    <dgm:cxn modelId="{744613D3-ED8E-4059-8D56-8F0B6A2C3DEA}" type="presParOf" srcId="{FCD99734-F3BB-4E2C-8A7C-7278FFEAE090}" destId="{C19B370A-770F-4E29-A485-49D6F147BF51}" srcOrd="10" destOrd="0" presId="urn:microsoft.com/office/officeart/2005/8/layout/vProcess5"/>
    <dgm:cxn modelId="{87EF53E9-5E28-425A-9CE8-DB6652792806}" type="presParOf" srcId="{FCD99734-F3BB-4E2C-8A7C-7278FFEAE090}" destId="{FF29F7E6-3755-4E43-8A3B-AD045B0E4B19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1C602B8-A646-49B5-90D5-9C3D14EA1468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7C3EC93-0C11-4E32-A35E-36DCE5A64119}">
      <dgm:prSet phldrT="[Текст]" custT="1"/>
      <dgm:spPr/>
      <dgm:t>
        <a:bodyPr/>
        <a:lstStyle/>
        <a:p>
          <a:r>
            <a:rPr lang="ru-RU" sz="14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Иондаушы</a:t>
          </a:r>
          <a:r>
            <a: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вакуумметрдің</a:t>
          </a:r>
          <a:r>
            <a: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жұмыс</a:t>
          </a:r>
          <a:r>
            <a: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істеу</a:t>
          </a:r>
          <a:r>
            <a: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принципі</a:t>
          </a:r>
          <a:r>
            <a:rPr lang="ru-RU" sz="1200" dirty="0"/>
            <a:t>
</a:t>
          </a:r>
        </a:p>
      </dgm:t>
    </dgm:pt>
    <dgm:pt modelId="{8A492B8B-32B2-400D-ACBD-3E614282EF04}" type="parTrans" cxnId="{D9654102-344F-437B-A608-E8B9657C1593}">
      <dgm:prSet/>
      <dgm:spPr/>
      <dgm:t>
        <a:bodyPr/>
        <a:lstStyle/>
        <a:p>
          <a:endParaRPr lang="ru-RU"/>
        </a:p>
      </dgm:t>
    </dgm:pt>
    <dgm:pt modelId="{89D326E1-DCA7-42AA-BAD1-ADCE00BA9F2F}" type="sibTrans" cxnId="{D9654102-344F-437B-A608-E8B9657C1593}">
      <dgm:prSet/>
      <dgm:spPr/>
      <dgm:t>
        <a:bodyPr/>
        <a:lstStyle/>
        <a:p>
          <a:endParaRPr lang="ru-RU"/>
        </a:p>
      </dgm:t>
    </dgm:pt>
    <dgm:pt modelId="{68F8BF04-BC5D-4869-9CE0-647A08759BCF}">
      <dgm:prSet/>
      <dgm:spPr/>
      <dgm:t>
        <a:bodyPr/>
        <a:lstStyle/>
        <a:p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Газды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иондау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құрылғыда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катод (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термоэлектронды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иондану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вакуумметрлерінде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)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немесе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анод (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суық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катодты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вакуумметрлерде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)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болуы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мүмкін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иондану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көзі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бар. Катод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шығаратын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немесе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электр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өрісі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арқылы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үдетілген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электрондар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газ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молекулаларымен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соқтығысып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оларды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иондайды</a:t>
          </a:r>
          <a:r>
            <a:rPr lang="ru-RU" dirty="0"/>
            <a:t>.</a:t>
          </a:r>
        </a:p>
      </dgm:t>
    </dgm:pt>
    <dgm:pt modelId="{C66908A5-2417-4476-9CC5-3479D96965EC}" type="parTrans" cxnId="{675F888B-22D4-47BA-8FA0-2E15C17E6CAA}">
      <dgm:prSet/>
      <dgm:spPr/>
      <dgm:t>
        <a:bodyPr/>
        <a:lstStyle/>
        <a:p>
          <a:endParaRPr lang="ru-RU"/>
        </a:p>
      </dgm:t>
    </dgm:pt>
    <dgm:pt modelId="{A185D29E-7AAB-4FFE-B200-BA71AA126DA3}" type="sibTrans" cxnId="{675F888B-22D4-47BA-8FA0-2E15C17E6CAA}">
      <dgm:prSet/>
      <dgm:spPr/>
      <dgm:t>
        <a:bodyPr/>
        <a:lstStyle/>
        <a:p>
          <a:endParaRPr lang="ru-RU"/>
        </a:p>
      </dgm:t>
    </dgm:pt>
    <dgm:pt modelId="{2FCAEF25-9CEC-42B3-B0A2-6B74CA47435E}">
      <dgm:prSet custT="1"/>
      <dgm:spPr/>
      <dgm:t>
        <a:bodyPr/>
        <a:lstStyle/>
        <a:p>
          <a:r>
            <a:rPr lang="ru-RU" sz="1200" dirty="0">
              <a:latin typeface="Arial" panose="020B0604020202020204" pitchFamily="34" charset="0"/>
              <a:cs typeface="Arial" panose="020B0604020202020204" pitchFamily="34" charset="0"/>
            </a:rPr>
            <a:t>
Иондарды жинау: түзілген оң иондар коллекторлық электродта жиналады. Иондану процесінде анодқа қарай жылжып, қосымша ток тудыратын қайталама электрондар да пайда болуы мүмкін.</a:t>
          </a:r>
          <a:r>
            <a:rPr lang="ru-RU" sz="1000" dirty="0"/>
            <a:t>
</a:t>
          </a:r>
        </a:p>
      </dgm:t>
    </dgm:pt>
    <dgm:pt modelId="{4A88D3AE-9A43-4F6B-BFCA-00DA4A437897}" type="parTrans" cxnId="{82F25C7E-5F91-42D8-A150-76489A80F925}">
      <dgm:prSet/>
      <dgm:spPr/>
      <dgm:t>
        <a:bodyPr/>
        <a:lstStyle/>
        <a:p>
          <a:endParaRPr lang="ru-RU"/>
        </a:p>
      </dgm:t>
    </dgm:pt>
    <dgm:pt modelId="{EDD6856B-DCF0-4CB1-AF9A-9B6424D10124}" type="sibTrans" cxnId="{82F25C7E-5F91-42D8-A150-76489A80F925}">
      <dgm:prSet/>
      <dgm:spPr/>
      <dgm:t>
        <a:bodyPr/>
        <a:lstStyle/>
        <a:p>
          <a:endParaRPr lang="ru-RU"/>
        </a:p>
      </dgm:t>
    </dgm:pt>
    <dgm:pt modelId="{1EA03EC4-1F81-4193-BDA0-90EE42B61747}">
      <dgm:prSet custT="1"/>
      <dgm:spPr/>
      <dgm:t>
        <a:bodyPr/>
        <a:lstStyle/>
        <a:p>
          <a:r>
            <a:rPr lang="ru-RU" sz="700" dirty="0"/>
            <a:t>
</a:t>
          </a:r>
          <a:r>
            <a:rPr lang="ru-RU" sz="1200" dirty="0" err="1">
              <a:latin typeface="Arial" panose="020B0604020202020204" pitchFamily="34" charset="0"/>
              <a:cs typeface="Arial" panose="020B0604020202020204" pitchFamily="34" charset="0"/>
            </a:rPr>
            <a:t>Иондық</a:t>
          </a:r>
          <a:r>
            <a:rPr lang="ru-RU" sz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dirty="0" err="1">
              <a:latin typeface="Arial" panose="020B0604020202020204" pitchFamily="34" charset="0"/>
              <a:cs typeface="Arial" panose="020B0604020202020204" pitchFamily="34" charset="0"/>
            </a:rPr>
            <a:t>токты</a:t>
          </a:r>
          <a:r>
            <a:rPr lang="ru-RU" sz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dirty="0" err="1">
              <a:latin typeface="Arial" panose="020B0604020202020204" pitchFamily="34" charset="0"/>
              <a:cs typeface="Arial" panose="020B0604020202020204" pitchFamily="34" charset="0"/>
            </a:rPr>
            <a:t>өлшеу</a:t>
          </a:r>
          <a:r>
            <a:rPr lang="ru-RU" sz="1200" dirty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ru-RU" sz="1200" dirty="0" err="1">
              <a:latin typeface="Arial" panose="020B0604020202020204" pitchFamily="34" charset="0"/>
              <a:cs typeface="Arial" panose="020B0604020202020204" pitchFamily="34" charset="0"/>
            </a:rPr>
            <a:t>түзілген</a:t>
          </a:r>
          <a:r>
            <a:rPr lang="ru-RU" sz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dirty="0" err="1">
              <a:latin typeface="Arial" panose="020B0604020202020204" pitchFamily="34" charset="0"/>
              <a:cs typeface="Arial" panose="020B0604020202020204" pitchFamily="34" charset="0"/>
            </a:rPr>
            <a:t>иондардың</a:t>
          </a:r>
          <a:r>
            <a:rPr lang="ru-RU" sz="1200" dirty="0">
              <a:latin typeface="Arial" panose="020B0604020202020204" pitchFamily="34" charset="0"/>
              <a:cs typeface="Arial" panose="020B0604020202020204" pitchFamily="34" charset="0"/>
            </a:rPr>
            <a:t> Саны </a:t>
          </a:r>
          <a:r>
            <a:rPr lang="ru-RU" sz="1200" dirty="0" err="1">
              <a:latin typeface="Arial" panose="020B0604020202020204" pitchFamily="34" charset="0"/>
              <a:cs typeface="Arial" panose="020B0604020202020204" pitchFamily="34" charset="0"/>
            </a:rPr>
            <a:t>және</a:t>
          </a:r>
          <a:r>
            <a:rPr lang="ru-RU" sz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dirty="0" err="1">
              <a:latin typeface="Arial" panose="020B0604020202020204" pitchFamily="34" charset="0"/>
              <a:cs typeface="Arial" panose="020B0604020202020204" pitchFamily="34" charset="0"/>
            </a:rPr>
            <a:t>сәйкесінше</a:t>
          </a:r>
          <a:r>
            <a:rPr lang="ru-RU" sz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dirty="0" err="1">
              <a:latin typeface="Arial" panose="020B0604020202020204" pitchFamily="34" charset="0"/>
              <a:cs typeface="Arial" panose="020B0604020202020204" pitchFamily="34" charset="0"/>
            </a:rPr>
            <a:t>иондық</a:t>
          </a:r>
          <a:r>
            <a:rPr lang="ru-RU" sz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dirty="0" err="1">
              <a:latin typeface="Arial" panose="020B0604020202020204" pitchFamily="34" charset="0"/>
              <a:cs typeface="Arial" panose="020B0604020202020204" pitchFamily="34" charset="0"/>
            </a:rPr>
            <a:t>токтың</a:t>
          </a:r>
          <a:r>
            <a:rPr lang="ru-RU" sz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dirty="0" err="1">
              <a:latin typeface="Arial" panose="020B0604020202020204" pitchFamily="34" charset="0"/>
              <a:cs typeface="Arial" panose="020B0604020202020204" pitchFamily="34" charset="0"/>
            </a:rPr>
            <a:t>мөлшері</a:t>
          </a:r>
          <a:r>
            <a:rPr lang="ru-RU" sz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dirty="0" err="1">
              <a:latin typeface="Arial" panose="020B0604020202020204" pitchFamily="34" charset="0"/>
              <a:cs typeface="Arial" panose="020B0604020202020204" pitchFamily="34" charset="0"/>
            </a:rPr>
            <a:t>вакуумдағы</a:t>
          </a:r>
          <a:r>
            <a:rPr lang="ru-RU" sz="1200" dirty="0">
              <a:latin typeface="Arial" panose="020B0604020202020204" pitchFamily="34" charset="0"/>
              <a:cs typeface="Arial" panose="020B0604020202020204" pitchFamily="34" charset="0"/>
            </a:rPr>
            <a:t> газ </a:t>
          </a:r>
          <a:r>
            <a:rPr lang="ru-RU" sz="1200" dirty="0" err="1">
              <a:latin typeface="Arial" panose="020B0604020202020204" pitchFamily="34" charset="0"/>
              <a:cs typeface="Arial" panose="020B0604020202020204" pitchFamily="34" charset="0"/>
            </a:rPr>
            <a:t>молекулаларының</a:t>
          </a:r>
          <a:r>
            <a:rPr lang="ru-RU" sz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dirty="0" err="1">
              <a:latin typeface="Arial" panose="020B0604020202020204" pitchFamily="34" charset="0"/>
              <a:cs typeface="Arial" panose="020B0604020202020204" pitchFamily="34" charset="0"/>
            </a:rPr>
            <a:t>тығыздығына</a:t>
          </a:r>
          <a:r>
            <a:rPr lang="ru-RU" sz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dirty="0" err="1">
              <a:latin typeface="Arial" panose="020B0604020202020204" pitchFamily="34" charset="0"/>
              <a:cs typeface="Arial" panose="020B0604020202020204" pitchFamily="34" charset="0"/>
            </a:rPr>
            <a:t>пропорционалды</a:t>
          </a:r>
          <a:r>
            <a:rPr lang="ru-RU" sz="1200" dirty="0">
              <a:latin typeface="Arial" panose="020B0604020202020204" pitchFamily="34" charset="0"/>
              <a:cs typeface="Arial" panose="020B0604020202020204" pitchFamily="34" charset="0"/>
            </a:rPr>
            <a:t>. Осылайша, </a:t>
          </a:r>
          <a:r>
            <a:rPr lang="ru-RU" sz="1200" dirty="0" err="1">
              <a:latin typeface="Arial" panose="020B0604020202020204" pitchFamily="34" charset="0"/>
              <a:cs typeface="Arial" panose="020B0604020202020204" pitchFamily="34" charset="0"/>
            </a:rPr>
            <a:t>иондық</a:t>
          </a:r>
          <a:r>
            <a:rPr lang="ru-RU" sz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dirty="0" err="1">
              <a:latin typeface="Arial" panose="020B0604020202020204" pitchFamily="34" charset="0"/>
              <a:cs typeface="Arial" panose="020B0604020202020204" pitchFamily="34" charset="0"/>
            </a:rPr>
            <a:t>токты</a:t>
          </a:r>
          <a:r>
            <a:rPr lang="ru-RU" sz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dirty="0" err="1">
              <a:latin typeface="Arial" panose="020B0604020202020204" pitchFamily="34" charset="0"/>
              <a:cs typeface="Arial" panose="020B0604020202020204" pitchFamily="34" charset="0"/>
            </a:rPr>
            <a:t>өлшеу</a:t>
          </a:r>
          <a:r>
            <a:rPr lang="ru-RU" sz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dirty="0" err="1">
              <a:latin typeface="Arial" panose="020B0604020202020204" pitchFamily="34" charset="0"/>
              <a:cs typeface="Arial" panose="020B0604020202020204" pitchFamily="34" charset="0"/>
            </a:rPr>
            <a:t>арқылы</a:t>
          </a:r>
          <a:r>
            <a:rPr lang="ru-RU" sz="1200" dirty="0">
              <a:latin typeface="Arial" panose="020B0604020202020204" pitchFamily="34" charset="0"/>
              <a:cs typeface="Arial" panose="020B0604020202020204" pitchFamily="34" charset="0"/>
            </a:rPr>
            <a:t> газ </a:t>
          </a:r>
          <a:r>
            <a:rPr lang="ru-RU" sz="1200" dirty="0" err="1">
              <a:latin typeface="Arial" panose="020B0604020202020204" pitchFamily="34" charset="0"/>
              <a:cs typeface="Arial" panose="020B0604020202020204" pitchFamily="34" charset="0"/>
            </a:rPr>
            <a:t>қысымын</a:t>
          </a:r>
          <a:r>
            <a:rPr lang="ru-RU" sz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dirty="0" err="1">
              <a:latin typeface="Arial" panose="020B0604020202020204" pitchFamily="34" charset="0"/>
              <a:cs typeface="Arial" panose="020B0604020202020204" pitchFamily="34" charset="0"/>
            </a:rPr>
            <a:t>анықтауға</a:t>
          </a:r>
          <a:r>
            <a:rPr lang="ru-RU" sz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dirty="0" err="1">
              <a:latin typeface="Arial" panose="020B0604020202020204" pitchFamily="34" charset="0"/>
              <a:cs typeface="Arial" panose="020B0604020202020204" pitchFamily="34" charset="0"/>
            </a:rPr>
            <a:t>болады</a:t>
          </a:r>
          <a:r>
            <a:rPr lang="ru-RU" sz="10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EDA24C28-9D59-4912-BE5B-E699CCD68516}" type="parTrans" cxnId="{DEE0B341-A454-420D-A24E-D0A16B0198FE}">
      <dgm:prSet/>
      <dgm:spPr/>
      <dgm:t>
        <a:bodyPr/>
        <a:lstStyle/>
        <a:p>
          <a:endParaRPr lang="ru-RU"/>
        </a:p>
      </dgm:t>
    </dgm:pt>
    <dgm:pt modelId="{AEFBB6A4-41E7-4060-B9C5-D21A7E3EB962}" type="sibTrans" cxnId="{DEE0B341-A454-420D-A24E-D0A16B0198FE}">
      <dgm:prSet/>
      <dgm:spPr/>
      <dgm:t>
        <a:bodyPr/>
        <a:lstStyle/>
        <a:p>
          <a:endParaRPr lang="ru-RU"/>
        </a:p>
      </dgm:t>
    </dgm:pt>
    <dgm:pt modelId="{6DC8305C-91FF-42EC-B499-24B8D7B62801}" type="pres">
      <dgm:prSet presAssocID="{81C602B8-A646-49B5-90D5-9C3D14EA146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373ECFF-FA95-4300-BDE6-A6DF0B15D76B}" type="pres">
      <dgm:prSet presAssocID="{77C3EC93-0C11-4E32-A35E-36DCE5A64119}" presName="centerShape" presStyleLbl="node0" presStyleIdx="0" presStyleCnt="1"/>
      <dgm:spPr/>
    </dgm:pt>
    <dgm:pt modelId="{EB178BB2-9308-4E53-950E-B2A6E729F026}" type="pres">
      <dgm:prSet presAssocID="{4A88D3AE-9A43-4F6B-BFCA-00DA4A437897}" presName="parTrans" presStyleLbl="bgSibTrans2D1" presStyleIdx="0" presStyleCnt="3"/>
      <dgm:spPr/>
    </dgm:pt>
    <dgm:pt modelId="{12624061-4EA3-4F75-8773-230A14DBA7D0}" type="pres">
      <dgm:prSet presAssocID="{2FCAEF25-9CEC-42B3-B0A2-6B74CA47435E}" presName="node" presStyleLbl="node1" presStyleIdx="0" presStyleCnt="3" custRadScaleRad="121152" custRadScaleInc="-9566">
        <dgm:presLayoutVars>
          <dgm:bulletEnabled val="1"/>
        </dgm:presLayoutVars>
      </dgm:prSet>
      <dgm:spPr/>
    </dgm:pt>
    <dgm:pt modelId="{64B3BA43-2C49-48BA-889B-73D6DC945113}" type="pres">
      <dgm:prSet presAssocID="{C66908A5-2417-4476-9CC5-3479D96965EC}" presName="parTrans" presStyleLbl="bgSibTrans2D1" presStyleIdx="1" presStyleCnt="3"/>
      <dgm:spPr/>
    </dgm:pt>
    <dgm:pt modelId="{48414783-0F3E-4937-9AD3-DA49F2DCB5CD}" type="pres">
      <dgm:prSet presAssocID="{68F8BF04-BC5D-4869-9CE0-647A08759BCF}" presName="node" presStyleLbl="node1" presStyleIdx="1" presStyleCnt="3" custScaleX="119158">
        <dgm:presLayoutVars>
          <dgm:bulletEnabled val="1"/>
        </dgm:presLayoutVars>
      </dgm:prSet>
      <dgm:spPr/>
    </dgm:pt>
    <dgm:pt modelId="{1446FF32-0AC9-44BD-B61F-4DB7DBEC3AD8}" type="pres">
      <dgm:prSet presAssocID="{EDA24C28-9D59-4912-BE5B-E699CCD68516}" presName="parTrans" presStyleLbl="bgSibTrans2D1" presStyleIdx="2" presStyleCnt="3"/>
      <dgm:spPr/>
    </dgm:pt>
    <dgm:pt modelId="{19FF6DDC-B9D7-4F29-8D21-06EE36C41803}" type="pres">
      <dgm:prSet presAssocID="{1EA03EC4-1F81-4193-BDA0-90EE42B61747}" presName="node" presStyleLbl="node1" presStyleIdx="2" presStyleCnt="3" custScaleX="108347" custRadScaleRad="114617" custRadScaleInc="8167">
        <dgm:presLayoutVars>
          <dgm:bulletEnabled val="1"/>
        </dgm:presLayoutVars>
      </dgm:prSet>
      <dgm:spPr/>
    </dgm:pt>
  </dgm:ptLst>
  <dgm:cxnLst>
    <dgm:cxn modelId="{0D264201-07AC-4B90-9FC5-330CBED01597}" type="presOf" srcId="{4A88D3AE-9A43-4F6B-BFCA-00DA4A437897}" destId="{EB178BB2-9308-4E53-950E-B2A6E729F026}" srcOrd="0" destOrd="0" presId="urn:microsoft.com/office/officeart/2005/8/layout/radial4"/>
    <dgm:cxn modelId="{D9654102-344F-437B-A608-E8B9657C1593}" srcId="{81C602B8-A646-49B5-90D5-9C3D14EA1468}" destId="{77C3EC93-0C11-4E32-A35E-36DCE5A64119}" srcOrd="0" destOrd="0" parTransId="{8A492B8B-32B2-400D-ACBD-3E614282EF04}" sibTransId="{89D326E1-DCA7-42AA-BAD1-ADCE00BA9F2F}"/>
    <dgm:cxn modelId="{EDBDB40C-BD19-4CD9-859C-C4605FFF2D5E}" type="presOf" srcId="{77C3EC93-0C11-4E32-A35E-36DCE5A64119}" destId="{A373ECFF-FA95-4300-BDE6-A6DF0B15D76B}" srcOrd="0" destOrd="0" presId="urn:microsoft.com/office/officeart/2005/8/layout/radial4"/>
    <dgm:cxn modelId="{9A307A1B-1883-4FFD-A8E3-0E6DE8413FD1}" type="presOf" srcId="{1EA03EC4-1F81-4193-BDA0-90EE42B61747}" destId="{19FF6DDC-B9D7-4F29-8D21-06EE36C41803}" srcOrd="0" destOrd="0" presId="urn:microsoft.com/office/officeart/2005/8/layout/radial4"/>
    <dgm:cxn modelId="{C6305B28-0161-4AF5-B773-FECD97502DE0}" type="presOf" srcId="{68F8BF04-BC5D-4869-9CE0-647A08759BCF}" destId="{48414783-0F3E-4937-9AD3-DA49F2DCB5CD}" srcOrd="0" destOrd="0" presId="urn:microsoft.com/office/officeart/2005/8/layout/radial4"/>
    <dgm:cxn modelId="{9BF6833F-638B-497D-812F-1F88844FF66F}" type="presOf" srcId="{C66908A5-2417-4476-9CC5-3479D96965EC}" destId="{64B3BA43-2C49-48BA-889B-73D6DC945113}" srcOrd="0" destOrd="0" presId="urn:microsoft.com/office/officeart/2005/8/layout/radial4"/>
    <dgm:cxn modelId="{19A1F63F-9BB9-47B6-A6C6-8A7AEDA62FFF}" type="presOf" srcId="{EDA24C28-9D59-4912-BE5B-E699CCD68516}" destId="{1446FF32-0AC9-44BD-B61F-4DB7DBEC3AD8}" srcOrd="0" destOrd="0" presId="urn:microsoft.com/office/officeart/2005/8/layout/radial4"/>
    <dgm:cxn modelId="{DEE0B341-A454-420D-A24E-D0A16B0198FE}" srcId="{77C3EC93-0C11-4E32-A35E-36DCE5A64119}" destId="{1EA03EC4-1F81-4193-BDA0-90EE42B61747}" srcOrd="2" destOrd="0" parTransId="{EDA24C28-9D59-4912-BE5B-E699CCD68516}" sibTransId="{AEFBB6A4-41E7-4060-B9C5-D21A7E3EB962}"/>
    <dgm:cxn modelId="{82F25C7E-5F91-42D8-A150-76489A80F925}" srcId="{77C3EC93-0C11-4E32-A35E-36DCE5A64119}" destId="{2FCAEF25-9CEC-42B3-B0A2-6B74CA47435E}" srcOrd="0" destOrd="0" parTransId="{4A88D3AE-9A43-4F6B-BFCA-00DA4A437897}" sibTransId="{EDD6856B-DCF0-4CB1-AF9A-9B6424D10124}"/>
    <dgm:cxn modelId="{675F888B-22D4-47BA-8FA0-2E15C17E6CAA}" srcId="{77C3EC93-0C11-4E32-A35E-36DCE5A64119}" destId="{68F8BF04-BC5D-4869-9CE0-647A08759BCF}" srcOrd="1" destOrd="0" parTransId="{C66908A5-2417-4476-9CC5-3479D96965EC}" sibTransId="{A185D29E-7AAB-4FFE-B200-BA71AA126DA3}"/>
    <dgm:cxn modelId="{E3D186E0-B1C1-41BB-86AC-4A33A213BC05}" type="presOf" srcId="{81C602B8-A646-49B5-90D5-9C3D14EA1468}" destId="{6DC8305C-91FF-42EC-B499-24B8D7B62801}" srcOrd="0" destOrd="0" presId="urn:microsoft.com/office/officeart/2005/8/layout/radial4"/>
    <dgm:cxn modelId="{E62596E7-7976-493E-9E21-E3F435F61062}" type="presOf" srcId="{2FCAEF25-9CEC-42B3-B0A2-6B74CA47435E}" destId="{12624061-4EA3-4F75-8773-230A14DBA7D0}" srcOrd="0" destOrd="0" presId="urn:microsoft.com/office/officeart/2005/8/layout/radial4"/>
    <dgm:cxn modelId="{80A4FB0C-2D03-4CC0-BCDB-F9E901B78C72}" type="presParOf" srcId="{6DC8305C-91FF-42EC-B499-24B8D7B62801}" destId="{A373ECFF-FA95-4300-BDE6-A6DF0B15D76B}" srcOrd="0" destOrd="0" presId="urn:microsoft.com/office/officeart/2005/8/layout/radial4"/>
    <dgm:cxn modelId="{9F3F79A8-8ACA-41E8-AB3B-B4F2AE9AB5B6}" type="presParOf" srcId="{6DC8305C-91FF-42EC-B499-24B8D7B62801}" destId="{EB178BB2-9308-4E53-950E-B2A6E729F026}" srcOrd="1" destOrd="0" presId="urn:microsoft.com/office/officeart/2005/8/layout/radial4"/>
    <dgm:cxn modelId="{6FD4AF9A-6E23-4FC3-BBAE-17CE835E535C}" type="presParOf" srcId="{6DC8305C-91FF-42EC-B499-24B8D7B62801}" destId="{12624061-4EA3-4F75-8773-230A14DBA7D0}" srcOrd="2" destOrd="0" presId="urn:microsoft.com/office/officeart/2005/8/layout/radial4"/>
    <dgm:cxn modelId="{6A706CF2-5659-4DE6-B84F-0A66A9590EF2}" type="presParOf" srcId="{6DC8305C-91FF-42EC-B499-24B8D7B62801}" destId="{64B3BA43-2C49-48BA-889B-73D6DC945113}" srcOrd="3" destOrd="0" presId="urn:microsoft.com/office/officeart/2005/8/layout/radial4"/>
    <dgm:cxn modelId="{57C72DF9-74EE-4E59-B8E1-0E97D09F072F}" type="presParOf" srcId="{6DC8305C-91FF-42EC-B499-24B8D7B62801}" destId="{48414783-0F3E-4937-9AD3-DA49F2DCB5CD}" srcOrd="4" destOrd="0" presId="urn:microsoft.com/office/officeart/2005/8/layout/radial4"/>
    <dgm:cxn modelId="{8D2B9FA2-1089-4B9F-B97E-3EEB26CD4F0C}" type="presParOf" srcId="{6DC8305C-91FF-42EC-B499-24B8D7B62801}" destId="{1446FF32-0AC9-44BD-B61F-4DB7DBEC3AD8}" srcOrd="5" destOrd="0" presId="urn:microsoft.com/office/officeart/2005/8/layout/radial4"/>
    <dgm:cxn modelId="{BC79945C-BA4F-4AAC-B1FB-229A2D2B3FE0}" type="presParOf" srcId="{6DC8305C-91FF-42EC-B499-24B8D7B62801}" destId="{19FF6DDC-B9D7-4F29-8D21-06EE36C41803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ADA2282-B09D-4F69-963D-457C3FB8BDAE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B46C976-14B2-4E63-B9D1-FCC3AD38B55B}">
      <dgm:prSet phldrT="[Текст]"/>
      <dgm:spPr/>
      <dgm:t>
        <a:bodyPr/>
        <a:lstStyle/>
        <a:p>
          <a:r>
            <a:rPr lang="kk-KZ" dirty="0"/>
            <a:t>Қолданылуы</a:t>
          </a:r>
          <a:endParaRPr lang="ru-RU" dirty="0"/>
        </a:p>
      </dgm:t>
    </dgm:pt>
    <dgm:pt modelId="{326E8D4B-0FB5-4F25-8460-C42B6E756E5D}" type="parTrans" cxnId="{DB31A3A8-2E24-4485-9C55-5C44BC12908C}">
      <dgm:prSet/>
      <dgm:spPr/>
      <dgm:t>
        <a:bodyPr/>
        <a:lstStyle/>
        <a:p>
          <a:endParaRPr lang="ru-RU"/>
        </a:p>
      </dgm:t>
    </dgm:pt>
    <dgm:pt modelId="{47C1466E-6C63-4FBA-97AE-073BC1C7D8BB}" type="sibTrans" cxnId="{DB31A3A8-2E24-4485-9C55-5C44BC12908C}">
      <dgm:prSet/>
      <dgm:spPr/>
      <dgm:t>
        <a:bodyPr/>
        <a:lstStyle/>
        <a:p>
          <a:endParaRPr lang="ru-RU"/>
        </a:p>
      </dgm:t>
    </dgm:pt>
    <dgm:pt modelId="{2E224B6D-89B8-425E-9003-642DB5A51229}">
      <dgm:prSet phldrT="[Текст]"/>
      <dgm:spPr/>
      <dgm:t>
        <a:bodyPr/>
        <a:lstStyle/>
        <a:p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Ғылыми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зертханалар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физикалық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эксперименттер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үшін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криостаттардағы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және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басқа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криогендік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құрылғылардағы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вакуумды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өлшеу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5EFA49-AED4-40E7-A97C-C63A779D5260}" type="parTrans" cxnId="{2F451A3F-9BF3-431F-B2A7-17D8F8026F89}">
      <dgm:prSet/>
      <dgm:spPr/>
      <dgm:t>
        <a:bodyPr/>
        <a:lstStyle/>
        <a:p>
          <a:endParaRPr lang="ru-RU"/>
        </a:p>
      </dgm:t>
    </dgm:pt>
    <dgm:pt modelId="{BD8C2248-15FA-4705-BD61-8CC864FD0E6A}" type="sibTrans" cxnId="{2F451A3F-9BF3-431F-B2A7-17D8F8026F89}">
      <dgm:prSet/>
      <dgm:spPr/>
      <dgm:t>
        <a:bodyPr/>
        <a:lstStyle/>
        <a:p>
          <a:endParaRPr lang="ru-RU"/>
        </a:p>
      </dgm:t>
    </dgm:pt>
    <dgm:pt modelId="{65BD3251-F1E4-4AA4-BB10-218913B97FE7}">
      <dgm:prSet/>
      <dgm:spPr/>
      <dgm:t>
        <a:bodyPr/>
        <a:lstStyle/>
        <a:p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Ғарыштық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зерттеулер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вакуумда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және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төмен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температурада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жұмыс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істейтін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ғарыштық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жабдықты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сынау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және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онымен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жұмыс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істеу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CB9DC5-907E-48C8-BFCB-600EDEC0FE35}" type="parTrans" cxnId="{CD57BF88-F7C3-41F5-8676-07240CF75C4E}">
      <dgm:prSet/>
      <dgm:spPr/>
      <dgm:t>
        <a:bodyPr/>
        <a:lstStyle/>
        <a:p>
          <a:endParaRPr lang="ru-RU"/>
        </a:p>
      </dgm:t>
    </dgm:pt>
    <dgm:pt modelId="{C903B2FF-D5A9-403C-A183-2837A0C6D269}" type="sibTrans" cxnId="{CD57BF88-F7C3-41F5-8676-07240CF75C4E}">
      <dgm:prSet/>
      <dgm:spPr/>
      <dgm:t>
        <a:bodyPr/>
        <a:lstStyle/>
        <a:p>
          <a:endParaRPr lang="ru-RU"/>
        </a:p>
      </dgm:t>
    </dgm:pt>
    <dgm:pt modelId="{8FDFBD96-5CF5-47B5-9830-FE1711238CCE}">
      <dgm:prSet/>
      <dgm:spPr/>
      <dgm:t>
        <a:bodyPr/>
        <a:lstStyle/>
        <a:p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Медициналық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техника: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Биологиялық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үлгілер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мен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медициналық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препараттарды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сақтауға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арналған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криогендік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технологиялар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F51F80-F252-4765-89C0-01D5FAAC66E8}" type="parTrans" cxnId="{26799ABB-0FCA-49B4-8F9B-88B6A98F1BA5}">
      <dgm:prSet/>
      <dgm:spPr/>
      <dgm:t>
        <a:bodyPr/>
        <a:lstStyle/>
        <a:p>
          <a:endParaRPr lang="ru-RU"/>
        </a:p>
      </dgm:t>
    </dgm:pt>
    <dgm:pt modelId="{61A9EB11-CA72-4A13-A0C7-2004B457C895}" type="sibTrans" cxnId="{26799ABB-0FCA-49B4-8F9B-88B6A98F1BA5}">
      <dgm:prSet/>
      <dgm:spPr/>
      <dgm:t>
        <a:bodyPr/>
        <a:lstStyle/>
        <a:p>
          <a:endParaRPr lang="ru-RU"/>
        </a:p>
      </dgm:t>
    </dgm:pt>
    <dgm:pt modelId="{F9D5E2CF-87AF-4D7D-81E2-E2B9EDED9F22}">
      <dgm:prSet/>
      <dgm:spPr/>
      <dgm:t>
        <a:bodyPr/>
        <a:lstStyle/>
        <a:p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Өнеркәсіптік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процестер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: гелий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және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азот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сияқты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сұйытылған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газдарды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өндіру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және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сақтау</a:t>
          </a:r>
          <a:endParaRPr lang="ru-RU" dirty="0"/>
        </a:p>
      </dgm:t>
    </dgm:pt>
    <dgm:pt modelId="{7675B3F3-2315-49FE-A3ED-DE5DABB2EB57}" type="parTrans" cxnId="{1F6913E6-0AE0-4BF1-B23F-93742820473D}">
      <dgm:prSet/>
      <dgm:spPr/>
      <dgm:t>
        <a:bodyPr/>
        <a:lstStyle/>
        <a:p>
          <a:endParaRPr lang="ru-RU"/>
        </a:p>
      </dgm:t>
    </dgm:pt>
    <dgm:pt modelId="{8A414D72-2C7B-4F99-BA6A-FADBBB305843}" type="sibTrans" cxnId="{1F6913E6-0AE0-4BF1-B23F-93742820473D}">
      <dgm:prSet/>
      <dgm:spPr/>
      <dgm:t>
        <a:bodyPr/>
        <a:lstStyle/>
        <a:p>
          <a:endParaRPr lang="ru-RU"/>
        </a:p>
      </dgm:t>
    </dgm:pt>
    <dgm:pt modelId="{92013249-AA19-4621-AC9E-D6A44013465E}" type="pres">
      <dgm:prSet presAssocID="{6ADA2282-B09D-4F69-963D-457C3FB8BDA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C540FA2-D9D8-4762-8AC5-8A3AF2281B1C}" type="pres">
      <dgm:prSet presAssocID="{CB46C976-14B2-4E63-B9D1-FCC3AD38B55B}" presName="vertOne" presStyleCnt="0"/>
      <dgm:spPr/>
    </dgm:pt>
    <dgm:pt modelId="{F031DCA6-16C7-419B-AE4B-884C27C4FBAE}" type="pres">
      <dgm:prSet presAssocID="{CB46C976-14B2-4E63-B9D1-FCC3AD38B55B}" presName="txOne" presStyleLbl="node0" presStyleIdx="0" presStyleCnt="1">
        <dgm:presLayoutVars>
          <dgm:chPref val="3"/>
        </dgm:presLayoutVars>
      </dgm:prSet>
      <dgm:spPr/>
    </dgm:pt>
    <dgm:pt modelId="{21A77EAE-44CC-4749-A6FE-2D48A0A1FD0F}" type="pres">
      <dgm:prSet presAssocID="{CB46C976-14B2-4E63-B9D1-FCC3AD38B55B}" presName="parTransOne" presStyleCnt="0"/>
      <dgm:spPr/>
    </dgm:pt>
    <dgm:pt modelId="{82930494-5CD9-40FF-8683-D565F8651966}" type="pres">
      <dgm:prSet presAssocID="{CB46C976-14B2-4E63-B9D1-FCC3AD38B55B}" presName="horzOne" presStyleCnt="0"/>
      <dgm:spPr/>
    </dgm:pt>
    <dgm:pt modelId="{8D9D89F8-3CF5-4C36-B0C4-9A5C5D5E305D}" type="pres">
      <dgm:prSet presAssocID="{2E224B6D-89B8-425E-9003-642DB5A51229}" presName="vertTwo" presStyleCnt="0"/>
      <dgm:spPr/>
    </dgm:pt>
    <dgm:pt modelId="{81CB0ED3-E8F8-4A68-840E-62329C27B32F}" type="pres">
      <dgm:prSet presAssocID="{2E224B6D-89B8-425E-9003-642DB5A51229}" presName="txTwo" presStyleLbl="node2" presStyleIdx="0" presStyleCnt="2" custScaleX="66258" custLinFactNeighborX="-12623" custLinFactNeighborY="22109">
        <dgm:presLayoutVars>
          <dgm:chPref val="3"/>
        </dgm:presLayoutVars>
      </dgm:prSet>
      <dgm:spPr/>
    </dgm:pt>
    <dgm:pt modelId="{0835BB81-D1B6-475B-97F8-4E9482AEF999}" type="pres">
      <dgm:prSet presAssocID="{2E224B6D-89B8-425E-9003-642DB5A51229}" presName="parTransTwo" presStyleCnt="0"/>
      <dgm:spPr/>
    </dgm:pt>
    <dgm:pt modelId="{B70E2A02-044E-4A42-8FA8-8C88CE8D7420}" type="pres">
      <dgm:prSet presAssocID="{2E224B6D-89B8-425E-9003-642DB5A51229}" presName="horzTwo" presStyleCnt="0"/>
      <dgm:spPr/>
    </dgm:pt>
    <dgm:pt modelId="{866B9A7A-FF57-4D55-81E6-09AA222A8B15}" type="pres">
      <dgm:prSet presAssocID="{8FDFBD96-5CF5-47B5-9830-FE1711238CCE}" presName="vertThree" presStyleCnt="0"/>
      <dgm:spPr/>
    </dgm:pt>
    <dgm:pt modelId="{B22DBFEB-5D8A-49FD-B421-D668BAAF80A7}" type="pres">
      <dgm:prSet presAssocID="{8FDFBD96-5CF5-47B5-9830-FE1711238CCE}" presName="txThree" presStyleLbl="node3" presStyleIdx="0" presStyleCnt="2" custScaleX="173378" custLinFactNeighborX="60243" custLinFactNeighborY="-8434">
        <dgm:presLayoutVars>
          <dgm:chPref val="3"/>
        </dgm:presLayoutVars>
      </dgm:prSet>
      <dgm:spPr/>
    </dgm:pt>
    <dgm:pt modelId="{BC33536F-EF72-49F3-9EF8-313E777AD6E9}" type="pres">
      <dgm:prSet presAssocID="{8FDFBD96-5CF5-47B5-9830-FE1711238CCE}" presName="horzThree" presStyleCnt="0"/>
      <dgm:spPr/>
    </dgm:pt>
    <dgm:pt modelId="{E97C2A04-5BE5-4D3D-928B-6534D0BB7341}" type="pres">
      <dgm:prSet presAssocID="{61A9EB11-CA72-4A13-A0C7-2004B457C895}" presName="sibSpaceThree" presStyleCnt="0"/>
      <dgm:spPr/>
    </dgm:pt>
    <dgm:pt modelId="{20173E5B-A608-4B52-8CEE-E1E171A818C4}" type="pres">
      <dgm:prSet presAssocID="{F9D5E2CF-87AF-4D7D-81E2-E2B9EDED9F22}" presName="vertThree" presStyleCnt="0"/>
      <dgm:spPr/>
    </dgm:pt>
    <dgm:pt modelId="{B2873ACC-9DFE-4F8A-8E4B-119B7F038280}" type="pres">
      <dgm:prSet presAssocID="{F9D5E2CF-87AF-4D7D-81E2-E2B9EDED9F22}" presName="txThree" presStyleLbl="node3" presStyleIdx="1" presStyleCnt="2" custScaleX="162190" custLinFactNeighborX="65743" custLinFactNeighborY="-3273">
        <dgm:presLayoutVars>
          <dgm:chPref val="3"/>
        </dgm:presLayoutVars>
      </dgm:prSet>
      <dgm:spPr/>
    </dgm:pt>
    <dgm:pt modelId="{893B512B-9531-4AAD-B2F3-C3561557390C}" type="pres">
      <dgm:prSet presAssocID="{F9D5E2CF-87AF-4D7D-81E2-E2B9EDED9F22}" presName="horzThree" presStyleCnt="0"/>
      <dgm:spPr/>
    </dgm:pt>
    <dgm:pt modelId="{A98C626F-38DD-4DF1-AF79-14EE20D39989}" type="pres">
      <dgm:prSet presAssocID="{BD8C2248-15FA-4705-BD61-8CC864FD0E6A}" presName="sibSpaceTwo" presStyleCnt="0"/>
      <dgm:spPr/>
    </dgm:pt>
    <dgm:pt modelId="{80E5298A-F286-4DDB-80C4-E3A8820E03A7}" type="pres">
      <dgm:prSet presAssocID="{65BD3251-F1E4-4AA4-BB10-218913B97FE7}" presName="vertTwo" presStyleCnt="0"/>
      <dgm:spPr/>
    </dgm:pt>
    <dgm:pt modelId="{62690491-8C6E-404A-BB90-266DA7350692}" type="pres">
      <dgm:prSet presAssocID="{65BD3251-F1E4-4AA4-BB10-218913B97FE7}" presName="txTwo" presStyleLbl="node2" presStyleIdx="1" presStyleCnt="2" custScaleX="156616" custLinFactX="-4847" custLinFactNeighborX="-100000" custLinFactNeighborY="797">
        <dgm:presLayoutVars>
          <dgm:chPref val="3"/>
        </dgm:presLayoutVars>
      </dgm:prSet>
      <dgm:spPr/>
    </dgm:pt>
    <dgm:pt modelId="{F0564C84-77B1-423F-9D6E-AF6C187C97DA}" type="pres">
      <dgm:prSet presAssocID="{65BD3251-F1E4-4AA4-BB10-218913B97FE7}" presName="horzTwo" presStyleCnt="0"/>
      <dgm:spPr/>
    </dgm:pt>
  </dgm:ptLst>
  <dgm:cxnLst>
    <dgm:cxn modelId="{2F451A3F-9BF3-431F-B2A7-17D8F8026F89}" srcId="{CB46C976-14B2-4E63-B9D1-FCC3AD38B55B}" destId="{2E224B6D-89B8-425E-9003-642DB5A51229}" srcOrd="0" destOrd="0" parTransId="{805EFA49-AED4-40E7-A97C-C63A779D5260}" sibTransId="{BD8C2248-15FA-4705-BD61-8CC864FD0E6A}"/>
    <dgm:cxn modelId="{F9A34360-E14D-499D-A158-E59AB33543F8}" type="presOf" srcId="{8FDFBD96-5CF5-47B5-9830-FE1711238CCE}" destId="{B22DBFEB-5D8A-49FD-B421-D668BAAF80A7}" srcOrd="0" destOrd="0" presId="urn:microsoft.com/office/officeart/2005/8/layout/hierarchy4"/>
    <dgm:cxn modelId="{1E5A756F-7CA0-4C43-9E17-1C1D05C00395}" type="presOf" srcId="{2E224B6D-89B8-425E-9003-642DB5A51229}" destId="{81CB0ED3-E8F8-4A68-840E-62329C27B32F}" srcOrd="0" destOrd="0" presId="urn:microsoft.com/office/officeart/2005/8/layout/hierarchy4"/>
    <dgm:cxn modelId="{7F46FB7E-DB91-48D4-B96A-B6666385B00C}" type="presOf" srcId="{65BD3251-F1E4-4AA4-BB10-218913B97FE7}" destId="{62690491-8C6E-404A-BB90-266DA7350692}" srcOrd="0" destOrd="0" presId="urn:microsoft.com/office/officeart/2005/8/layout/hierarchy4"/>
    <dgm:cxn modelId="{CD57BF88-F7C3-41F5-8676-07240CF75C4E}" srcId="{CB46C976-14B2-4E63-B9D1-FCC3AD38B55B}" destId="{65BD3251-F1E4-4AA4-BB10-218913B97FE7}" srcOrd="1" destOrd="0" parTransId="{1DCB9DC5-907E-48C8-BFCB-600EDEC0FE35}" sibTransId="{C903B2FF-D5A9-403C-A183-2837A0C6D269}"/>
    <dgm:cxn modelId="{DB31A3A8-2E24-4485-9C55-5C44BC12908C}" srcId="{6ADA2282-B09D-4F69-963D-457C3FB8BDAE}" destId="{CB46C976-14B2-4E63-B9D1-FCC3AD38B55B}" srcOrd="0" destOrd="0" parTransId="{326E8D4B-0FB5-4F25-8460-C42B6E756E5D}" sibTransId="{47C1466E-6C63-4FBA-97AE-073BC1C7D8BB}"/>
    <dgm:cxn modelId="{26799ABB-0FCA-49B4-8F9B-88B6A98F1BA5}" srcId="{2E224B6D-89B8-425E-9003-642DB5A51229}" destId="{8FDFBD96-5CF5-47B5-9830-FE1711238CCE}" srcOrd="0" destOrd="0" parTransId="{4BF51F80-F252-4765-89C0-01D5FAAC66E8}" sibTransId="{61A9EB11-CA72-4A13-A0C7-2004B457C895}"/>
    <dgm:cxn modelId="{D5F265BF-3B2E-48C4-A390-C5F6CE1CAF45}" type="presOf" srcId="{CB46C976-14B2-4E63-B9D1-FCC3AD38B55B}" destId="{F031DCA6-16C7-419B-AE4B-884C27C4FBAE}" srcOrd="0" destOrd="0" presId="urn:microsoft.com/office/officeart/2005/8/layout/hierarchy4"/>
    <dgm:cxn modelId="{DC78B8D4-A62A-4B59-A6F1-2B613B2B6200}" type="presOf" srcId="{F9D5E2CF-87AF-4D7D-81E2-E2B9EDED9F22}" destId="{B2873ACC-9DFE-4F8A-8E4B-119B7F038280}" srcOrd="0" destOrd="0" presId="urn:microsoft.com/office/officeart/2005/8/layout/hierarchy4"/>
    <dgm:cxn modelId="{D07AABDF-943D-443A-BB06-DCEF0B22EABB}" type="presOf" srcId="{6ADA2282-B09D-4F69-963D-457C3FB8BDAE}" destId="{92013249-AA19-4621-AC9E-D6A44013465E}" srcOrd="0" destOrd="0" presId="urn:microsoft.com/office/officeart/2005/8/layout/hierarchy4"/>
    <dgm:cxn modelId="{1F6913E6-0AE0-4BF1-B23F-93742820473D}" srcId="{2E224B6D-89B8-425E-9003-642DB5A51229}" destId="{F9D5E2CF-87AF-4D7D-81E2-E2B9EDED9F22}" srcOrd="1" destOrd="0" parTransId="{7675B3F3-2315-49FE-A3ED-DE5DABB2EB57}" sibTransId="{8A414D72-2C7B-4F99-BA6A-FADBBB305843}"/>
    <dgm:cxn modelId="{0CECB4B1-9732-4FD4-9549-589750574A95}" type="presParOf" srcId="{92013249-AA19-4621-AC9E-D6A44013465E}" destId="{6C540FA2-D9D8-4762-8AC5-8A3AF2281B1C}" srcOrd="0" destOrd="0" presId="urn:microsoft.com/office/officeart/2005/8/layout/hierarchy4"/>
    <dgm:cxn modelId="{54A08990-3AE1-4C8C-8AD7-6750CF0BA61F}" type="presParOf" srcId="{6C540FA2-D9D8-4762-8AC5-8A3AF2281B1C}" destId="{F031DCA6-16C7-419B-AE4B-884C27C4FBAE}" srcOrd="0" destOrd="0" presId="urn:microsoft.com/office/officeart/2005/8/layout/hierarchy4"/>
    <dgm:cxn modelId="{7F5F5774-E8B2-41DF-8160-3959EB5984A2}" type="presParOf" srcId="{6C540FA2-D9D8-4762-8AC5-8A3AF2281B1C}" destId="{21A77EAE-44CC-4749-A6FE-2D48A0A1FD0F}" srcOrd="1" destOrd="0" presId="urn:microsoft.com/office/officeart/2005/8/layout/hierarchy4"/>
    <dgm:cxn modelId="{41740DCC-8112-4604-B68A-885155DF4AF9}" type="presParOf" srcId="{6C540FA2-D9D8-4762-8AC5-8A3AF2281B1C}" destId="{82930494-5CD9-40FF-8683-D565F8651966}" srcOrd="2" destOrd="0" presId="urn:microsoft.com/office/officeart/2005/8/layout/hierarchy4"/>
    <dgm:cxn modelId="{4E1BB605-A0B5-48AE-8FBB-508352324B69}" type="presParOf" srcId="{82930494-5CD9-40FF-8683-D565F8651966}" destId="{8D9D89F8-3CF5-4C36-B0C4-9A5C5D5E305D}" srcOrd="0" destOrd="0" presId="urn:microsoft.com/office/officeart/2005/8/layout/hierarchy4"/>
    <dgm:cxn modelId="{93E9BA16-99C0-479C-B2F4-A737A4427070}" type="presParOf" srcId="{8D9D89F8-3CF5-4C36-B0C4-9A5C5D5E305D}" destId="{81CB0ED3-E8F8-4A68-840E-62329C27B32F}" srcOrd="0" destOrd="0" presId="urn:microsoft.com/office/officeart/2005/8/layout/hierarchy4"/>
    <dgm:cxn modelId="{4E1AA2DA-700E-49E0-B485-3F6BD5E96EAF}" type="presParOf" srcId="{8D9D89F8-3CF5-4C36-B0C4-9A5C5D5E305D}" destId="{0835BB81-D1B6-475B-97F8-4E9482AEF999}" srcOrd="1" destOrd="0" presId="urn:microsoft.com/office/officeart/2005/8/layout/hierarchy4"/>
    <dgm:cxn modelId="{0E8ECB79-C8B7-43A7-AC28-E41CDB74C499}" type="presParOf" srcId="{8D9D89F8-3CF5-4C36-B0C4-9A5C5D5E305D}" destId="{B70E2A02-044E-4A42-8FA8-8C88CE8D7420}" srcOrd="2" destOrd="0" presId="urn:microsoft.com/office/officeart/2005/8/layout/hierarchy4"/>
    <dgm:cxn modelId="{295F773D-D1A5-4B1B-8CAA-0533EAA1E448}" type="presParOf" srcId="{B70E2A02-044E-4A42-8FA8-8C88CE8D7420}" destId="{866B9A7A-FF57-4D55-81E6-09AA222A8B15}" srcOrd="0" destOrd="0" presId="urn:microsoft.com/office/officeart/2005/8/layout/hierarchy4"/>
    <dgm:cxn modelId="{D2258EF4-5131-4B0F-A250-BD93075CAED7}" type="presParOf" srcId="{866B9A7A-FF57-4D55-81E6-09AA222A8B15}" destId="{B22DBFEB-5D8A-49FD-B421-D668BAAF80A7}" srcOrd="0" destOrd="0" presId="urn:microsoft.com/office/officeart/2005/8/layout/hierarchy4"/>
    <dgm:cxn modelId="{6C38618A-C53F-4D39-8810-4B4833402CA9}" type="presParOf" srcId="{866B9A7A-FF57-4D55-81E6-09AA222A8B15}" destId="{BC33536F-EF72-49F3-9EF8-313E777AD6E9}" srcOrd="1" destOrd="0" presId="urn:microsoft.com/office/officeart/2005/8/layout/hierarchy4"/>
    <dgm:cxn modelId="{F40B9AD4-11EC-4854-9576-F9ABB2FCB846}" type="presParOf" srcId="{B70E2A02-044E-4A42-8FA8-8C88CE8D7420}" destId="{E97C2A04-5BE5-4D3D-928B-6534D0BB7341}" srcOrd="1" destOrd="0" presId="urn:microsoft.com/office/officeart/2005/8/layout/hierarchy4"/>
    <dgm:cxn modelId="{B77FEF33-E054-4679-BADC-824D705023A3}" type="presParOf" srcId="{B70E2A02-044E-4A42-8FA8-8C88CE8D7420}" destId="{20173E5B-A608-4B52-8CEE-E1E171A818C4}" srcOrd="2" destOrd="0" presId="urn:microsoft.com/office/officeart/2005/8/layout/hierarchy4"/>
    <dgm:cxn modelId="{71B67E67-FFE3-4FA9-BEA6-1239E7E279EA}" type="presParOf" srcId="{20173E5B-A608-4B52-8CEE-E1E171A818C4}" destId="{B2873ACC-9DFE-4F8A-8E4B-119B7F038280}" srcOrd="0" destOrd="0" presId="urn:microsoft.com/office/officeart/2005/8/layout/hierarchy4"/>
    <dgm:cxn modelId="{E6A6DF52-CF6D-4950-9980-55AAC5923BA0}" type="presParOf" srcId="{20173E5B-A608-4B52-8CEE-E1E171A818C4}" destId="{893B512B-9531-4AAD-B2F3-C3561557390C}" srcOrd="1" destOrd="0" presId="urn:microsoft.com/office/officeart/2005/8/layout/hierarchy4"/>
    <dgm:cxn modelId="{0F7C6717-9FBE-43E2-B415-DE1F37D53300}" type="presParOf" srcId="{82930494-5CD9-40FF-8683-D565F8651966}" destId="{A98C626F-38DD-4DF1-AF79-14EE20D39989}" srcOrd="1" destOrd="0" presId="urn:microsoft.com/office/officeart/2005/8/layout/hierarchy4"/>
    <dgm:cxn modelId="{38362E8A-FF99-4D0B-837F-6579961A4DCA}" type="presParOf" srcId="{82930494-5CD9-40FF-8683-D565F8651966}" destId="{80E5298A-F286-4DDB-80C4-E3A8820E03A7}" srcOrd="2" destOrd="0" presId="urn:microsoft.com/office/officeart/2005/8/layout/hierarchy4"/>
    <dgm:cxn modelId="{8E1FB513-5EDD-4793-98EC-7B2881D2607C}" type="presParOf" srcId="{80E5298A-F286-4DDB-80C4-E3A8820E03A7}" destId="{62690491-8C6E-404A-BB90-266DA7350692}" srcOrd="0" destOrd="0" presId="urn:microsoft.com/office/officeart/2005/8/layout/hierarchy4"/>
    <dgm:cxn modelId="{E984882A-18AC-4AD7-A271-79FA03A83E4F}" type="presParOf" srcId="{80E5298A-F286-4DDB-80C4-E3A8820E03A7}" destId="{F0564C84-77B1-423F-9D6E-AF6C187C97D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1B0122-EB6C-4506-9EA8-B367BABA5862}">
      <dsp:nvSpPr>
        <dsp:cNvPr id="0" name=""/>
        <dsp:cNvSpPr/>
      </dsp:nvSpPr>
      <dsp:spPr>
        <a:xfrm>
          <a:off x="2938301" y="1692308"/>
          <a:ext cx="1450550" cy="14505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700" kern="1200" dirty="0"/>
            <a:t>Қолданылуы</a:t>
          </a:r>
          <a:endParaRPr lang="ru-RU" sz="1700" kern="1200" dirty="0"/>
        </a:p>
      </dsp:txBody>
      <dsp:txXfrm>
        <a:off x="3009111" y="1763118"/>
        <a:ext cx="1308930" cy="1308930"/>
      </dsp:txXfrm>
    </dsp:sp>
    <dsp:sp modelId="{6700653D-94E9-4061-8C81-06953E0AE305}">
      <dsp:nvSpPr>
        <dsp:cNvPr id="0" name=""/>
        <dsp:cNvSpPr/>
      </dsp:nvSpPr>
      <dsp:spPr>
        <a:xfrm rot="16200000">
          <a:off x="3303564" y="1332296"/>
          <a:ext cx="72002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002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1ACDF2-7B9F-47BD-A9DC-155E3D7AFB52}">
      <dsp:nvSpPr>
        <dsp:cNvPr id="0" name=""/>
        <dsp:cNvSpPr/>
      </dsp:nvSpPr>
      <dsp:spPr>
        <a:xfrm>
          <a:off x="3177642" y="415"/>
          <a:ext cx="971868" cy="9718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100" kern="1200" dirty="0"/>
            <a:t>Вакуумды жабындарды дайындауда</a:t>
          </a:r>
          <a:endParaRPr lang="ru-RU" sz="1100" kern="1200" dirty="0"/>
        </a:p>
      </dsp:txBody>
      <dsp:txXfrm>
        <a:off x="3225085" y="47858"/>
        <a:ext cx="876982" cy="876982"/>
      </dsp:txXfrm>
    </dsp:sp>
    <dsp:sp modelId="{9E210775-C4C7-47A0-BAC0-2A111FF897E1}">
      <dsp:nvSpPr>
        <dsp:cNvPr id="0" name=""/>
        <dsp:cNvSpPr/>
      </dsp:nvSpPr>
      <dsp:spPr>
        <a:xfrm>
          <a:off x="4388851" y="2417583"/>
          <a:ext cx="72002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002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6C51B2-F7B3-4347-906E-4D402FB1E99E}">
      <dsp:nvSpPr>
        <dsp:cNvPr id="0" name=""/>
        <dsp:cNvSpPr/>
      </dsp:nvSpPr>
      <dsp:spPr>
        <a:xfrm>
          <a:off x="5108875" y="1931649"/>
          <a:ext cx="971868" cy="9718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100" kern="1200" dirty="0"/>
            <a:t>Химия және медицинада</a:t>
          </a:r>
          <a:endParaRPr lang="ru-RU" sz="1100" kern="1200" dirty="0"/>
        </a:p>
      </dsp:txBody>
      <dsp:txXfrm>
        <a:off x="5156318" y="1979092"/>
        <a:ext cx="876982" cy="876982"/>
      </dsp:txXfrm>
    </dsp:sp>
    <dsp:sp modelId="{E6179F3F-2C79-47BD-ADD4-340672C702B5}">
      <dsp:nvSpPr>
        <dsp:cNvPr id="0" name=""/>
        <dsp:cNvSpPr/>
      </dsp:nvSpPr>
      <dsp:spPr>
        <a:xfrm rot="5400000">
          <a:off x="3303564" y="3502870"/>
          <a:ext cx="72002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002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2B2786-6510-406E-9913-1B4B0B0E427E}">
      <dsp:nvSpPr>
        <dsp:cNvPr id="0" name=""/>
        <dsp:cNvSpPr/>
      </dsp:nvSpPr>
      <dsp:spPr>
        <a:xfrm>
          <a:off x="3177642" y="3862882"/>
          <a:ext cx="971868" cy="9718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000" kern="1200" dirty="0"/>
            <a:t>Металургияда</a:t>
          </a:r>
          <a:endParaRPr lang="ru-RU" sz="1000" kern="1200" dirty="0"/>
        </a:p>
      </dsp:txBody>
      <dsp:txXfrm>
        <a:off x="3225085" y="3910325"/>
        <a:ext cx="876982" cy="876982"/>
      </dsp:txXfrm>
    </dsp:sp>
    <dsp:sp modelId="{007E8FD0-FB66-425D-B3BC-39EA8F2F822B}">
      <dsp:nvSpPr>
        <dsp:cNvPr id="0" name=""/>
        <dsp:cNvSpPr/>
      </dsp:nvSpPr>
      <dsp:spPr>
        <a:xfrm rot="10800000">
          <a:off x="2218277" y="2417583"/>
          <a:ext cx="72002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002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FF47BD-48CC-4F57-9903-579AEE078A33}">
      <dsp:nvSpPr>
        <dsp:cNvPr id="0" name=""/>
        <dsp:cNvSpPr/>
      </dsp:nvSpPr>
      <dsp:spPr>
        <a:xfrm>
          <a:off x="1246408" y="1931649"/>
          <a:ext cx="971868" cy="9718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300" kern="1200" dirty="0"/>
            <a:t>Ғылыми бағыттарда</a:t>
          </a:r>
          <a:endParaRPr lang="ru-RU" sz="1300" kern="1200" dirty="0"/>
        </a:p>
      </dsp:txBody>
      <dsp:txXfrm>
        <a:off x="1293851" y="1979092"/>
        <a:ext cx="876982" cy="8769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BAC0DA-DF89-404C-8615-F70015DED1B2}">
      <dsp:nvSpPr>
        <dsp:cNvPr id="0" name=""/>
        <dsp:cNvSpPr/>
      </dsp:nvSpPr>
      <dsp:spPr>
        <a:xfrm>
          <a:off x="0" y="0"/>
          <a:ext cx="5874545" cy="8812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400" kern="1200" dirty="0">
              <a:latin typeface="Arial" panose="020B0604020202020204" pitchFamily="34" charset="0"/>
              <a:cs typeface="Arial" panose="020B0604020202020204" pitchFamily="34" charset="0"/>
            </a:rPr>
            <a:t>АРТЫҚШЫЛЫҚТАРЫ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810" y="25810"/>
        <a:ext cx="4820548" cy="829590"/>
      </dsp:txXfrm>
    </dsp:sp>
    <dsp:sp modelId="{6E6FAE70-967B-4B98-828C-7A09BCE414A1}">
      <dsp:nvSpPr>
        <dsp:cNvPr id="0" name=""/>
        <dsp:cNvSpPr/>
      </dsp:nvSpPr>
      <dsp:spPr>
        <a:xfrm>
          <a:off x="438683" y="1003601"/>
          <a:ext cx="5874545" cy="8812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400" kern="1200" dirty="0"/>
            <a:t>Тұрақтылық пен сенімділік</a:t>
          </a:r>
          <a:endParaRPr lang="ru-RU" sz="2400" kern="1200" dirty="0"/>
        </a:p>
      </dsp:txBody>
      <dsp:txXfrm>
        <a:off x="464493" y="1029411"/>
        <a:ext cx="4811454" cy="829590"/>
      </dsp:txXfrm>
    </dsp:sp>
    <dsp:sp modelId="{83984CA7-EE2C-4F9D-878A-613EA4C0856C}">
      <dsp:nvSpPr>
        <dsp:cNvPr id="0" name=""/>
        <dsp:cNvSpPr/>
      </dsp:nvSpPr>
      <dsp:spPr>
        <a:xfrm>
          <a:off x="877367" y="2007202"/>
          <a:ext cx="5874545" cy="8812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400" kern="1200" dirty="0">
              <a:latin typeface="Arial" panose="020B0604020202020204" pitchFamily="34" charset="0"/>
              <a:cs typeface="Arial" panose="020B0604020202020204" pitchFamily="34" charset="0"/>
            </a:rPr>
            <a:t>Өлшеудің кең ауқымы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03177" y="2033012"/>
        <a:ext cx="4811454" cy="829590"/>
      </dsp:txXfrm>
    </dsp:sp>
    <dsp:sp modelId="{D43C9E13-D6CA-4E4C-B7EB-77238421A5E7}">
      <dsp:nvSpPr>
        <dsp:cNvPr id="0" name=""/>
        <dsp:cNvSpPr/>
      </dsp:nvSpPr>
      <dsp:spPr>
        <a:xfrm>
          <a:off x="1316050" y="3010803"/>
          <a:ext cx="5874545" cy="8812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400" kern="1200" dirty="0">
              <a:latin typeface="Arial" panose="020B0604020202020204" pitchFamily="34" charset="0"/>
              <a:cs typeface="Arial" panose="020B0604020202020204" pitchFamily="34" charset="0"/>
            </a:rPr>
            <a:t>Жұмыс өнімділігінің қарапайымдылығы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41860" y="3036613"/>
        <a:ext cx="4811454" cy="829590"/>
      </dsp:txXfrm>
    </dsp:sp>
    <dsp:sp modelId="{386170F5-F1AA-42C9-B9F9-2E4F97E18772}">
      <dsp:nvSpPr>
        <dsp:cNvPr id="0" name=""/>
        <dsp:cNvSpPr/>
      </dsp:nvSpPr>
      <dsp:spPr>
        <a:xfrm>
          <a:off x="1754734" y="4014405"/>
          <a:ext cx="5874545" cy="8812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400" kern="1200" dirty="0">
              <a:latin typeface="Arial" panose="020B0604020202020204" pitchFamily="34" charset="0"/>
              <a:cs typeface="Arial" panose="020B0604020202020204" pitchFamily="34" charset="0"/>
            </a:rPr>
            <a:t>Құрылғының жинақылығы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80544" y="4040215"/>
        <a:ext cx="4811454" cy="829590"/>
      </dsp:txXfrm>
    </dsp:sp>
    <dsp:sp modelId="{1DB5BC52-1BD2-4AB8-92EE-99565835DA9D}">
      <dsp:nvSpPr>
        <dsp:cNvPr id="0" name=""/>
        <dsp:cNvSpPr/>
      </dsp:nvSpPr>
      <dsp:spPr>
        <a:xfrm>
          <a:off x="5301758" y="643773"/>
          <a:ext cx="572787" cy="57278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600" kern="1200"/>
        </a:p>
      </dsp:txBody>
      <dsp:txXfrm>
        <a:off x="5430635" y="643773"/>
        <a:ext cx="315033" cy="431022"/>
      </dsp:txXfrm>
    </dsp:sp>
    <dsp:sp modelId="{1DECC93F-CB49-440B-B2B2-68549470AA3E}">
      <dsp:nvSpPr>
        <dsp:cNvPr id="0" name=""/>
        <dsp:cNvSpPr/>
      </dsp:nvSpPr>
      <dsp:spPr>
        <a:xfrm>
          <a:off x="5740442" y="1647374"/>
          <a:ext cx="572787" cy="57278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600" kern="1200"/>
        </a:p>
      </dsp:txBody>
      <dsp:txXfrm>
        <a:off x="5869319" y="1647374"/>
        <a:ext cx="315033" cy="431022"/>
      </dsp:txXfrm>
    </dsp:sp>
    <dsp:sp modelId="{CA753DC3-3CA3-466C-80B3-64A5D6D377CF}">
      <dsp:nvSpPr>
        <dsp:cNvPr id="0" name=""/>
        <dsp:cNvSpPr/>
      </dsp:nvSpPr>
      <dsp:spPr>
        <a:xfrm>
          <a:off x="6179125" y="2636289"/>
          <a:ext cx="572787" cy="57278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600" kern="1200"/>
        </a:p>
      </dsp:txBody>
      <dsp:txXfrm>
        <a:off x="6308002" y="2636289"/>
        <a:ext cx="315033" cy="431022"/>
      </dsp:txXfrm>
    </dsp:sp>
    <dsp:sp modelId="{E3A0C27D-CCAC-4D2F-A9A2-078FCD18CF18}">
      <dsp:nvSpPr>
        <dsp:cNvPr id="0" name=""/>
        <dsp:cNvSpPr/>
      </dsp:nvSpPr>
      <dsp:spPr>
        <a:xfrm>
          <a:off x="6617809" y="3649681"/>
          <a:ext cx="572787" cy="57278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600" kern="1200"/>
        </a:p>
      </dsp:txBody>
      <dsp:txXfrm>
        <a:off x="6746686" y="3649681"/>
        <a:ext cx="315033" cy="4310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6F15F7-9C62-43D1-8287-4D07836658E9}">
      <dsp:nvSpPr>
        <dsp:cNvPr id="0" name=""/>
        <dsp:cNvSpPr/>
      </dsp:nvSpPr>
      <dsp:spPr>
        <a:xfrm>
          <a:off x="-125028" y="0"/>
          <a:ext cx="6103424" cy="10770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900" b="1" kern="1200" dirty="0">
              <a:latin typeface="Arial" panose="020B0604020202020204" pitchFamily="34" charset="0"/>
              <a:cs typeface="Arial" panose="020B0604020202020204" pitchFamily="34" charset="0"/>
            </a:rPr>
            <a:t>КЕМШІЛІКТЕРІ</a:t>
          </a:r>
          <a:endParaRPr lang="ru-RU" sz="29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-93483" y="31545"/>
        <a:ext cx="4850209" cy="1013945"/>
      </dsp:txXfrm>
    </dsp:sp>
    <dsp:sp modelId="{690B8E17-8123-4905-8256-6AAF1414F7DA}">
      <dsp:nvSpPr>
        <dsp:cNvPr id="0" name=""/>
        <dsp:cNvSpPr/>
      </dsp:nvSpPr>
      <dsp:spPr>
        <a:xfrm>
          <a:off x="386133" y="1272860"/>
          <a:ext cx="6103424" cy="10770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900" kern="1200" dirty="0">
              <a:latin typeface="Arial" panose="020B0604020202020204" pitchFamily="34" charset="0"/>
              <a:cs typeface="Arial" panose="020B0604020202020204" pitchFamily="34" charset="0"/>
            </a:rPr>
            <a:t>Жоғары вакуумда төмен дәлдігі</a:t>
          </a:r>
          <a:endParaRPr lang="ru-RU" sz="2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7678" y="1304405"/>
        <a:ext cx="4829099" cy="1013945"/>
      </dsp:txXfrm>
    </dsp:sp>
    <dsp:sp modelId="{6ABBD057-5EAD-4406-B9CE-F7A9025268F5}">
      <dsp:nvSpPr>
        <dsp:cNvPr id="0" name=""/>
        <dsp:cNvSpPr/>
      </dsp:nvSpPr>
      <dsp:spPr>
        <a:xfrm>
          <a:off x="889665" y="2545720"/>
          <a:ext cx="6103424" cy="10770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900" kern="1200" dirty="0">
              <a:latin typeface="Arial" panose="020B0604020202020204" pitchFamily="34" charset="0"/>
              <a:cs typeface="Arial" panose="020B0604020202020204" pitchFamily="34" charset="0"/>
            </a:rPr>
            <a:t>Газ түріне тәуелділігі</a:t>
          </a:r>
          <a:endParaRPr lang="ru-RU" sz="2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21210" y="2577265"/>
        <a:ext cx="4836728" cy="1013945"/>
      </dsp:txXfrm>
    </dsp:sp>
    <dsp:sp modelId="{DE0AD4A4-C8EC-47E7-B255-73BBA3484CCE}">
      <dsp:nvSpPr>
        <dsp:cNvPr id="0" name=""/>
        <dsp:cNvSpPr/>
      </dsp:nvSpPr>
      <dsp:spPr>
        <a:xfrm>
          <a:off x="1150770" y="3818580"/>
          <a:ext cx="6603538" cy="10770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800" kern="1200" dirty="0">
              <a:latin typeface="Arial" panose="020B0604020202020204" pitchFamily="34" charset="0"/>
              <a:cs typeface="Arial" panose="020B0604020202020204" pitchFamily="34" charset="0"/>
            </a:rPr>
            <a:t>Қыздыру элементінің шектеулі  мәні</a:t>
          </a:r>
          <a:endParaRPr lang="ru-RU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82315" y="3850125"/>
        <a:ext cx="5229965" cy="1013945"/>
      </dsp:txXfrm>
    </dsp:sp>
    <dsp:sp modelId="{083A23DB-536C-43C3-91A2-60E135EBBC93}">
      <dsp:nvSpPr>
        <dsp:cNvPr id="0" name=""/>
        <dsp:cNvSpPr/>
      </dsp:nvSpPr>
      <dsp:spPr>
        <a:xfrm>
          <a:off x="5278322" y="824911"/>
          <a:ext cx="700073" cy="70007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100" kern="1200"/>
        </a:p>
      </dsp:txBody>
      <dsp:txXfrm>
        <a:off x="5435838" y="824911"/>
        <a:ext cx="385041" cy="526805"/>
      </dsp:txXfrm>
    </dsp:sp>
    <dsp:sp modelId="{EDF68803-D7B3-4C74-B3F5-00B3C53A053C}">
      <dsp:nvSpPr>
        <dsp:cNvPr id="0" name=""/>
        <dsp:cNvSpPr/>
      </dsp:nvSpPr>
      <dsp:spPr>
        <a:xfrm>
          <a:off x="5789484" y="2097771"/>
          <a:ext cx="700073" cy="70007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100" kern="1200"/>
        </a:p>
      </dsp:txBody>
      <dsp:txXfrm>
        <a:off x="5947000" y="2097771"/>
        <a:ext cx="385041" cy="526805"/>
      </dsp:txXfrm>
    </dsp:sp>
    <dsp:sp modelId="{E0A52BE1-760A-44F1-AE88-632180179DB6}">
      <dsp:nvSpPr>
        <dsp:cNvPr id="0" name=""/>
        <dsp:cNvSpPr/>
      </dsp:nvSpPr>
      <dsp:spPr>
        <a:xfrm>
          <a:off x="6293016" y="3370631"/>
          <a:ext cx="700073" cy="70007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100" kern="1200"/>
        </a:p>
      </dsp:txBody>
      <dsp:txXfrm>
        <a:off x="6450532" y="3370631"/>
        <a:ext cx="385041" cy="5268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73ECFF-FA95-4300-BDE6-A6DF0B15D76B}">
      <dsp:nvSpPr>
        <dsp:cNvPr id="0" name=""/>
        <dsp:cNvSpPr/>
      </dsp:nvSpPr>
      <dsp:spPr>
        <a:xfrm>
          <a:off x="3321327" y="2759237"/>
          <a:ext cx="2314319" cy="23143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Иондаушы</a:t>
          </a:r>
          <a:r>
            <a:rPr lang="ru-RU" sz="14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вакуумметрдің</a:t>
          </a:r>
          <a:r>
            <a:rPr lang="ru-RU" sz="14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жұмыс</a:t>
          </a:r>
          <a:r>
            <a:rPr lang="ru-RU" sz="14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істеу</a:t>
          </a:r>
          <a:r>
            <a:rPr lang="ru-RU" sz="14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принципі</a:t>
          </a:r>
          <a:r>
            <a:rPr lang="ru-RU" sz="1200" kern="1200" dirty="0"/>
            <a:t>
</a:t>
          </a:r>
        </a:p>
      </dsp:txBody>
      <dsp:txXfrm>
        <a:off x="3660251" y="3098161"/>
        <a:ext cx="1636471" cy="1636471"/>
      </dsp:txXfrm>
    </dsp:sp>
    <dsp:sp modelId="{EB178BB2-9308-4E53-950E-B2A6E729F026}">
      <dsp:nvSpPr>
        <dsp:cNvPr id="0" name=""/>
        <dsp:cNvSpPr/>
      </dsp:nvSpPr>
      <dsp:spPr>
        <a:xfrm rot="12555624">
          <a:off x="1118084" y="2371138"/>
          <a:ext cx="2381903" cy="65958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624061-4EA3-4F75-8773-230A14DBA7D0}">
      <dsp:nvSpPr>
        <dsp:cNvPr id="0" name=""/>
        <dsp:cNvSpPr/>
      </dsp:nvSpPr>
      <dsp:spPr>
        <a:xfrm>
          <a:off x="170739" y="1239374"/>
          <a:ext cx="2198603" cy="17588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Arial" panose="020B0604020202020204" pitchFamily="34" charset="0"/>
              <a:cs typeface="Arial" panose="020B0604020202020204" pitchFamily="34" charset="0"/>
            </a:rPr>
            <a:t>
Иондарды жинау: түзілген оң иондар коллекторлық электродта жиналады. Иондану процесінде анодқа қарай жылжып, қосымша ток тудыратын қайталама электрондар да пайда болуы мүмкін.</a:t>
          </a:r>
          <a:r>
            <a:rPr lang="ru-RU" sz="1000" kern="1200" dirty="0"/>
            <a:t>
</a:t>
          </a:r>
        </a:p>
      </dsp:txBody>
      <dsp:txXfrm>
        <a:off x="222255" y="1290890"/>
        <a:ext cx="2095571" cy="1655851"/>
      </dsp:txXfrm>
    </dsp:sp>
    <dsp:sp modelId="{64B3BA43-2C49-48BA-889B-73D6DC945113}">
      <dsp:nvSpPr>
        <dsp:cNvPr id="0" name=""/>
        <dsp:cNvSpPr/>
      </dsp:nvSpPr>
      <dsp:spPr>
        <a:xfrm rot="16200000">
          <a:off x="3590923" y="1438568"/>
          <a:ext cx="1775127" cy="65958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414783-0F3E-4937-9AD3-DA49F2DCB5CD}">
      <dsp:nvSpPr>
        <dsp:cNvPr id="0" name=""/>
        <dsp:cNvSpPr/>
      </dsp:nvSpPr>
      <dsp:spPr>
        <a:xfrm>
          <a:off x="3168581" y="1353"/>
          <a:ext cx="2619812" cy="17588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 err="1">
              <a:latin typeface="Arial" panose="020B0604020202020204" pitchFamily="34" charset="0"/>
              <a:cs typeface="Arial" panose="020B0604020202020204" pitchFamily="34" charset="0"/>
            </a:rPr>
            <a:t>Газды</a:t>
          </a:r>
          <a:r>
            <a:rPr lang="ru-RU" sz="1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kern="1200" dirty="0" err="1">
              <a:latin typeface="Arial" panose="020B0604020202020204" pitchFamily="34" charset="0"/>
              <a:cs typeface="Arial" panose="020B0604020202020204" pitchFamily="34" charset="0"/>
            </a:rPr>
            <a:t>иондау</a:t>
          </a:r>
          <a:r>
            <a:rPr lang="ru-RU" sz="1200" kern="1200" dirty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ru-RU" sz="1200" kern="1200" dirty="0" err="1">
              <a:latin typeface="Arial" panose="020B0604020202020204" pitchFamily="34" charset="0"/>
              <a:cs typeface="Arial" panose="020B0604020202020204" pitchFamily="34" charset="0"/>
            </a:rPr>
            <a:t>құрылғыда</a:t>
          </a:r>
          <a:r>
            <a:rPr lang="ru-RU" sz="1200" kern="1200" dirty="0">
              <a:latin typeface="Arial" panose="020B0604020202020204" pitchFamily="34" charset="0"/>
              <a:cs typeface="Arial" panose="020B0604020202020204" pitchFamily="34" charset="0"/>
            </a:rPr>
            <a:t> катод (</a:t>
          </a:r>
          <a:r>
            <a:rPr lang="ru-RU" sz="1200" kern="1200" dirty="0" err="1">
              <a:latin typeface="Arial" panose="020B0604020202020204" pitchFamily="34" charset="0"/>
              <a:cs typeface="Arial" panose="020B0604020202020204" pitchFamily="34" charset="0"/>
            </a:rPr>
            <a:t>термоэлектронды</a:t>
          </a:r>
          <a:r>
            <a:rPr lang="ru-RU" sz="1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kern="1200" dirty="0" err="1">
              <a:latin typeface="Arial" panose="020B0604020202020204" pitchFamily="34" charset="0"/>
              <a:cs typeface="Arial" panose="020B0604020202020204" pitchFamily="34" charset="0"/>
            </a:rPr>
            <a:t>иондану</a:t>
          </a:r>
          <a:r>
            <a:rPr lang="ru-RU" sz="1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kern="1200" dirty="0" err="1">
              <a:latin typeface="Arial" panose="020B0604020202020204" pitchFamily="34" charset="0"/>
              <a:cs typeface="Arial" panose="020B0604020202020204" pitchFamily="34" charset="0"/>
            </a:rPr>
            <a:t>вакуумметрлерінде</a:t>
          </a:r>
          <a:r>
            <a:rPr lang="ru-RU" sz="1200" kern="1200" dirty="0">
              <a:latin typeface="Arial" panose="020B0604020202020204" pitchFamily="34" charset="0"/>
              <a:cs typeface="Arial" panose="020B0604020202020204" pitchFamily="34" charset="0"/>
            </a:rPr>
            <a:t>) </a:t>
          </a:r>
          <a:r>
            <a:rPr lang="ru-RU" sz="1200" kern="1200" dirty="0" err="1">
              <a:latin typeface="Arial" panose="020B0604020202020204" pitchFamily="34" charset="0"/>
              <a:cs typeface="Arial" panose="020B0604020202020204" pitchFamily="34" charset="0"/>
            </a:rPr>
            <a:t>немесе</a:t>
          </a:r>
          <a:r>
            <a:rPr lang="ru-RU" sz="1200" kern="1200" dirty="0">
              <a:latin typeface="Arial" panose="020B0604020202020204" pitchFamily="34" charset="0"/>
              <a:cs typeface="Arial" panose="020B0604020202020204" pitchFamily="34" charset="0"/>
            </a:rPr>
            <a:t> анод (</a:t>
          </a:r>
          <a:r>
            <a:rPr lang="ru-RU" sz="1200" kern="1200" dirty="0" err="1">
              <a:latin typeface="Arial" panose="020B0604020202020204" pitchFamily="34" charset="0"/>
              <a:cs typeface="Arial" panose="020B0604020202020204" pitchFamily="34" charset="0"/>
            </a:rPr>
            <a:t>суық</a:t>
          </a:r>
          <a:r>
            <a:rPr lang="ru-RU" sz="1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kern="1200" dirty="0" err="1">
              <a:latin typeface="Arial" panose="020B0604020202020204" pitchFamily="34" charset="0"/>
              <a:cs typeface="Arial" panose="020B0604020202020204" pitchFamily="34" charset="0"/>
            </a:rPr>
            <a:t>катодты</a:t>
          </a:r>
          <a:r>
            <a:rPr lang="ru-RU" sz="1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kern="1200" dirty="0" err="1">
              <a:latin typeface="Arial" panose="020B0604020202020204" pitchFamily="34" charset="0"/>
              <a:cs typeface="Arial" panose="020B0604020202020204" pitchFamily="34" charset="0"/>
            </a:rPr>
            <a:t>вакуумметрлерде</a:t>
          </a:r>
          <a:r>
            <a:rPr lang="ru-RU" sz="1200" kern="1200" dirty="0">
              <a:latin typeface="Arial" panose="020B0604020202020204" pitchFamily="34" charset="0"/>
              <a:cs typeface="Arial" panose="020B0604020202020204" pitchFamily="34" charset="0"/>
            </a:rPr>
            <a:t>) </a:t>
          </a:r>
          <a:r>
            <a:rPr lang="ru-RU" sz="1200" kern="1200" dirty="0" err="1">
              <a:latin typeface="Arial" panose="020B0604020202020204" pitchFamily="34" charset="0"/>
              <a:cs typeface="Arial" panose="020B0604020202020204" pitchFamily="34" charset="0"/>
            </a:rPr>
            <a:t>болуы</a:t>
          </a:r>
          <a:r>
            <a:rPr lang="ru-RU" sz="1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kern="1200" dirty="0" err="1">
              <a:latin typeface="Arial" panose="020B0604020202020204" pitchFamily="34" charset="0"/>
              <a:cs typeface="Arial" panose="020B0604020202020204" pitchFamily="34" charset="0"/>
            </a:rPr>
            <a:t>мүмкін</a:t>
          </a:r>
          <a:r>
            <a:rPr lang="ru-RU" sz="1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kern="1200" dirty="0" err="1">
              <a:latin typeface="Arial" panose="020B0604020202020204" pitchFamily="34" charset="0"/>
              <a:cs typeface="Arial" panose="020B0604020202020204" pitchFamily="34" charset="0"/>
            </a:rPr>
            <a:t>иондану</a:t>
          </a:r>
          <a:r>
            <a:rPr lang="ru-RU" sz="1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kern="1200" dirty="0" err="1">
              <a:latin typeface="Arial" panose="020B0604020202020204" pitchFamily="34" charset="0"/>
              <a:cs typeface="Arial" panose="020B0604020202020204" pitchFamily="34" charset="0"/>
            </a:rPr>
            <a:t>көзі</a:t>
          </a:r>
          <a:r>
            <a:rPr lang="ru-RU" sz="1200" kern="1200" dirty="0">
              <a:latin typeface="Arial" panose="020B0604020202020204" pitchFamily="34" charset="0"/>
              <a:cs typeface="Arial" panose="020B0604020202020204" pitchFamily="34" charset="0"/>
            </a:rPr>
            <a:t> бар. Катод </a:t>
          </a:r>
          <a:r>
            <a:rPr lang="ru-RU" sz="1200" kern="1200" dirty="0" err="1">
              <a:latin typeface="Arial" panose="020B0604020202020204" pitchFamily="34" charset="0"/>
              <a:cs typeface="Arial" panose="020B0604020202020204" pitchFamily="34" charset="0"/>
            </a:rPr>
            <a:t>шығаратын</a:t>
          </a:r>
          <a:r>
            <a:rPr lang="ru-RU" sz="1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kern="1200" dirty="0" err="1">
              <a:latin typeface="Arial" panose="020B0604020202020204" pitchFamily="34" charset="0"/>
              <a:cs typeface="Arial" panose="020B0604020202020204" pitchFamily="34" charset="0"/>
            </a:rPr>
            <a:t>немесе</a:t>
          </a:r>
          <a:r>
            <a:rPr lang="ru-RU" sz="1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kern="1200" dirty="0" err="1">
              <a:latin typeface="Arial" panose="020B0604020202020204" pitchFamily="34" charset="0"/>
              <a:cs typeface="Arial" panose="020B0604020202020204" pitchFamily="34" charset="0"/>
            </a:rPr>
            <a:t>электр</a:t>
          </a:r>
          <a:r>
            <a:rPr lang="ru-RU" sz="1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kern="1200" dirty="0" err="1">
              <a:latin typeface="Arial" panose="020B0604020202020204" pitchFamily="34" charset="0"/>
              <a:cs typeface="Arial" panose="020B0604020202020204" pitchFamily="34" charset="0"/>
            </a:rPr>
            <a:t>өрісі</a:t>
          </a:r>
          <a:r>
            <a:rPr lang="ru-RU" sz="1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kern="1200" dirty="0" err="1">
              <a:latin typeface="Arial" panose="020B0604020202020204" pitchFamily="34" charset="0"/>
              <a:cs typeface="Arial" panose="020B0604020202020204" pitchFamily="34" charset="0"/>
            </a:rPr>
            <a:t>арқылы</a:t>
          </a:r>
          <a:r>
            <a:rPr lang="ru-RU" sz="1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kern="1200" dirty="0" err="1">
              <a:latin typeface="Arial" panose="020B0604020202020204" pitchFamily="34" charset="0"/>
              <a:cs typeface="Arial" panose="020B0604020202020204" pitchFamily="34" charset="0"/>
            </a:rPr>
            <a:t>үдетілген</a:t>
          </a:r>
          <a:r>
            <a:rPr lang="ru-RU" sz="1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kern="1200" dirty="0" err="1">
              <a:latin typeface="Arial" panose="020B0604020202020204" pitchFamily="34" charset="0"/>
              <a:cs typeface="Arial" panose="020B0604020202020204" pitchFamily="34" charset="0"/>
            </a:rPr>
            <a:t>электрондар</a:t>
          </a:r>
          <a:r>
            <a:rPr lang="ru-RU" sz="1200" kern="1200" dirty="0">
              <a:latin typeface="Arial" panose="020B0604020202020204" pitchFamily="34" charset="0"/>
              <a:cs typeface="Arial" panose="020B0604020202020204" pitchFamily="34" charset="0"/>
            </a:rPr>
            <a:t> газ </a:t>
          </a:r>
          <a:r>
            <a:rPr lang="ru-RU" sz="1200" kern="1200" dirty="0" err="1">
              <a:latin typeface="Arial" panose="020B0604020202020204" pitchFamily="34" charset="0"/>
              <a:cs typeface="Arial" panose="020B0604020202020204" pitchFamily="34" charset="0"/>
            </a:rPr>
            <a:t>молекулаларымен</a:t>
          </a:r>
          <a:r>
            <a:rPr lang="ru-RU" sz="1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kern="1200" dirty="0" err="1">
              <a:latin typeface="Arial" panose="020B0604020202020204" pitchFamily="34" charset="0"/>
              <a:cs typeface="Arial" panose="020B0604020202020204" pitchFamily="34" charset="0"/>
            </a:rPr>
            <a:t>соқтығысып</a:t>
          </a:r>
          <a:r>
            <a:rPr lang="ru-RU" sz="12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200" kern="1200" dirty="0" err="1">
              <a:latin typeface="Arial" panose="020B0604020202020204" pitchFamily="34" charset="0"/>
              <a:cs typeface="Arial" panose="020B0604020202020204" pitchFamily="34" charset="0"/>
            </a:rPr>
            <a:t>оларды</a:t>
          </a:r>
          <a:r>
            <a:rPr lang="ru-RU" sz="1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kern="1200" dirty="0" err="1">
              <a:latin typeface="Arial" panose="020B0604020202020204" pitchFamily="34" charset="0"/>
              <a:cs typeface="Arial" panose="020B0604020202020204" pitchFamily="34" charset="0"/>
            </a:rPr>
            <a:t>иондайды</a:t>
          </a:r>
          <a:r>
            <a:rPr lang="ru-RU" sz="1200" kern="1200" dirty="0"/>
            <a:t>.</a:t>
          </a:r>
        </a:p>
      </dsp:txBody>
      <dsp:txXfrm>
        <a:off x="3220097" y="52869"/>
        <a:ext cx="2516780" cy="1655851"/>
      </dsp:txXfrm>
    </dsp:sp>
    <dsp:sp modelId="{1446FF32-0AC9-44BD-B61F-4DB7DBEC3AD8}">
      <dsp:nvSpPr>
        <dsp:cNvPr id="0" name=""/>
        <dsp:cNvSpPr/>
      </dsp:nvSpPr>
      <dsp:spPr>
        <a:xfrm rot="19794012">
          <a:off x="5442147" y="2391966"/>
          <a:ext cx="2194437" cy="65958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FF6DDC-B9D7-4F29-8D21-06EE36C41803}">
      <dsp:nvSpPr>
        <dsp:cNvPr id="0" name=""/>
        <dsp:cNvSpPr/>
      </dsp:nvSpPr>
      <dsp:spPr>
        <a:xfrm>
          <a:off x="6297568" y="1292051"/>
          <a:ext cx="2382121" cy="17588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kern="1200" dirty="0"/>
            <a:t>
</a:t>
          </a:r>
          <a:r>
            <a:rPr lang="ru-RU" sz="1200" kern="1200" dirty="0" err="1">
              <a:latin typeface="Arial" panose="020B0604020202020204" pitchFamily="34" charset="0"/>
              <a:cs typeface="Arial" panose="020B0604020202020204" pitchFamily="34" charset="0"/>
            </a:rPr>
            <a:t>Иондық</a:t>
          </a:r>
          <a:r>
            <a:rPr lang="ru-RU" sz="1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kern="1200" dirty="0" err="1">
              <a:latin typeface="Arial" panose="020B0604020202020204" pitchFamily="34" charset="0"/>
              <a:cs typeface="Arial" panose="020B0604020202020204" pitchFamily="34" charset="0"/>
            </a:rPr>
            <a:t>токты</a:t>
          </a:r>
          <a:r>
            <a:rPr lang="ru-RU" sz="1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kern="1200" dirty="0" err="1">
              <a:latin typeface="Arial" panose="020B0604020202020204" pitchFamily="34" charset="0"/>
              <a:cs typeface="Arial" panose="020B0604020202020204" pitchFamily="34" charset="0"/>
            </a:rPr>
            <a:t>өлшеу</a:t>
          </a:r>
          <a:r>
            <a:rPr lang="ru-RU" sz="1200" kern="1200" dirty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ru-RU" sz="1200" kern="1200" dirty="0" err="1">
              <a:latin typeface="Arial" panose="020B0604020202020204" pitchFamily="34" charset="0"/>
              <a:cs typeface="Arial" panose="020B0604020202020204" pitchFamily="34" charset="0"/>
            </a:rPr>
            <a:t>түзілген</a:t>
          </a:r>
          <a:r>
            <a:rPr lang="ru-RU" sz="1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kern="1200" dirty="0" err="1">
              <a:latin typeface="Arial" panose="020B0604020202020204" pitchFamily="34" charset="0"/>
              <a:cs typeface="Arial" panose="020B0604020202020204" pitchFamily="34" charset="0"/>
            </a:rPr>
            <a:t>иондардың</a:t>
          </a:r>
          <a:r>
            <a:rPr lang="ru-RU" sz="1200" kern="1200" dirty="0">
              <a:latin typeface="Arial" panose="020B0604020202020204" pitchFamily="34" charset="0"/>
              <a:cs typeface="Arial" panose="020B0604020202020204" pitchFamily="34" charset="0"/>
            </a:rPr>
            <a:t> Саны </a:t>
          </a:r>
          <a:r>
            <a:rPr lang="ru-RU" sz="1200" kern="1200" dirty="0" err="1">
              <a:latin typeface="Arial" panose="020B0604020202020204" pitchFamily="34" charset="0"/>
              <a:cs typeface="Arial" panose="020B0604020202020204" pitchFamily="34" charset="0"/>
            </a:rPr>
            <a:t>және</a:t>
          </a:r>
          <a:r>
            <a:rPr lang="ru-RU" sz="1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kern="1200" dirty="0" err="1">
              <a:latin typeface="Arial" panose="020B0604020202020204" pitchFamily="34" charset="0"/>
              <a:cs typeface="Arial" panose="020B0604020202020204" pitchFamily="34" charset="0"/>
            </a:rPr>
            <a:t>сәйкесінше</a:t>
          </a:r>
          <a:r>
            <a:rPr lang="ru-RU" sz="1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kern="1200" dirty="0" err="1">
              <a:latin typeface="Arial" panose="020B0604020202020204" pitchFamily="34" charset="0"/>
              <a:cs typeface="Arial" panose="020B0604020202020204" pitchFamily="34" charset="0"/>
            </a:rPr>
            <a:t>иондық</a:t>
          </a:r>
          <a:r>
            <a:rPr lang="ru-RU" sz="1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kern="1200" dirty="0" err="1">
              <a:latin typeface="Arial" panose="020B0604020202020204" pitchFamily="34" charset="0"/>
              <a:cs typeface="Arial" panose="020B0604020202020204" pitchFamily="34" charset="0"/>
            </a:rPr>
            <a:t>токтың</a:t>
          </a:r>
          <a:r>
            <a:rPr lang="ru-RU" sz="1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kern="1200" dirty="0" err="1">
              <a:latin typeface="Arial" panose="020B0604020202020204" pitchFamily="34" charset="0"/>
              <a:cs typeface="Arial" panose="020B0604020202020204" pitchFamily="34" charset="0"/>
            </a:rPr>
            <a:t>мөлшері</a:t>
          </a:r>
          <a:r>
            <a:rPr lang="ru-RU" sz="1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kern="1200" dirty="0" err="1">
              <a:latin typeface="Arial" panose="020B0604020202020204" pitchFamily="34" charset="0"/>
              <a:cs typeface="Arial" panose="020B0604020202020204" pitchFamily="34" charset="0"/>
            </a:rPr>
            <a:t>вакуумдағы</a:t>
          </a:r>
          <a:r>
            <a:rPr lang="ru-RU" sz="1200" kern="1200" dirty="0">
              <a:latin typeface="Arial" panose="020B0604020202020204" pitchFamily="34" charset="0"/>
              <a:cs typeface="Arial" panose="020B0604020202020204" pitchFamily="34" charset="0"/>
            </a:rPr>
            <a:t> газ </a:t>
          </a:r>
          <a:r>
            <a:rPr lang="ru-RU" sz="1200" kern="1200" dirty="0" err="1">
              <a:latin typeface="Arial" panose="020B0604020202020204" pitchFamily="34" charset="0"/>
              <a:cs typeface="Arial" panose="020B0604020202020204" pitchFamily="34" charset="0"/>
            </a:rPr>
            <a:t>молекулаларының</a:t>
          </a:r>
          <a:r>
            <a:rPr lang="ru-RU" sz="1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kern="1200" dirty="0" err="1">
              <a:latin typeface="Arial" panose="020B0604020202020204" pitchFamily="34" charset="0"/>
              <a:cs typeface="Arial" panose="020B0604020202020204" pitchFamily="34" charset="0"/>
            </a:rPr>
            <a:t>тығыздығына</a:t>
          </a:r>
          <a:r>
            <a:rPr lang="ru-RU" sz="1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kern="1200" dirty="0" err="1">
              <a:latin typeface="Arial" panose="020B0604020202020204" pitchFamily="34" charset="0"/>
              <a:cs typeface="Arial" panose="020B0604020202020204" pitchFamily="34" charset="0"/>
            </a:rPr>
            <a:t>пропорционалды</a:t>
          </a:r>
          <a:r>
            <a:rPr lang="ru-RU" sz="1200" kern="1200" dirty="0">
              <a:latin typeface="Arial" panose="020B0604020202020204" pitchFamily="34" charset="0"/>
              <a:cs typeface="Arial" panose="020B0604020202020204" pitchFamily="34" charset="0"/>
            </a:rPr>
            <a:t>. Осылайша, </a:t>
          </a:r>
          <a:r>
            <a:rPr lang="ru-RU" sz="1200" kern="1200" dirty="0" err="1">
              <a:latin typeface="Arial" panose="020B0604020202020204" pitchFamily="34" charset="0"/>
              <a:cs typeface="Arial" panose="020B0604020202020204" pitchFamily="34" charset="0"/>
            </a:rPr>
            <a:t>иондық</a:t>
          </a:r>
          <a:r>
            <a:rPr lang="ru-RU" sz="1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kern="1200" dirty="0" err="1">
              <a:latin typeface="Arial" panose="020B0604020202020204" pitchFamily="34" charset="0"/>
              <a:cs typeface="Arial" panose="020B0604020202020204" pitchFamily="34" charset="0"/>
            </a:rPr>
            <a:t>токты</a:t>
          </a:r>
          <a:r>
            <a:rPr lang="ru-RU" sz="1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kern="1200" dirty="0" err="1">
              <a:latin typeface="Arial" panose="020B0604020202020204" pitchFamily="34" charset="0"/>
              <a:cs typeface="Arial" panose="020B0604020202020204" pitchFamily="34" charset="0"/>
            </a:rPr>
            <a:t>өлшеу</a:t>
          </a:r>
          <a:r>
            <a:rPr lang="ru-RU" sz="1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kern="1200" dirty="0" err="1">
              <a:latin typeface="Arial" panose="020B0604020202020204" pitchFamily="34" charset="0"/>
              <a:cs typeface="Arial" panose="020B0604020202020204" pitchFamily="34" charset="0"/>
            </a:rPr>
            <a:t>арқылы</a:t>
          </a:r>
          <a:r>
            <a:rPr lang="ru-RU" sz="1200" kern="1200" dirty="0">
              <a:latin typeface="Arial" panose="020B0604020202020204" pitchFamily="34" charset="0"/>
              <a:cs typeface="Arial" panose="020B0604020202020204" pitchFamily="34" charset="0"/>
            </a:rPr>
            <a:t> газ </a:t>
          </a:r>
          <a:r>
            <a:rPr lang="ru-RU" sz="1200" kern="1200" dirty="0" err="1">
              <a:latin typeface="Arial" panose="020B0604020202020204" pitchFamily="34" charset="0"/>
              <a:cs typeface="Arial" panose="020B0604020202020204" pitchFamily="34" charset="0"/>
            </a:rPr>
            <a:t>қысымын</a:t>
          </a:r>
          <a:r>
            <a:rPr lang="ru-RU" sz="1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kern="1200" dirty="0" err="1">
              <a:latin typeface="Arial" panose="020B0604020202020204" pitchFamily="34" charset="0"/>
              <a:cs typeface="Arial" panose="020B0604020202020204" pitchFamily="34" charset="0"/>
            </a:rPr>
            <a:t>анықтауға</a:t>
          </a:r>
          <a:r>
            <a:rPr lang="ru-RU" sz="1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kern="1200" dirty="0" err="1">
              <a:latin typeface="Arial" panose="020B0604020202020204" pitchFamily="34" charset="0"/>
              <a:cs typeface="Arial" panose="020B0604020202020204" pitchFamily="34" charset="0"/>
            </a:rPr>
            <a:t>болады</a:t>
          </a:r>
          <a:r>
            <a:rPr lang="ru-RU" sz="100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sp:txBody>
      <dsp:txXfrm>
        <a:off x="6349084" y="1343567"/>
        <a:ext cx="2279089" cy="165585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31DCA6-16C7-419B-AE4B-884C27C4FBAE}">
      <dsp:nvSpPr>
        <dsp:cNvPr id="0" name=""/>
        <dsp:cNvSpPr/>
      </dsp:nvSpPr>
      <dsp:spPr>
        <a:xfrm>
          <a:off x="2085" y="281"/>
          <a:ext cx="7754373" cy="14772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6400" kern="1200" dirty="0"/>
            <a:t>Қолданылуы</a:t>
          </a:r>
          <a:endParaRPr lang="ru-RU" sz="6400" kern="1200" dirty="0"/>
        </a:p>
      </dsp:txBody>
      <dsp:txXfrm>
        <a:off x="45351" y="43547"/>
        <a:ext cx="7667841" cy="1390669"/>
      </dsp:txXfrm>
    </dsp:sp>
    <dsp:sp modelId="{81CB0ED3-E8F8-4A68-840E-62329C27B32F}">
      <dsp:nvSpPr>
        <dsp:cNvPr id="0" name=""/>
        <dsp:cNvSpPr/>
      </dsp:nvSpPr>
      <dsp:spPr>
        <a:xfrm>
          <a:off x="230943" y="1644053"/>
          <a:ext cx="3451542" cy="14772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Ғылыми</a:t>
          </a: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зертханалар</a:t>
          </a: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ru-RU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физикалық</a:t>
          </a: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эксперименттер</a:t>
          </a: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үшін</a:t>
          </a: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криостаттардағы</a:t>
          </a: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және</a:t>
          </a: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басқа</a:t>
          </a: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криогендік</a:t>
          </a: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құрылғылардағы</a:t>
          </a: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вакуумды</a:t>
          </a: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өлшеу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4209" y="1687319"/>
        <a:ext cx="3365010" cy="1390669"/>
      </dsp:txXfrm>
    </dsp:sp>
    <dsp:sp modelId="{B22DBFEB-5D8A-49FD-B421-D668BAAF80A7}">
      <dsp:nvSpPr>
        <dsp:cNvPr id="0" name=""/>
        <dsp:cNvSpPr/>
      </dsp:nvSpPr>
      <dsp:spPr>
        <a:xfrm>
          <a:off x="933286" y="3102920"/>
          <a:ext cx="2658192" cy="14772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Медициналық</a:t>
          </a: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 техника: </a:t>
          </a:r>
          <a:r>
            <a:rPr lang="ru-RU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Биологиялық</a:t>
          </a: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үлгілер</a:t>
          </a: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 мен </a:t>
          </a:r>
          <a:r>
            <a:rPr lang="ru-RU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медициналық</a:t>
          </a: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препараттарды</a:t>
          </a: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сақтауға</a:t>
          </a: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арналған</a:t>
          </a: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криогендік</a:t>
          </a: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технологиялар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76552" y="3146186"/>
        <a:ext cx="2571660" cy="1390669"/>
      </dsp:txXfrm>
    </dsp:sp>
    <dsp:sp modelId="{B2873ACC-9DFE-4F8A-8E4B-119B7F038280}">
      <dsp:nvSpPr>
        <dsp:cNvPr id="0" name=""/>
        <dsp:cNvSpPr/>
      </dsp:nvSpPr>
      <dsp:spPr>
        <a:xfrm>
          <a:off x="3740197" y="3179158"/>
          <a:ext cx="2486660" cy="14772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Өнеркәсіптік</a:t>
          </a: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процестер</a:t>
          </a: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: гелий </a:t>
          </a:r>
          <a:r>
            <a:rPr lang="ru-RU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және</a:t>
          </a: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 азот </a:t>
          </a:r>
          <a:r>
            <a:rPr lang="ru-RU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сияқты</a:t>
          </a: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сұйытылған</a:t>
          </a: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газдарды</a:t>
          </a: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өндіру</a:t>
          </a: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және</a:t>
          </a: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сақтау</a:t>
          </a:r>
          <a:endParaRPr lang="ru-RU" sz="1600" kern="1200" dirty="0"/>
        </a:p>
      </dsp:txBody>
      <dsp:txXfrm>
        <a:off x="3783463" y="3222424"/>
        <a:ext cx="2400128" cy="1390669"/>
      </dsp:txXfrm>
    </dsp:sp>
    <dsp:sp modelId="{62690491-8C6E-404A-BB90-266DA7350692}">
      <dsp:nvSpPr>
        <dsp:cNvPr id="0" name=""/>
        <dsp:cNvSpPr/>
      </dsp:nvSpPr>
      <dsp:spPr>
        <a:xfrm>
          <a:off x="3740197" y="1625667"/>
          <a:ext cx="2401201" cy="14772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Ғарыштық</a:t>
          </a: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зерттеулер</a:t>
          </a: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ru-RU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вакуумда</a:t>
          </a: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және</a:t>
          </a: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төмен</a:t>
          </a: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температурада</a:t>
          </a: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жұмыс</a:t>
          </a: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істейтін</a:t>
          </a: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ғарыштық</a:t>
          </a: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жабдықты</a:t>
          </a: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сынау</a:t>
          </a: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және</a:t>
          </a: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онымен</a:t>
          </a: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жұмыс</a:t>
          </a: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істеу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83463" y="1668933"/>
        <a:ext cx="2314669" cy="13906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04D851-590C-4BB2-BD00-FA3EB48976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0E8F854-DDE0-4BD7-BC5D-5328FA2AB4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214458-5E41-482F-997D-0475BEDFD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FE572D-0060-47D1-AAE8-83CC0580D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6D2C9C-E398-4DF0-A1BD-615FE15D6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263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9A21DE-2A19-4CEB-8456-9F2D3AE9A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5DDB79B-18B9-4847-AD46-8D5F9106B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13B994-6752-4380-8B8B-A62F5AAE2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B4E197-A0BE-47AF-A15C-134D581E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FC9820-2CD8-431B-AFA6-D1069F1D4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712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390B8BE-A8E1-4E79-9D4F-453BB9181A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9A0C363-5361-4F22-8BB9-3B81EB6294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B75A87-15B4-4FFE-9AC2-93EC45F8E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16054F-9106-4924-82E8-1450F7992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F7352E-DF36-4E55-A9B8-F0EF391C7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893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A8FB4C-1CCD-48F2-9A72-11E9636F0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D448F8-4AFC-4C52-9EAE-327C6F82C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A5D8D6-2121-49AA-929E-9DFB6DE05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D7E765-D4CC-46D4-B3FA-57960F9EC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AB4253-4EE4-473C-A940-8EFFE626C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806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6F3B11-3943-43E2-B336-D7871C9A2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602908-15D2-455A-9CD1-26C7307E3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9D69D0-E8C6-4788-8DAF-5C8C7DB12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408BE3-70CA-49CA-81AE-F216390FB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C1C431-1F42-4ECA-8443-B997DB288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205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5D208A-A84E-4839-834F-4D71351F1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F28FBF-95B1-42C7-A707-F06D08F0D4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F7F000-DD93-43D4-BA2A-EA65A3D927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ABA5FC-953E-4A28-8A5A-2ACC9289C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E5A8A4C-4BAA-4CE6-9FF5-72A4C77A6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D28C54A-D5EF-4137-97D3-9260F73F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251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12B6A8-EF2E-41D6-9A5B-24E2F0230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86CE926-D0C6-4D93-94C5-EADFD0221F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8E60BE6-C397-481B-88BA-4F1805152B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A81CDD5-8360-4ECF-8065-FF4C4C3D75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A92D018-14A0-429B-B637-B48B2723EA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1BF73C8-590F-46D0-AAFC-C43B5E0C3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4D8E968-AA2C-418B-B38B-C5BFDA526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C533B56-93ED-47D0-9737-CA38BEB71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870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98C198-388A-4965-ACAC-B26D890BA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20F33F9-FCF2-41B7-AB20-AF85A777F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BF8E567-96A9-4166-BED2-0ADB0C3C1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BE7CBA4-FB5E-45A4-BF22-B5350A78B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736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C643C07-5635-46D0-A345-E0BF55C33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0B390F4-B3AF-43D6-95A3-CCE1F6191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E8AD44C-E320-4D18-B665-E34332CBF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57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843D55-F420-47F3-AC2A-C711974C8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DD3792-764C-4928-85DB-7456EAECE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B2BF33A-46DF-4B96-8112-F34D2AEDAF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54F939-E308-47C0-9A47-F9F9677F6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41AF1B-71F7-4960-B0F2-B7359ECF1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C3221E-B437-402F-A74A-7FD1A9E6C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57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1D4270-31E6-4B6D-8C85-F11EF4273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587B729-62D4-48D4-B6E6-F42117D75E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CC1A58A-5E0E-433C-A6F4-90CA5DD836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B377EF4-DA24-4E98-8DEF-410A5781C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D413895-7291-42A3-BC22-82496E7DD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F20F84-AD49-4779-8F16-5C7A4C55A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637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1DD4F2-3184-4F0B-A08F-936ED59FD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172661A-0039-4DC1-AB89-25B10B2F1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505A5D-EE1B-4120-854B-289AE35979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1B868-22E8-4ACC-B26F-882346F11ECB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CC9EE5-94D7-4746-B623-AAE03689DC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34817C-6846-4E0A-BC7B-7D40B4E10E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212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7">
            <a:extLst>
              <a:ext uri="{FF2B5EF4-FFF2-40B4-BE49-F238E27FC236}">
                <a16:creationId xmlns:a16="http://schemas.microsoft.com/office/drawing/2014/main" id="{3F7F520D-813F-4AB8-A88C-70F2B34D5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9">
            <a:extLst>
              <a:ext uri="{FF2B5EF4-FFF2-40B4-BE49-F238E27FC236}">
                <a16:creationId xmlns:a16="http://schemas.microsoft.com/office/drawing/2014/main" id="{675251FC-BDEA-4BBB-A75B-0696FB884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3125" y="0"/>
            <a:ext cx="11166368" cy="6857998"/>
          </a:xfrm>
          <a:prstGeom prst="rect">
            <a:avLst/>
          </a:prstGeom>
          <a:solidFill>
            <a:schemeClr val="bg1">
              <a:lumMod val="8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5" name="Group 11">
            <a:extLst>
              <a:ext uri="{FF2B5EF4-FFF2-40B4-BE49-F238E27FC236}">
                <a16:creationId xmlns:a16="http://schemas.microsoft.com/office/drawing/2014/main" id="{352F6AC8-DE93-42EE-BBAE-B6324FFAC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69875" y="44817"/>
            <a:chExt cx="233303" cy="772404"/>
          </a:xfrm>
        </p:grpSpPr>
        <p:sp>
          <p:nvSpPr>
            <p:cNvPr id="13" name="Rectangle 64">
              <a:extLst>
                <a:ext uri="{FF2B5EF4-FFF2-40B4-BE49-F238E27FC236}">
                  <a16:creationId xmlns:a16="http://schemas.microsoft.com/office/drawing/2014/main" id="{6441AB31-5A6F-486C-8AE8-6E04398B39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0062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Rectangle 66">
              <a:extLst>
                <a:ext uri="{FF2B5EF4-FFF2-40B4-BE49-F238E27FC236}">
                  <a16:creationId xmlns:a16="http://schemas.microsoft.com/office/drawing/2014/main" id="{29669355-73FD-40E2-9E44-DC03FBA9CA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572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9ECB0561-E50E-4875-8B82-4405160774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2648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Rectangle 66">
              <a:extLst>
                <a:ext uri="{FF2B5EF4-FFF2-40B4-BE49-F238E27FC236}">
                  <a16:creationId xmlns:a16="http://schemas.microsoft.com/office/drawing/2014/main" id="{C32EDEC5-1B46-4575-8975-3286C4743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912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BDFBD4DE-5B85-4C02-876E-4364399C82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2648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F964221E-D757-45C1-B24B-967DE6319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912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2854498-7E09-404F-8D8B-4022EB1C9B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2648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AD82220A-E645-4062-A26A-DF19F2E11A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912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366B8029-4DAB-439E-B861-E11E5AA3A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2648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869215D8-066B-481E-A2FB-9D6DB4EB6C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912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B07A2094-FE71-4F84-8589-31B213FEC8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2648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52C000FC-4146-4B1A-8CFF-26FFF1C7E6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912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09096C9F-D4A4-4FDA-B7E7-8D8330194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3939" y="1294357"/>
            <a:ext cx="10011089" cy="42998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B1172D0-DAE3-4130-9009-0B02351A54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87925" y="3505936"/>
            <a:ext cx="2177162" cy="2367104"/>
            <a:chOff x="687925" y="3505936"/>
            <a:chExt cx="2177162" cy="2367104"/>
          </a:xfrm>
        </p:grpSpPr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E6EE5CBA-2D94-4CCF-BE0B-DC97A6B49F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352155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5347D002-C822-4662-BECD-704DDCA78E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210041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2AFA2F2E-EFC8-4E70-87F4-4269B96E7B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06792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BBB7EABB-8135-4B8E-BF0C-A7C891E3A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392581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36B100CF-968D-4856-95C0-C72FD2DC5D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77849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F75765D6-C293-4ACF-BD5E-BB66EF7570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63638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4CFF6D54-51B6-4120-A74E-41A729458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49426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62EE344F-8E78-473F-8CD3-E6D1B66AAE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352154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id="{72E173FC-1DF7-4951-906C-1390F27C2A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210040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C709EA9D-08FD-4F76-A336-772250C78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06792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Rectangle 66">
              <a:extLst>
                <a:ext uri="{FF2B5EF4-FFF2-40B4-BE49-F238E27FC236}">
                  <a16:creationId xmlns:a16="http://schemas.microsoft.com/office/drawing/2014/main" id="{8C5FFEDC-1BC0-4CB0-9FD4-EDE7AF4C3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63638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Rectangle 66">
              <a:extLst>
                <a:ext uri="{FF2B5EF4-FFF2-40B4-BE49-F238E27FC236}">
                  <a16:creationId xmlns:a16="http://schemas.microsoft.com/office/drawing/2014/main" id="{D6A72BC6-FA35-4F45-A7BA-0BEB7B205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494268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ectangle 66">
              <a:extLst>
                <a:ext uri="{FF2B5EF4-FFF2-40B4-BE49-F238E27FC236}">
                  <a16:creationId xmlns:a16="http://schemas.microsoft.com/office/drawing/2014/main" id="{919B69A1-EBB1-45F8-8791-016BCF7BD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391809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Rectangle 66">
              <a:extLst>
                <a:ext uri="{FF2B5EF4-FFF2-40B4-BE49-F238E27FC236}">
                  <a16:creationId xmlns:a16="http://schemas.microsoft.com/office/drawing/2014/main" id="{0B530BD1-86A8-414D-A004-D9954B038C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3783698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Rectangle 59">
              <a:extLst>
                <a:ext uri="{FF2B5EF4-FFF2-40B4-BE49-F238E27FC236}">
                  <a16:creationId xmlns:a16="http://schemas.microsoft.com/office/drawing/2014/main" id="{FAE5BC0C-0D05-49E2-9DB9-54049A23EC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92193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Rectangle 62">
              <a:extLst>
                <a:ext uri="{FF2B5EF4-FFF2-40B4-BE49-F238E27FC236}">
                  <a16:creationId xmlns:a16="http://schemas.microsoft.com/office/drawing/2014/main" id="{5CE98A12-A684-4846-B6C3-F2A43AC2AD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92193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28A5BB04-DD41-49FE-8387-318BCC75BA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77539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3EE3B3CB-71BA-44FD-B0E4-D9A61B5738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3506465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B1C7399A-7B9C-42BB-A79E-51653F21C1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3506465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Rectangle 59">
              <a:extLst>
                <a:ext uri="{FF2B5EF4-FFF2-40B4-BE49-F238E27FC236}">
                  <a16:creationId xmlns:a16="http://schemas.microsoft.com/office/drawing/2014/main" id="{413FA7F4-41B4-4942-83F6-8B7A99306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364324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Rectangle 62">
              <a:extLst>
                <a:ext uri="{FF2B5EF4-FFF2-40B4-BE49-F238E27FC236}">
                  <a16:creationId xmlns:a16="http://schemas.microsoft.com/office/drawing/2014/main" id="{A781A10B-D948-4231-B95B-3717ABD5DB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364324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ED823F90-3595-4102-9F05-3F640079C4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3790310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Rectangle 59">
              <a:extLst>
                <a:ext uri="{FF2B5EF4-FFF2-40B4-BE49-F238E27FC236}">
                  <a16:creationId xmlns:a16="http://schemas.microsoft.com/office/drawing/2014/main" id="{072EE8BA-C999-40B7-8E23-682F60AE2B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07389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Rectangle 62">
              <a:extLst>
                <a:ext uri="{FF2B5EF4-FFF2-40B4-BE49-F238E27FC236}">
                  <a16:creationId xmlns:a16="http://schemas.microsoft.com/office/drawing/2014/main" id="{09B345B3-4E84-41B3-B95F-6C9DA80847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07389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Rectangle 59">
              <a:extLst>
                <a:ext uri="{FF2B5EF4-FFF2-40B4-BE49-F238E27FC236}">
                  <a16:creationId xmlns:a16="http://schemas.microsoft.com/office/drawing/2014/main" id="{8C487E2F-6F42-4A25-966B-9B02CF4C0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22129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Rectangle 62">
              <a:extLst>
                <a:ext uri="{FF2B5EF4-FFF2-40B4-BE49-F238E27FC236}">
                  <a16:creationId xmlns:a16="http://schemas.microsoft.com/office/drawing/2014/main" id="{6D86BDF0-16A6-4CE2-98EB-8C2C5D382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22129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Rectangle 66">
              <a:extLst>
                <a:ext uri="{FF2B5EF4-FFF2-40B4-BE49-F238E27FC236}">
                  <a16:creationId xmlns:a16="http://schemas.microsoft.com/office/drawing/2014/main" id="{27929C7D-FFA5-4CF1-BF99-B4694DFC04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36893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Rectangle 59">
              <a:extLst>
                <a:ext uri="{FF2B5EF4-FFF2-40B4-BE49-F238E27FC236}">
                  <a16:creationId xmlns:a16="http://schemas.microsoft.com/office/drawing/2014/main" id="{2622FE45-29EC-40C6-8756-57127608B7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51236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Rectangle 62">
              <a:extLst>
                <a:ext uri="{FF2B5EF4-FFF2-40B4-BE49-F238E27FC236}">
                  <a16:creationId xmlns:a16="http://schemas.microsoft.com/office/drawing/2014/main" id="{3DBACFBF-2B6F-42DE-A4C1-24F9CB77B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51236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Rectangle 59">
              <a:extLst>
                <a:ext uri="{FF2B5EF4-FFF2-40B4-BE49-F238E27FC236}">
                  <a16:creationId xmlns:a16="http://schemas.microsoft.com/office/drawing/2014/main" id="{7E00D7AA-B9A3-43BE-A9C7-2DEF2F8F89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36582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Rectangle 2">
              <a:extLst>
                <a:ext uri="{FF2B5EF4-FFF2-40B4-BE49-F238E27FC236}">
                  <a16:creationId xmlns:a16="http://schemas.microsoft.com/office/drawing/2014/main" id="{AD9C42ED-BB25-42B5-A22D-938ED1719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766051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F56D4244-BB50-4726-8F99-AF9734E044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584933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Rectangle 62">
              <a:extLst>
                <a:ext uri="{FF2B5EF4-FFF2-40B4-BE49-F238E27FC236}">
                  <a16:creationId xmlns:a16="http://schemas.microsoft.com/office/drawing/2014/main" id="{56A6F39E-0EBB-4392-90BB-2590C81F4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403813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Rectangle 64">
              <a:extLst>
                <a:ext uri="{FF2B5EF4-FFF2-40B4-BE49-F238E27FC236}">
                  <a16:creationId xmlns:a16="http://schemas.microsoft.com/office/drawing/2014/main" id="{45B09FF7-8FBE-4F42-8275-8E56C32C2D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22694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Rectangle 66">
              <a:extLst>
                <a:ext uri="{FF2B5EF4-FFF2-40B4-BE49-F238E27FC236}">
                  <a16:creationId xmlns:a16="http://schemas.microsoft.com/office/drawing/2014/main" id="{FC78768D-9FA0-45A3-9686-473894D876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041575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Rectangle 64">
              <a:extLst>
                <a:ext uri="{FF2B5EF4-FFF2-40B4-BE49-F238E27FC236}">
                  <a16:creationId xmlns:a16="http://schemas.microsoft.com/office/drawing/2014/main" id="{03C6263C-2F04-4160-BAB3-93F166039B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113298" y="566300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Rectangle 66">
              <a:extLst>
                <a:ext uri="{FF2B5EF4-FFF2-40B4-BE49-F238E27FC236}">
                  <a16:creationId xmlns:a16="http://schemas.microsoft.com/office/drawing/2014/main" id="{7D54F6C2-0EC0-4D1C-A121-563C1B3ED7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932179" y="566300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Rectangle 59">
              <a:extLst>
                <a:ext uri="{FF2B5EF4-FFF2-40B4-BE49-F238E27FC236}">
                  <a16:creationId xmlns:a16="http://schemas.microsoft.com/office/drawing/2014/main" id="{E35A171E-850C-4714-A0A4-6CD1830596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66432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Rectangle 62">
              <a:extLst>
                <a:ext uri="{FF2B5EF4-FFF2-40B4-BE49-F238E27FC236}">
                  <a16:creationId xmlns:a16="http://schemas.microsoft.com/office/drawing/2014/main" id="{745EB765-69E1-4FB7-BEA0-AF2F04919B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66432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Rectangle 2">
              <a:extLst>
                <a:ext uri="{FF2B5EF4-FFF2-40B4-BE49-F238E27FC236}">
                  <a16:creationId xmlns:a16="http://schemas.microsoft.com/office/drawing/2014/main" id="{83F43793-41FE-49A7-9F05-3D49899A4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456536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Rectangle 59">
              <a:extLst>
                <a:ext uri="{FF2B5EF4-FFF2-40B4-BE49-F238E27FC236}">
                  <a16:creationId xmlns:a16="http://schemas.microsoft.com/office/drawing/2014/main" id="{B0A53DAF-BC4D-4849-800D-538D222074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75417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Rectangle 64">
              <a:extLst>
                <a:ext uri="{FF2B5EF4-FFF2-40B4-BE49-F238E27FC236}">
                  <a16:creationId xmlns:a16="http://schemas.microsoft.com/office/drawing/2014/main" id="{D1A1C417-39D0-4ED4-B74E-9F19F25DE3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803783" y="566300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Rectangle 66">
              <a:extLst>
                <a:ext uri="{FF2B5EF4-FFF2-40B4-BE49-F238E27FC236}">
                  <a16:creationId xmlns:a16="http://schemas.microsoft.com/office/drawing/2014/main" id="{8826C125-5D9A-4D06-A2C9-389A737005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622663" y="566300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Rectangle 2">
              <a:extLst>
                <a:ext uri="{FF2B5EF4-FFF2-40B4-BE49-F238E27FC236}">
                  <a16:creationId xmlns:a16="http://schemas.microsoft.com/office/drawing/2014/main" id="{F5596270-3998-4D23-86B6-85A6B62BF5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762372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Rectangle 59">
              <a:extLst>
                <a:ext uri="{FF2B5EF4-FFF2-40B4-BE49-F238E27FC236}">
                  <a16:creationId xmlns:a16="http://schemas.microsoft.com/office/drawing/2014/main" id="{021CC68A-939D-4235-B3EA-88498DC233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581254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Rectangle 62">
              <a:extLst>
                <a:ext uri="{FF2B5EF4-FFF2-40B4-BE49-F238E27FC236}">
                  <a16:creationId xmlns:a16="http://schemas.microsoft.com/office/drawing/2014/main" id="{394C50BF-C63F-475F-9198-B637A8329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400134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Rectangle 64">
              <a:extLst>
                <a:ext uri="{FF2B5EF4-FFF2-40B4-BE49-F238E27FC236}">
                  <a16:creationId xmlns:a16="http://schemas.microsoft.com/office/drawing/2014/main" id="{F74B5CFE-DE1E-470F-82D6-6BCDE5C4DA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19016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Rectangle 66">
              <a:extLst>
                <a:ext uri="{FF2B5EF4-FFF2-40B4-BE49-F238E27FC236}">
                  <a16:creationId xmlns:a16="http://schemas.microsoft.com/office/drawing/2014/main" id="{5DDA4EA2-B7AB-46E9-9246-FC23E722B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037896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Rectangle 64">
              <a:extLst>
                <a:ext uri="{FF2B5EF4-FFF2-40B4-BE49-F238E27FC236}">
                  <a16:creationId xmlns:a16="http://schemas.microsoft.com/office/drawing/2014/main" id="{A2DE2AF5-13E8-4174-9EC4-724DEB88DC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109620" y="581041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Rectangle 66">
              <a:extLst>
                <a:ext uri="{FF2B5EF4-FFF2-40B4-BE49-F238E27FC236}">
                  <a16:creationId xmlns:a16="http://schemas.microsoft.com/office/drawing/2014/main" id="{360555BC-5949-427F-B107-D944CA221B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928500" y="581041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Rectangle 59">
              <a:extLst>
                <a:ext uri="{FF2B5EF4-FFF2-40B4-BE49-F238E27FC236}">
                  <a16:creationId xmlns:a16="http://schemas.microsoft.com/office/drawing/2014/main" id="{F6C67CEF-7906-4D52-B541-B06109BE87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811735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Rectangle 62">
              <a:extLst>
                <a:ext uri="{FF2B5EF4-FFF2-40B4-BE49-F238E27FC236}">
                  <a16:creationId xmlns:a16="http://schemas.microsoft.com/office/drawing/2014/main" id="{13551754-DE8E-4F60-B17A-3592B8E79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811735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Rectangle 2">
              <a:extLst>
                <a:ext uri="{FF2B5EF4-FFF2-40B4-BE49-F238E27FC236}">
                  <a16:creationId xmlns:a16="http://schemas.microsoft.com/office/drawing/2014/main" id="{D7B0D877-545F-4CA5-BB7B-A21E413CD5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452857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Rectangle 59">
              <a:extLst>
                <a:ext uri="{FF2B5EF4-FFF2-40B4-BE49-F238E27FC236}">
                  <a16:creationId xmlns:a16="http://schemas.microsoft.com/office/drawing/2014/main" id="{D25743C3-6C94-4F58-83A5-5F610DA5D3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71738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Rectangle 64">
              <a:extLst>
                <a:ext uri="{FF2B5EF4-FFF2-40B4-BE49-F238E27FC236}">
                  <a16:creationId xmlns:a16="http://schemas.microsoft.com/office/drawing/2014/main" id="{3CD412E9-0E9C-460C-9FC6-C765F5BCC3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800104" y="581041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Rectangle 66">
              <a:extLst>
                <a:ext uri="{FF2B5EF4-FFF2-40B4-BE49-F238E27FC236}">
                  <a16:creationId xmlns:a16="http://schemas.microsoft.com/office/drawing/2014/main" id="{B26AB043-5417-4498-90CE-3A7C36B09E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618985" y="581041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8" name="Title 1">
            <a:extLst>
              <a:ext uri="{FF2B5EF4-FFF2-40B4-BE49-F238E27FC236}">
                <a16:creationId xmlns:a16="http://schemas.microsoft.com/office/drawing/2014/main" id="{C50D168F-BA59-4A8F-A3F1-2AB5040FB3FE}"/>
              </a:ext>
            </a:extLst>
          </p:cNvPr>
          <p:cNvSpPr txBox="1">
            <a:spLocks/>
          </p:cNvSpPr>
          <p:nvPr/>
        </p:nvSpPr>
        <p:spPr>
          <a:xfrm>
            <a:off x="1477851" y="2937526"/>
            <a:ext cx="9123263" cy="24896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-Д</a:t>
            </a:r>
            <a:r>
              <a:rPr lang="kk-KZ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ӘРІС</a:t>
            </a:r>
            <a:endParaRPr lang="aa-ET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k-KZ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k-KZ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Вакуумды өлшеу</a:t>
            </a:r>
            <a:br>
              <a:rPr lang="ru-RU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Заголовок 1">
            <a:extLst>
              <a:ext uri="{FF2B5EF4-FFF2-40B4-BE49-F238E27FC236}">
                <a16:creationId xmlns:a16="http://schemas.microsoft.com/office/drawing/2014/main" id="{D4FCA33A-9AB4-4BAA-800D-BE7BCBF45CA7}"/>
              </a:ext>
            </a:extLst>
          </p:cNvPr>
          <p:cNvSpPr txBox="1">
            <a:spLocks/>
          </p:cNvSpPr>
          <p:nvPr/>
        </p:nvSpPr>
        <p:spPr>
          <a:xfrm>
            <a:off x="1280321" y="13914"/>
            <a:ext cx="9719853" cy="5883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400" b="1">
                <a:latin typeface="Arial" panose="020B0604020202020204" pitchFamily="34" charset="0"/>
                <a:cs typeface="Arial" panose="020B0604020202020204" pitchFamily="34" charset="0"/>
              </a:rPr>
              <a:t>Л.Н. ГУМИЛЕВ АТЫНДАҒЫ ЕУРАЗИЯ ҰЛТТЫҚ УНИВЕРСИТЕТІ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283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79013F-CF01-27C1-989F-4F0C2435D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5353096-E667-9B95-FEF1-08290338B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D1CFF3-9656-4059-C73C-39A374365F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EA9E06C-6A22-5452-CB1E-7BC2DF44A1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99DE741-4D88-1F53-8A9D-7894DA063B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461AD6D5-9A55-A804-33A5-47675803A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1F4E442F-8335-E7B9-0B7A-250FD282FC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406FF7F5-C4D2-095B-FDC6-5A694BAB9E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20CA9B43-E783-7079-08EF-BD3F2CD172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18D15776-8E2A-F8EA-B039-FDAF09097C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AA53FF41-77A8-51E5-4698-E2A8FB60CD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0805503F-E8DE-8976-AFDE-ECFEA83F67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AB572325-5904-3B36-0CCB-1CC85B5A6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B655B60A-AA7B-9D71-C5EE-D523D893D6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45D4B4E0-3700-4407-9C46-79CC577C80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EC618D2C-D405-2E23-8CE7-3F0B507D72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E6882A32-9D46-5D28-12F0-25CF6EB954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DE716F1-58E2-4655-9248-EB780D589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694F88D2-6590-485E-C5BC-CC9AF7C198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4E5DEC01-E115-6418-E50B-32328D4261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ED43CF4F-A598-837E-0AAB-B81F39EEC9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648176C0-98EE-1800-9791-001F2C156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9C4B3F52-A045-79AC-AE10-71DAC725F8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63C4D5A9-55A0-E1F1-E5D7-98FB90FA89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EF8221A1-512B-B661-705E-7C8BB5FE7E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422C50A0-E964-50C1-D1D9-EF647681B9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FBFA3AFE-8332-4A76-86DC-6CE2308BF5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8D70B509-C8B1-61AB-C7B6-CE44340FD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522A58BD-C203-79EF-623C-0D585DD25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DB1A8A0C-0A14-1A55-55B7-55AD51B2C1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DDC3B908-5754-C452-C87F-99A4AEFF7D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A3CF5EAB-A7CB-D4A6-64E3-334850F82F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778AB45D-4717-18E9-128F-3887FAF948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74A65FA8-864A-7753-A50A-7CB37B847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28CFDCF4-1C99-5605-E427-5D011C9C25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9C0B5EBC-7E72-5D01-AD9D-C4E12A95C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430DEF06-FB87-DDB8-20EE-4176871BE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3E6F95F1-F153-74C7-472B-E57A1B9430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8867CF61-AB46-DBFA-C7F1-6A382AE2C4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9825B148-BA34-9C2E-C902-0CC315D240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B7D674F7-752F-FDA3-39C9-354496A44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D39BF2B2-BD38-E4FF-F4ED-3EB1851FFB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C6F75C86-A534-2B23-E2CB-0B0531C529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Скругленный прямоугольник 4">
            <a:extLst>
              <a:ext uri="{FF2B5EF4-FFF2-40B4-BE49-F238E27FC236}">
                <a16:creationId xmlns:a16="http://schemas.microsoft.com/office/drawing/2014/main" id="{98A47A5E-5DF8-07CD-2871-222A7360BB21}"/>
              </a:ext>
            </a:extLst>
          </p:cNvPr>
          <p:cNvSpPr/>
          <p:nvPr/>
        </p:nvSpPr>
        <p:spPr>
          <a:xfrm>
            <a:off x="1233996" y="248764"/>
            <a:ext cx="9438607" cy="71739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1912671D-6292-BB7E-5C5A-53CBA3B32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6222" y="102548"/>
            <a:ext cx="9211909" cy="994123"/>
          </a:xfrm>
        </p:spPr>
        <p:txBody>
          <a:bodyPr>
            <a:normAutofit/>
          </a:bodyPr>
          <a:lstStyle/>
          <a:p>
            <a:pPr algn="ctr"/>
            <a:r>
              <a:rPr lang="kk-KZ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Иондық вакуумметр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8BB9B49-3622-4C73-9D9B-524E9D3075D2}"/>
              </a:ext>
            </a:extLst>
          </p:cNvPr>
          <p:cNvSpPr/>
          <p:nvPr/>
        </p:nvSpPr>
        <p:spPr>
          <a:xfrm>
            <a:off x="3284738" y="4154598"/>
            <a:ext cx="2032986" cy="577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F936B20-C2B7-469C-90C8-E7F5DD98AEBE}"/>
              </a:ext>
            </a:extLst>
          </p:cNvPr>
          <p:cNvSpPr txBox="1"/>
          <p:nvPr/>
        </p:nvSpPr>
        <p:spPr>
          <a:xfrm>
            <a:off x="4511434" y="1372647"/>
            <a:ext cx="6216216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Иондық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вакуумметрді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1923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жылы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неміс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физигі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Отто фон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Герике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ойлап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тапқан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бұл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құралды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газды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иондау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принципіне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негізделген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төмен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қысымды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өлшеуге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арналған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Герике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вакуумды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өлшеу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әдістерін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жақсарту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жұмыс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істеді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вакуумдық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техника мен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физиканың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дамуына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айтарлықтай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үлес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қосты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Отто фон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Герике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иондық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вакуумметрлердің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алғашқы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түрлерінің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бірін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ойлап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тапты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осы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саладағы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одан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әрі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дамудың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негізі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болды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Кейінірек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оның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жұмысына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сүйене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отырып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иондаушы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вакуумметрлердің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әр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түрлі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жетілдірілген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түрлері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жасалды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мысалы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термоиондық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ыстық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катодқа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негізделген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суық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катодты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вакуумметрлер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мысалы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Пеннинг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құралы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kk-K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жасалды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A2162C3-7C53-4128-8A80-BBB0F6D2D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248" y="1353228"/>
            <a:ext cx="3450173" cy="44495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0060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786EB66-C867-4091-BE41-0977C3162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AC298A-B9B9-4BAB-BCF5-45A44E5BA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BF8F48-5FE7-4A46-8BEB-AF2AE44CD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7AB195-E690-4959-B435-3BC469C2C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BBBA5550-3A7F-41FE-AEC2-85F9CA801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20C75782-E825-4F5C-B9E2-269CD9E69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3F6D5B3A-F638-4015-BF3D-202A166FD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C8B81319-436D-4F21-ABCC-A5838F989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C0516BC-CF7B-4D50-8C67-0665D3FD9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C232F28B-582E-441D-A117-D9A1A40EB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5E43823E-66CA-4740-95AE-DB53C275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06C1A5BC-53FF-465A-8394-81554FCDA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86AAA0B5-FFC7-499B-9C1B-8DFFB4F29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A1B55CB2-2108-462D-B109-4D76D34A8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9E620EE3-25FA-4C0B-9F5D-470FF51B9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52A5BDF8-AD17-44D3-B1C9-E165158D9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D9672DB-F953-4898-9C52-03A164FAD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BF03BEBE-5AB3-4234-9975-887E86FED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77545F09-233F-4039-B88E-8B7EE733B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B89D6423-0884-41BE-BAB8-0F8A9851D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2316554F-5550-4E94-BF70-9B1092E2A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3B986A6-E7CE-46D5-B7C2-E469056C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513E22E1-E1BD-471B-9959-02D382CDB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81396781-D57E-417F-9D99-C69663C28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B3DCA897-9502-460C-B0A6-67548D09B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009AF730-DCD4-4428-A9E9-D26FAD142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72AF0F75-11D1-432A-969B-1F454307F5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3397648-9CC0-48EE-86FE-B819830EA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5C7C485C-93D0-46DC-AD54-B0AFDAEA7A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BB2C71AA-96A2-4945-BE1C-17FEF965F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914A3E6-8F60-4CB5-8142-47B57D38C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8E36D6EE-E260-44F2-8D0C-B86573A68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A1EDD0E7-0ACC-4782-BB65-179218A53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61301D83-35ED-45D9-808A-4BDADF2B2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8ED1BB52-7859-46C1-997C-F679C9236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7A5D5BB8-21AD-44D8-8793-CB4924B93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6B17B7F3-3D9C-4459-AF7F-6BCF13664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03AF9AAC-5EF8-43F6-A71F-CAACB54FF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F0D2C464-1C0A-4D91-9AAA-C053C895F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4BEDADBB-1E6E-48F0-BBF3-EB9B978FB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A768E058-61D9-41D6-AC45-94D984A89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99718B8A-0078-45EC-9F2C-1B6E96E1B7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Скругленный прямоугольник 4">
            <a:extLst>
              <a:ext uri="{FF2B5EF4-FFF2-40B4-BE49-F238E27FC236}">
                <a16:creationId xmlns:a16="http://schemas.microsoft.com/office/drawing/2014/main" id="{33ECE094-F468-9C0A-DD7A-E48C9DE06841}"/>
              </a:ext>
            </a:extLst>
          </p:cNvPr>
          <p:cNvSpPr/>
          <p:nvPr/>
        </p:nvSpPr>
        <p:spPr>
          <a:xfrm>
            <a:off x="1260630" y="219319"/>
            <a:ext cx="9197114" cy="739470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74B140C-867F-C9AF-434A-3C98BC034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248" y="289242"/>
            <a:ext cx="9439878" cy="669547"/>
          </a:xfrm>
        </p:spPr>
        <p:txBody>
          <a:bodyPr>
            <a:normAutofit/>
          </a:bodyPr>
          <a:lstStyle/>
          <a:p>
            <a:pPr algn="ctr"/>
            <a:r>
              <a:rPr lang="kk-KZ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Иондық вакуумметр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0F09145-4A9D-4FAA-A771-B7230EBAD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8276" y="1356189"/>
            <a:ext cx="4705250" cy="4705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353E346A-D63C-4E39-8C87-F283AB8A1144}"/>
              </a:ext>
            </a:extLst>
          </p:cNvPr>
          <p:cNvSpPr txBox="1"/>
          <p:nvPr/>
        </p:nvSpPr>
        <p:spPr>
          <a:xfrm>
            <a:off x="928269" y="1752581"/>
            <a:ext cx="534126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Иондық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вакуумметр -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газды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иондау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принципіне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негізделген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өте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төмен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қысымды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жоғары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ультра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жоғары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вакуум)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өлшеу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қолданылатын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құрал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Иондаушы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вакуумметрдің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негізгі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жұмыс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принципі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газ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молекулаларын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иондау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түзілген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иондар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санын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өлшеу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болып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табылады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5289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79013F-CF01-27C1-989F-4F0C2435D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5353096-E667-9B95-FEF1-08290338B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D1CFF3-9656-4059-C73C-39A374365F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EA9E06C-6A22-5452-CB1E-7BC2DF44A1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99DE741-4D88-1F53-8A9D-7894DA063B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461AD6D5-9A55-A804-33A5-47675803A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1F4E442F-8335-E7B9-0B7A-250FD282FC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406FF7F5-C4D2-095B-FDC6-5A694BAB9E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20CA9B43-E783-7079-08EF-BD3F2CD172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18D15776-8E2A-F8EA-B039-FDAF09097C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AA53FF41-77A8-51E5-4698-E2A8FB60CD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0805503F-E8DE-8976-AFDE-ECFEA83F67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AB572325-5904-3B36-0CCB-1CC85B5A6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B655B60A-AA7B-9D71-C5EE-D523D893D6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45D4B4E0-3700-4407-9C46-79CC577C80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EC618D2C-D405-2E23-8CE7-3F0B507D72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E6882A32-9D46-5D28-12F0-25CF6EB954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DE716F1-58E2-4655-9248-EB780D589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694F88D2-6590-485E-C5BC-CC9AF7C198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4E5DEC01-E115-6418-E50B-32328D4261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ED43CF4F-A598-837E-0AAB-B81F39EEC9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648176C0-98EE-1800-9791-001F2C156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9C4B3F52-A045-79AC-AE10-71DAC725F8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63C4D5A9-55A0-E1F1-E5D7-98FB90FA89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EF8221A1-512B-B661-705E-7C8BB5FE7E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422C50A0-E964-50C1-D1D9-EF647681B9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FBFA3AFE-8332-4A76-86DC-6CE2308BF5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8D70B509-C8B1-61AB-C7B6-CE44340FD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522A58BD-C203-79EF-623C-0D585DD25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DB1A8A0C-0A14-1A55-55B7-55AD51B2C1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DDC3B908-5754-C452-C87F-99A4AEFF7D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A3CF5EAB-A7CB-D4A6-64E3-334850F82F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778AB45D-4717-18E9-128F-3887FAF948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74A65FA8-864A-7753-A50A-7CB37B847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28CFDCF4-1C99-5605-E427-5D011C9C25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9C0B5EBC-7E72-5D01-AD9D-C4E12A95C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430DEF06-FB87-DDB8-20EE-4176871BE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3E6F95F1-F153-74C7-472B-E57A1B9430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8867CF61-AB46-DBFA-C7F1-6A382AE2C4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9825B148-BA34-9C2E-C902-0CC315D240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B7D674F7-752F-FDA3-39C9-354496A44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D39BF2B2-BD38-E4FF-F4ED-3EB1851FFB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C6F75C86-A534-2B23-E2CB-0B0531C529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Скругленный прямоугольник 4">
            <a:extLst>
              <a:ext uri="{FF2B5EF4-FFF2-40B4-BE49-F238E27FC236}">
                <a16:creationId xmlns:a16="http://schemas.microsoft.com/office/drawing/2014/main" id="{98A47A5E-5DF8-07CD-2871-222A7360BB21}"/>
              </a:ext>
            </a:extLst>
          </p:cNvPr>
          <p:cNvSpPr/>
          <p:nvPr/>
        </p:nvSpPr>
        <p:spPr>
          <a:xfrm>
            <a:off x="1233996" y="248764"/>
            <a:ext cx="9438607" cy="71739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1912671D-6292-BB7E-5C5A-53CBA3B32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6222" y="102548"/>
            <a:ext cx="9211909" cy="994123"/>
          </a:xfrm>
        </p:spPr>
        <p:txBody>
          <a:bodyPr>
            <a:normAutofit/>
          </a:bodyPr>
          <a:lstStyle/>
          <a:p>
            <a:pPr algn="ctr"/>
            <a:r>
              <a:rPr lang="kk-KZ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Иондық вакуумметр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75A2877-23AA-4825-9066-B6FED0F63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1709" y="1253706"/>
            <a:ext cx="3634682" cy="4767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07E1AE28-7E61-499D-8CFD-256CD3F7D6CA}"/>
              </a:ext>
            </a:extLst>
          </p:cNvPr>
          <p:cNvSpPr txBox="1"/>
          <p:nvPr/>
        </p:nvSpPr>
        <p:spPr>
          <a:xfrm>
            <a:off x="1176041" y="1871924"/>
            <a:ext cx="576143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K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Қамтитын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коллекторы бар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иондану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вакуумметрінің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құрылымы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1 - катод;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2 - анод;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3 - ион коллекторы; 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 5, 6 -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катодтың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анодтың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коллектордың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терминалдары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7 -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шыны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колба;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8 -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қосылатын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түтік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771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79013F-CF01-27C1-989F-4F0C2435D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5353096-E667-9B95-FEF1-08290338B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D1CFF3-9656-4059-C73C-39A374365F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EA9E06C-6A22-5452-CB1E-7BC2DF44A1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99DE741-4D88-1F53-8A9D-7894DA063B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461AD6D5-9A55-A804-33A5-47675803A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1F4E442F-8335-E7B9-0B7A-250FD282FC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406FF7F5-C4D2-095B-FDC6-5A694BAB9E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20CA9B43-E783-7079-08EF-BD3F2CD172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18D15776-8E2A-F8EA-B039-FDAF09097C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AA53FF41-77A8-51E5-4698-E2A8FB60CD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0805503F-E8DE-8976-AFDE-ECFEA83F67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AB572325-5904-3B36-0CCB-1CC85B5A6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B655B60A-AA7B-9D71-C5EE-D523D893D6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45D4B4E0-3700-4407-9C46-79CC577C80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EC618D2C-D405-2E23-8CE7-3F0B507D72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E6882A32-9D46-5D28-12F0-25CF6EB954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DE716F1-58E2-4655-9248-EB780D589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694F88D2-6590-485E-C5BC-CC9AF7C198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4E5DEC01-E115-6418-E50B-32328D4261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ED43CF4F-A598-837E-0AAB-B81F39EEC9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648176C0-98EE-1800-9791-001F2C156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9C4B3F52-A045-79AC-AE10-71DAC725F8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63C4D5A9-55A0-E1F1-E5D7-98FB90FA89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EF8221A1-512B-B661-705E-7C8BB5FE7E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422C50A0-E964-50C1-D1D9-EF647681B9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FBFA3AFE-8332-4A76-86DC-6CE2308BF5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8D70B509-C8B1-61AB-C7B6-CE44340FD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522A58BD-C203-79EF-623C-0D585DD25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DB1A8A0C-0A14-1A55-55B7-55AD51B2C1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DDC3B908-5754-C452-C87F-99A4AEFF7D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A3CF5EAB-A7CB-D4A6-64E3-334850F82F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778AB45D-4717-18E9-128F-3887FAF948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74A65FA8-864A-7753-A50A-7CB37B847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28CFDCF4-1C99-5605-E427-5D011C9C25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9C0B5EBC-7E72-5D01-AD9D-C4E12A95C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430DEF06-FB87-DDB8-20EE-4176871BE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3E6F95F1-F153-74C7-472B-E57A1B9430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8867CF61-AB46-DBFA-C7F1-6A382AE2C4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9825B148-BA34-9C2E-C902-0CC315D240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B7D674F7-752F-FDA3-39C9-354496A44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D39BF2B2-BD38-E4FF-F4ED-3EB1851FFB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C6F75C86-A534-2B23-E2CB-0B0531C529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Скругленный прямоугольник 4">
            <a:extLst>
              <a:ext uri="{FF2B5EF4-FFF2-40B4-BE49-F238E27FC236}">
                <a16:creationId xmlns:a16="http://schemas.microsoft.com/office/drawing/2014/main" id="{98A47A5E-5DF8-07CD-2871-222A7360BB21}"/>
              </a:ext>
            </a:extLst>
          </p:cNvPr>
          <p:cNvSpPr/>
          <p:nvPr/>
        </p:nvSpPr>
        <p:spPr>
          <a:xfrm>
            <a:off x="1233996" y="248764"/>
            <a:ext cx="9438607" cy="71739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1912671D-6292-BB7E-5C5A-53CBA3B32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6222" y="102548"/>
            <a:ext cx="9211909" cy="994123"/>
          </a:xfrm>
        </p:spPr>
        <p:txBody>
          <a:bodyPr>
            <a:normAutofit/>
          </a:bodyPr>
          <a:lstStyle/>
          <a:p>
            <a:pPr algn="ctr"/>
            <a:r>
              <a:rPr lang="kk-KZ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Иондық вакуумметр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4603D540-27E7-4185-80E8-4B8603F76C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7183962"/>
              </p:ext>
            </p:extLst>
          </p:nvPr>
        </p:nvGraphicFramePr>
        <p:xfrm>
          <a:off x="1393955" y="1112763"/>
          <a:ext cx="9048734" cy="5074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8183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9891A3-2852-CE29-B38C-21AE636E3E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3BED8F9-57B5-FA48-A236-C3AA7ECD86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77E214-5597-6003-7DA3-3649BFA24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23312A-FE63-7BE9-691B-E125851D3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8A348F0-5A79-E183-41A4-E7AC69263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5F7EBAF9-7B35-D67B-43AF-B07E55455C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B7C34964-D2A0-DBAD-C374-895B81B1F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125C9488-D8FF-BB95-8409-15C668398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0EEA30C1-4BC5-0F53-E08C-5D47729E4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9AA21E49-8AB0-1F7B-4D65-F3E1E0C188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8BD08630-1F70-9A77-B79F-639A684250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188609CB-6331-AC8C-B5CF-4A74F552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D016B1FF-0527-3E07-4ED8-0DDC229048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482C50E1-B386-701D-1B70-D382BD41A4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C375F40F-6D4D-65F3-97FE-3A339C302F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12A04D39-BCDE-7E87-679B-502F0E7DF8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FEE879ED-7FB7-EF7D-769D-706081C1D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36854C3-8901-3963-A822-75FC0BA40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98226546-662C-719F-EF9A-3B1BC5243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82E143EB-2DD5-D5EF-7BF6-F6DE7C42A1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91D7735B-D72C-787F-967E-E676C15E39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940BF87E-6EDA-98B8-8645-65171F2D7C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639528E4-8618-EBAA-5F37-983F60F97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01A2AC50-8B45-50E4-DAB4-EDDB7ED510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7BA1E293-C5AA-B14D-B745-DFC98C4689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72942C25-97A6-3D33-3E1B-554A3DCB27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8AD05D8C-358C-83E1-B230-3E5E0CD0C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66A4B10E-84A7-0D48-5349-2FBA4D722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9D69FDF7-9063-2A81-C6CE-A37A51AB38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2154E6F1-1C4E-F113-7EB8-EFEF0314A6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8963C4AE-1F62-2816-F767-4225819C04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4D0E128D-1467-3A3C-9E5A-1EADB04B34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6E29D54A-9D46-8CB2-9479-02B9F117E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57C2E4A9-7FCC-3791-818E-F9EEE8969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C9235D22-CCE3-1206-27F5-ABE773563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20E694E0-4A96-8DF5-C4B2-843D0E41EA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4F546AFE-8133-DF74-38AB-2718AF2AD6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8A90B29E-48AF-E4E7-C557-0B030CFA4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9562625E-5A4B-538C-C254-342CA1776B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2963EF59-0719-1F03-2B98-59413FE4E6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7ABB1D4E-CC48-A0B4-E2D6-FECB437F53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8753C310-D0F1-55FA-0754-F53CC648D8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70BF8450-8FA6-1080-DF8B-FDAA93379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Скругленный прямоугольник 4">
            <a:extLst>
              <a:ext uri="{FF2B5EF4-FFF2-40B4-BE49-F238E27FC236}">
                <a16:creationId xmlns:a16="http://schemas.microsoft.com/office/drawing/2014/main" id="{1CE00305-8192-54CE-9C6E-115CDD2E0BB6}"/>
              </a:ext>
            </a:extLst>
          </p:cNvPr>
          <p:cNvSpPr/>
          <p:nvPr/>
        </p:nvSpPr>
        <p:spPr>
          <a:xfrm>
            <a:off x="1507046" y="186930"/>
            <a:ext cx="9252690" cy="706336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EC62699C-EA82-E64E-CAC8-BAD81A63B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888" y="357556"/>
            <a:ext cx="9511176" cy="620872"/>
          </a:xfrm>
        </p:spPr>
        <p:txBody>
          <a:bodyPr>
            <a:normAutofit fontScale="90000"/>
          </a:bodyPr>
          <a:lstStyle/>
          <a:p>
            <a:pPr algn="ctr"/>
            <a:r>
              <a:rPr lang="aa-ET" sz="3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3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1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Иондық</a:t>
            </a:r>
            <a:r>
              <a:rPr lang="ru-RU" sz="3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вакуумметр</a:t>
            </a:r>
            <a:br>
              <a:rPr lang="ru-RU" sz="4000" b="1" dirty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Блок-схема: узел 8">
            <a:extLst>
              <a:ext uri="{FF2B5EF4-FFF2-40B4-BE49-F238E27FC236}">
                <a16:creationId xmlns:a16="http://schemas.microsoft.com/office/drawing/2014/main" id="{1810BEB5-EE3B-429B-ABFA-278EB0309D8C}"/>
              </a:ext>
            </a:extLst>
          </p:cNvPr>
          <p:cNvSpPr/>
          <p:nvPr/>
        </p:nvSpPr>
        <p:spPr>
          <a:xfrm>
            <a:off x="4500282" y="1347800"/>
            <a:ext cx="2974118" cy="159695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Иондық вакуумметр түрлері</a:t>
            </a:r>
            <a:endParaRPr lang="ru-RU" sz="2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9B52F829-3A12-4B5E-83CA-4776391F8B44}"/>
              </a:ext>
            </a:extLst>
          </p:cNvPr>
          <p:cNvSpPr/>
          <p:nvPr/>
        </p:nvSpPr>
        <p:spPr>
          <a:xfrm rot="7897265">
            <a:off x="3533049" y="2960217"/>
            <a:ext cx="1721224" cy="1548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: влево 12">
            <a:extLst>
              <a:ext uri="{FF2B5EF4-FFF2-40B4-BE49-F238E27FC236}">
                <a16:creationId xmlns:a16="http://schemas.microsoft.com/office/drawing/2014/main" id="{CDE7765E-3612-435A-916B-38EE9830B854}"/>
              </a:ext>
            </a:extLst>
          </p:cNvPr>
          <p:cNvSpPr/>
          <p:nvPr/>
        </p:nvSpPr>
        <p:spPr>
          <a:xfrm rot="13611275">
            <a:off x="6593913" y="2932743"/>
            <a:ext cx="1700243" cy="15655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Блок-схема: узел 53">
            <a:extLst>
              <a:ext uri="{FF2B5EF4-FFF2-40B4-BE49-F238E27FC236}">
                <a16:creationId xmlns:a16="http://schemas.microsoft.com/office/drawing/2014/main" id="{2F798667-AFCE-46BB-8DC8-0BEB977BFCED}"/>
              </a:ext>
            </a:extLst>
          </p:cNvPr>
          <p:cNvSpPr/>
          <p:nvPr/>
        </p:nvSpPr>
        <p:spPr>
          <a:xfrm>
            <a:off x="1776973" y="4468993"/>
            <a:ext cx="2517121" cy="159695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Термоионды вакуумметр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Блок-схема: узел 54">
            <a:extLst>
              <a:ext uri="{FF2B5EF4-FFF2-40B4-BE49-F238E27FC236}">
                <a16:creationId xmlns:a16="http://schemas.microsoft.com/office/drawing/2014/main" id="{BA7C97F2-60BE-42CE-AFE1-56B5D6A92F37}"/>
              </a:ext>
            </a:extLst>
          </p:cNvPr>
          <p:cNvSpPr/>
          <p:nvPr/>
        </p:nvSpPr>
        <p:spPr>
          <a:xfrm>
            <a:off x="7474400" y="4502427"/>
            <a:ext cx="2724540" cy="158080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Суық катодты вакуумметр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623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9891A3-2852-CE29-B38C-21AE636E3E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3BED8F9-57B5-FA48-A236-C3AA7ECD86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77E214-5597-6003-7DA3-3649BFA24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23312A-FE63-7BE9-691B-E125851D3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8A348F0-5A79-E183-41A4-E7AC69263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5F7EBAF9-7B35-D67B-43AF-B07E55455C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B7C34964-D2A0-DBAD-C374-895B81B1F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125C9488-D8FF-BB95-8409-15C668398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0EEA30C1-4BC5-0F53-E08C-5D47729E4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9AA21E49-8AB0-1F7B-4D65-F3E1E0C188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8BD08630-1F70-9A77-B79F-639A684250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188609CB-6331-AC8C-B5CF-4A74F552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D016B1FF-0527-3E07-4ED8-0DDC229048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482C50E1-B386-701D-1B70-D382BD41A4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C375F40F-6D4D-65F3-97FE-3A339C302F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12A04D39-BCDE-7E87-679B-502F0E7DF8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FEE879ED-7FB7-EF7D-769D-706081C1D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36854C3-8901-3963-A822-75FC0BA40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98226546-662C-719F-EF9A-3B1BC5243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82E143EB-2DD5-D5EF-7BF6-F6DE7C42A1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91D7735B-D72C-787F-967E-E676C15E39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940BF87E-6EDA-98B8-8645-65171F2D7C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639528E4-8618-EBAA-5F37-983F60F97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01A2AC50-8B45-50E4-DAB4-EDDB7ED510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7BA1E293-C5AA-B14D-B745-DFC98C4689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72942C25-97A6-3D33-3E1B-554A3DCB27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8AD05D8C-358C-83E1-B230-3E5E0CD0C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66A4B10E-84A7-0D48-5349-2FBA4D722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9D69FDF7-9063-2A81-C6CE-A37A51AB38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2154E6F1-1C4E-F113-7EB8-EFEF0314A6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8963C4AE-1F62-2816-F767-4225819C04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4D0E128D-1467-3A3C-9E5A-1EADB04B34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6E29D54A-9D46-8CB2-9479-02B9F117E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57C2E4A9-7FCC-3791-818E-F9EEE8969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C9235D22-CCE3-1206-27F5-ABE773563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20E694E0-4A96-8DF5-C4B2-843D0E41EA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4F546AFE-8133-DF74-38AB-2718AF2AD6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8A90B29E-48AF-E4E7-C557-0B030CFA4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9562625E-5A4B-538C-C254-342CA1776B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2963EF59-0719-1F03-2B98-59413FE4E6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7ABB1D4E-CC48-A0B4-E2D6-FECB437F53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8753C310-D0F1-55FA-0754-F53CC648D8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70BF8450-8FA6-1080-DF8B-FDAA93379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Скругленный прямоугольник 4">
            <a:extLst>
              <a:ext uri="{FF2B5EF4-FFF2-40B4-BE49-F238E27FC236}">
                <a16:creationId xmlns:a16="http://schemas.microsoft.com/office/drawing/2014/main" id="{1CE00305-8192-54CE-9C6E-115CDD2E0BB6}"/>
              </a:ext>
            </a:extLst>
          </p:cNvPr>
          <p:cNvSpPr/>
          <p:nvPr/>
        </p:nvSpPr>
        <p:spPr>
          <a:xfrm>
            <a:off x="1507046" y="186930"/>
            <a:ext cx="9252690" cy="706336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EC62699C-EA82-E64E-CAC8-BAD81A63B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888" y="357556"/>
            <a:ext cx="9511176" cy="620872"/>
          </a:xfrm>
        </p:spPr>
        <p:txBody>
          <a:bodyPr>
            <a:normAutofit fontScale="90000"/>
          </a:bodyPr>
          <a:lstStyle/>
          <a:p>
            <a:pPr algn="ctr"/>
            <a:r>
              <a:rPr lang="aa-ET" sz="3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3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1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Иондық</a:t>
            </a:r>
            <a:r>
              <a:rPr lang="ru-RU" sz="3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вакуумметр</a:t>
            </a:r>
            <a:br>
              <a:rPr lang="ru-RU" sz="4000" b="1" dirty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0CD19EE-5C50-4B94-A115-088F38C72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410" y="1250822"/>
            <a:ext cx="5216151" cy="4361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38CA908A-4E32-4E9A-8A0C-D217A40105D8}"/>
              </a:ext>
            </a:extLst>
          </p:cNvPr>
          <p:cNvSpPr txBox="1"/>
          <p:nvPr/>
        </p:nvSpPr>
        <p:spPr>
          <a:xfrm>
            <a:off x="6574920" y="1617345"/>
            <a:ext cx="478385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Термоиондық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вакуумметр,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сондай-ақ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термоиондаушы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вакуумметр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немесе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ыстық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катодты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иондаушы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вакуумметр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деп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аталады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бұл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электрондардың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термоиондық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эмиссиясы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арқылы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газды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иондау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принципіне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негізделген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өте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төмен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қысымды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(вакуум)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өлшеу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қолданылатын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құрал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64610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9891A3-2852-CE29-B38C-21AE636E3E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3BED8F9-57B5-FA48-A236-C3AA7ECD86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77E214-5597-6003-7DA3-3649BFA24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23312A-FE63-7BE9-691B-E125851D3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8A348F0-5A79-E183-41A4-E7AC69263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5F7EBAF9-7B35-D67B-43AF-B07E55455C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B7C34964-D2A0-DBAD-C374-895B81B1F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125C9488-D8FF-BB95-8409-15C668398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0EEA30C1-4BC5-0F53-E08C-5D47729E4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9AA21E49-8AB0-1F7B-4D65-F3E1E0C188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8BD08630-1F70-9A77-B79F-639A684250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188609CB-6331-AC8C-B5CF-4A74F552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D016B1FF-0527-3E07-4ED8-0DDC229048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482C50E1-B386-701D-1B70-D382BD41A4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C375F40F-6D4D-65F3-97FE-3A339C302F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12A04D39-BCDE-7E87-679B-502F0E7DF8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FEE879ED-7FB7-EF7D-769D-706081C1D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36854C3-8901-3963-A822-75FC0BA40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98226546-662C-719F-EF9A-3B1BC5243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82E143EB-2DD5-D5EF-7BF6-F6DE7C42A1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91D7735B-D72C-787F-967E-E676C15E39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940BF87E-6EDA-98B8-8645-65171F2D7C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639528E4-8618-EBAA-5F37-983F60F97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01A2AC50-8B45-50E4-DAB4-EDDB7ED510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7BA1E293-C5AA-B14D-B745-DFC98C4689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72942C25-97A6-3D33-3E1B-554A3DCB27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8AD05D8C-358C-83E1-B230-3E5E0CD0C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66A4B10E-84A7-0D48-5349-2FBA4D722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9D69FDF7-9063-2A81-C6CE-A37A51AB38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2154E6F1-1C4E-F113-7EB8-EFEF0314A6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8963C4AE-1F62-2816-F767-4225819C04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4D0E128D-1467-3A3C-9E5A-1EADB04B34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6E29D54A-9D46-8CB2-9479-02B9F117E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57C2E4A9-7FCC-3791-818E-F9EEE8969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C9235D22-CCE3-1206-27F5-ABE773563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20E694E0-4A96-8DF5-C4B2-843D0E41EA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4F546AFE-8133-DF74-38AB-2718AF2AD6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8A90B29E-48AF-E4E7-C557-0B030CFA4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9562625E-5A4B-538C-C254-342CA1776B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2963EF59-0719-1F03-2B98-59413FE4E6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7ABB1D4E-CC48-A0B4-E2D6-FECB437F53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8753C310-D0F1-55FA-0754-F53CC648D8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70BF8450-8FA6-1080-DF8B-FDAA93379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Скругленный прямоугольник 4">
            <a:extLst>
              <a:ext uri="{FF2B5EF4-FFF2-40B4-BE49-F238E27FC236}">
                <a16:creationId xmlns:a16="http://schemas.microsoft.com/office/drawing/2014/main" id="{1CE00305-8192-54CE-9C6E-115CDD2E0BB6}"/>
              </a:ext>
            </a:extLst>
          </p:cNvPr>
          <p:cNvSpPr/>
          <p:nvPr/>
        </p:nvSpPr>
        <p:spPr>
          <a:xfrm>
            <a:off x="1507046" y="186930"/>
            <a:ext cx="9252690" cy="706336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EC62699C-EA82-E64E-CAC8-BAD81A63B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888" y="357556"/>
            <a:ext cx="9511176" cy="620872"/>
          </a:xfrm>
        </p:spPr>
        <p:txBody>
          <a:bodyPr>
            <a:normAutofit fontScale="90000"/>
          </a:bodyPr>
          <a:lstStyle/>
          <a:p>
            <a:pPr algn="ctr"/>
            <a:r>
              <a:rPr lang="aa-ET" sz="3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3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1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Иондық</a:t>
            </a:r>
            <a:r>
              <a:rPr lang="ru-RU" sz="3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вакуумметр</a:t>
            </a:r>
            <a:br>
              <a:rPr lang="ru-RU" sz="4000" b="1" dirty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8A9A5D-40E3-4E47-82D6-2DFE2A4D1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0073" y="1736167"/>
            <a:ext cx="4533497" cy="45334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5D996954-F143-42BD-AF24-2C11D3B4B2FF}"/>
              </a:ext>
            </a:extLst>
          </p:cNvPr>
          <p:cNvSpPr txBox="1"/>
          <p:nvPr/>
        </p:nvSpPr>
        <p:spPr>
          <a:xfrm>
            <a:off x="512123" y="973385"/>
            <a:ext cx="109082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Суық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катодты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вакуумметр,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сондай-ақ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Пеннинг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вакуумметр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ретінде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белгілі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катодты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қыздыруды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қажет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етпестен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күшті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өрісі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арқылы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газды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иондау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принципін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қолданатын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төмен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қысымды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вакуумды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өлшеу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құралы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           	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7532694-A24E-418C-AF6D-53BA757AADDF}"/>
              </a:ext>
            </a:extLst>
          </p:cNvPr>
          <p:cNvSpPr txBox="1"/>
          <p:nvPr/>
        </p:nvSpPr>
        <p:spPr>
          <a:xfrm>
            <a:off x="588749" y="2136338"/>
            <a:ext cx="609777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Суық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катодты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вакуумметрдің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жұмыс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істеу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принципі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Электр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өрісін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құру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құрылғыда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катод пен анод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арасында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күшті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өрісі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пайда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болады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Термиялық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вакуумметрден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айырмашылығы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катод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қызбайды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Газ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молекулаларының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иондануы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электрондар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күшті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өрісінде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үдейді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магнит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өрісінің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әсерінен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спиральмен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қозғалғанда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газ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молекулаларымен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соқтығысып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оларды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иондайды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Бұл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процесс </a:t>
            </a:r>
            <a:r>
              <a:rPr lang="kk-KZ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Пеннинг</a:t>
            </a:r>
            <a:r>
              <a:rPr lang="en-US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эффектісі</a:t>
            </a:r>
            <a:r>
              <a:rPr lang="ru-RU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деп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аталады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38030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20C1AA-1BA1-7FF1-B5FC-BC2D9F1BCB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F832C47-3823-1673-F87F-038311F5D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E298994-CF14-15D2-87A8-0493B0BA6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A73B21-E6F8-E84F-8905-17BD1050E0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DF40A17-8255-C272-B192-65ACBE4EB5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19A63E64-F470-8C3C-73E7-C83E7D41EB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DD946BA3-0511-4F3B-BF80-6CB7F7CC5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FC0484BD-1F7F-4FBC-0F7B-539C3718B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1EAED5CA-A0B9-3C87-EC88-A4B5EC1EE2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31E15875-3F5C-D30D-0F17-C0F548F3D2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B0A8F592-FBAE-72EF-1C32-3DC117D28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C270A23F-D526-A979-BCFA-E1DCBF8674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2F926A2A-DAE1-3E14-35BF-1668D232B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99329EFA-0FE7-B889-91E6-A434A6092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08B62D15-132C-8017-584F-F19A76B0DD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6FC600F3-79AC-44C5-590E-B2D4AE529F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DDF7C2A4-EF51-8D1A-009E-AC5DE1566D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F780F42-C0CD-5D3D-7540-14FEEAB81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186DC636-A890-ABD8-8CDC-64F157020F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2E2577E4-0B96-BF92-3766-3378F7D354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8C468116-578E-6B89-8ED9-7F4662683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6B1647EF-1AC3-FFFF-339E-E3C41542A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3382A8BD-8083-9C20-EC8E-B07C74809A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96DBE66A-A403-0A1E-1614-4EC52708A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60A7E237-12EA-F0DF-D6D6-D5FBB5390D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E7F6501E-4076-DB62-5A52-68CE83519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7ED73F98-C9E6-F853-9467-B6144D0ECE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66D9240C-5C55-43F7-CCF6-083CEA09C6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4D1863D4-AD26-BA80-76F2-142F6605B7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912160B2-3AE7-B384-0B73-07EADF15A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CCBEC90A-4FDE-E5E5-A924-687E5CA08F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7E4900FA-0AD9-C246-00CC-9FB57544C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23785E78-029F-D74E-903B-53EB63BCD2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192E58D9-AAD0-062D-D36E-7186DCBFB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BAC53241-E1D8-6125-D7F5-EDD9298FB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9BF6E057-72D3-B3DB-7926-55E67BF7DA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EBD844A2-8448-C663-D627-EC353D56EC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21224739-1E71-2CFB-08A3-ECB5AF9932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04A8BCCB-394D-0985-4217-D6B74D2EE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D59E40DC-A99C-0369-7CD5-CA8AAC3763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E8D7B999-36C9-C137-3548-9DB609AB3E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E5DF6F4D-63B3-D5F3-2B14-4FB1B6DDED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857C32AB-09FF-DDA7-CA3B-EFBFF175EB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" name="Скругленный прямоугольник 4">
            <a:extLst>
              <a:ext uri="{FF2B5EF4-FFF2-40B4-BE49-F238E27FC236}">
                <a16:creationId xmlns:a16="http://schemas.microsoft.com/office/drawing/2014/main" id="{3EB77EF9-29BC-3575-6274-DEA59A7BAC23}"/>
              </a:ext>
            </a:extLst>
          </p:cNvPr>
          <p:cNvSpPr/>
          <p:nvPr/>
        </p:nvSpPr>
        <p:spPr>
          <a:xfrm>
            <a:off x="1507046" y="189518"/>
            <a:ext cx="9048504" cy="703748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Заголовок 1">
            <a:extLst>
              <a:ext uri="{FF2B5EF4-FFF2-40B4-BE49-F238E27FC236}">
                <a16:creationId xmlns:a16="http://schemas.microsoft.com/office/drawing/2014/main" id="{AE4205B8-2661-9469-E0E6-39E97FC5E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869" y="243060"/>
            <a:ext cx="9174858" cy="620872"/>
          </a:xfrm>
        </p:spPr>
        <p:txBody>
          <a:bodyPr>
            <a:normAutofit/>
          </a:bodyPr>
          <a:lstStyle/>
          <a:p>
            <a:pPr algn="ctr"/>
            <a:r>
              <a:rPr lang="aa-ET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Иондық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вакуумметр</a:t>
            </a:r>
          </a:p>
        </p:txBody>
      </p:sp>
      <p:sp>
        <p:nvSpPr>
          <p:cNvPr id="80" name="Овал 79">
            <a:extLst>
              <a:ext uri="{FF2B5EF4-FFF2-40B4-BE49-F238E27FC236}">
                <a16:creationId xmlns:a16="http://schemas.microsoft.com/office/drawing/2014/main" id="{5A67CC84-42AD-4F6C-81DC-7D736352AFAF}"/>
              </a:ext>
            </a:extLst>
          </p:cNvPr>
          <p:cNvSpPr/>
          <p:nvPr/>
        </p:nvSpPr>
        <p:spPr>
          <a:xfrm>
            <a:off x="4983666" y="2740728"/>
            <a:ext cx="2249320" cy="134103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Иондық вакуумметрдің қолданылуы</a:t>
            </a:r>
            <a:endParaRPr lang="kk-KZ" sz="16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5" name="Прямая со стрелкой 84">
            <a:extLst>
              <a:ext uri="{FF2B5EF4-FFF2-40B4-BE49-F238E27FC236}">
                <a16:creationId xmlns:a16="http://schemas.microsoft.com/office/drawing/2014/main" id="{44448A2D-3C62-4D8F-A729-B039A4082BC3}"/>
              </a:ext>
            </a:extLst>
          </p:cNvPr>
          <p:cNvCxnSpPr>
            <a:cxnSpLocks/>
          </p:cNvCxnSpPr>
          <p:nvPr/>
        </p:nvCxnSpPr>
        <p:spPr>
          <a:xfrm flipV="1">
            <a:off x="7161607" y="2519003"/>
            <a:ext cx="611765" cy="255357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6" name="Прямая со стрелкой 85">
            <a:extLst>
              <a:ext uri="{FF2B5EF4-FFF2-40B4-BE49-F238E27FC236}">
                <a16:creationId xmlns:a16="http://schemas.microsoft.com/office/drawing/2014/main" id="{C4CC147D-D005-4B72-9909-6164B577CF22}"/>
              </a:ext>
            </a:extLst>
          </p:cNvPr>
          <p:cNvCxnSpPr>
            <a:cxnSpLocks/>
          </p:cNvCxnSpPr>
          <p:nvPr/>
        </p:nvCxnSpPr>
        <p:spPr>
          <a:xfrm flipH="1" flipV="1">
            <a:off x="4264232" y="2595462"/>
            <a:ext cx="783771" cy="290532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7" name="Прямая со стрелкой 86">
            <a:extLst>
              <a:ext uri="{FF2B5EF4-FFF2-40B4-BE49-F238E27FC236}">
                <a16:creationId xmlns:a16="http://schemas.microsoft.com/office/drawing/2014/main" id="{E2D4C1B0-C1C2-4D98-A142-0D57F233535C}"/>
              </a:ext>
            </a:extLst>
          </p:cNvPr>
          <p:cNvCxnSpPr>
            <a:cxnSpLocks/>
          </p:cNvCxnSpPr>
          <p:nvPr/>
        </p:nvCxnSpPr>
        <p:spPr>
          <a:xfrm flipH="1">
            <a:off x="4160808" y="3888786"/>
            <a:ext cx="889868" cy="327943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8" name="Прямая со стрелкой 87">
            <a:extLst>
              <a:ext uri="{FF2B5EF4-FFF2-40B4-BE49-F238E27FC236}">
                <a16:creationId xmlns:a16="http://schemas.microsoft.com/office/drawing/2014/main" id="{69A778D1-F9B0-48A8-BD59-6A2C417284F8}"/>
              </a:ext>
            </a:extLst>
          </p:cNvPr>
          <p:cNvCxnSpPr/>
          <p:nvPr/>
        </p:nvCxnSpPr>
        <p:spPr>
          <a:xfrm>
            <a:off x="7264284" y="3883540"/>
            <a:ext cx="920465" cy="426456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DD2326C-697C-48B4-ABF8-3C832D52C5AF}"/>
              </a:ext>
            </a:extLst>
          </p:cNvPr>
          <p:cNvSpPr txBox="1"/>
          <p:nvPr/>
        </p:nvSpPr>
        <p:spPr>
          <a:xfrm>
            <a:off x="3039035" y="465268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Блок-схема: узел 2">
            <a:extLst>
              <a:ext uri="{FF2B5EF4-FFF2-40B4-BE49-F238E27FC236}">
                <a16:creationId xmlns:a16="http://schemas.microsoft.com/office/drawing/2014/main" id="{D6477677-BABC-4C46-8602-AB94C04B1753}"/>
              </a:ext>
            </a:extLst>
          </p:cNvPr>
          <p:cNvSpPr/>
          <p:nvPr/>
        </p:nvSpPr>
        <p:spPr>
          <a:xfrm>
            <a:off x="1369956" y="1114014"/>
            <a:ext cx="2735251" cy="1670887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Медицина: қан талдауы, тыныс алу апараттары және т.б.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Блок-схема: узел 3">
            <a:extLst>
              <a:ext uri="{FF2B5EF4-FFF2-40B4-BE49-F238E27FC236}">
                <a16:creationId xmlns:a16="http://schemas.microsoft.com/office/drawing/2014/main" id="{663F83F2-DD21-4AA8-B335-BF6FBDCA789B}"/>
              </a:ext>
            </a:extLst>
          </p:cNvPr>
          <p:cNvSpPr/>
          <p:nvPr/>
        </p:nvSpPr>
        <p:spPr>
          <a:xfrm>
            <a:off x="7934416" y="1126692"/>
            <a:ext cx="2887628" cy="1691309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Өндірісте: </a:t>
            </a:r>
            <a:r>
              <a:rPr lang="kk-KZ" sz="1700" dirty="0">
                <a:latin typeface="Arial" panose="020B0604020202020204" pitchFamily="34" charset="0"/>
                <a:cs typeface="Arial" panose="020B0604020202020204" pitchFamily="34" charset="0"/>
              </a:rPr>
              <a:t>Наноматериалды дайындауда және т.б.</a:t>
            </a:r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Блок-схема: узел 4">
            <a:extLst>
              <a:ext uri="{FF2B5EF4-FFF2-40B4-BE49-F238E27FC236}">
                <a16:creationId xmlns:a16="http://schemas.microsoft.com/office/drawing/2014/main" id="{946BA344-0CEF-4370-A6BD-BB149D3F2F8D}"/>
              </a:ext>
            </a:extLst>
          </p:cNvPr>
          <p:cNvSpPr/>
          <p:nvPr/>
        </p:nvSpPr>
        <p:spPr>
          <a:xfrm>
            <a:off x="8222664" y="3907179"/>
            <a:ext cx="2617694" cy="1824129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Ғылымда: вакуумды алуда, тәжірбиелерде, т.б.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Блок-схема: узел 5">
            <a:extLst>
              <a:ext uri="{FF2B5EF4-FFF2-40B4-BE49-F238E27FC236}">
                <a16:creationId xmlns:a16="http://schemas.microsoft.com/office/drawing/2014/main" id="{99660A74-EFFE-4FFE-9D60-5EF4EA6509C8}"/>
              </a:ext>
            </a:extLst>
          </p:cNvPr>
          <p:cNvSpPr/>
          <p:nvPr/>
        </p:nvSpPr>
        <p:spPr>
          <a:xfrm>
            <a:off x="1385976" y="4026944"/>
            <a:ext cx="2514913" cy="1704364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Авиацияда: қозғалтқышқа қуат жіберуде және т.б.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7925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2F0F81-6A74-F2FC-FEBA-C97B39AB72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42DD40D-F511-7AE0-C95F-14FD7B471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0251874-BDDC-3F75-CCE1-375A5211E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E1565B0-6887-D618-C8C3-AA1B1B5A84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7D77F58-D2ED-1737-B20A-BFC43ECB7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6478709B-C6F4-8580-BAD6-808C4520D4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29635EAC-36DF-C475-FFE2-FB7A23A072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D6D4A998-8A6D-77E2-E079-13426A5351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27E416B4-E017-7207-9EE1-C435C3AA2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E8365075-5D06-F013-D5EC-E574BA76C8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89D25AF2-032F-A2B0-5DDA-9E3B6227AD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82E27CD9-055B-F0AF-6CB5-E02B4D6532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65640321-F517-4E21-C5E0-6A2520CFE7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CC4E38B1-FF86-DC07-F7D9-26CA114596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6B62646E-AB81-6E0E-2975-8EAE5FDA40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99E7BA69-5DB2-B0B8-42CF-96DBE4AEF1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6B7D932A-146D-7BF4-A805-5E5AD9E393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31C9B03-BB9A-01AA-9752-4323844FF9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88D78DC0-D209-B33E-D0BE-A1A1743584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BD706E86-C2B3-2494-FDDA-111FA78A8C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B2981933-D8B7-EC21-FF43-395071E73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8817AA60-4BA0-FF15-2E3C-FA3B84FDD5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54AAABD8-4593-712F-C04D-0C7306F0D7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68DABACF-7DB3-AF66-FF74-F2A017B26F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6286B2E4-7FCA-E89E-E1CD-623AAAA12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8EAECECB-5E87-A0FD-B1D8-C44773295F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B7F82331-FA1B-3C5B-4B7B-A07246438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806CDDE1-36B3-2D79-C20F-871D42C037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FD6DE1E-E31D-849B-12E2-E911923579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AB61CAE5-DE1E-1005-DF29-EFFB136F4A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FA0A6E08-52CD-55A8-5485-C60CFCF231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C6C7393F-888E-5DA6-ACD8-6A3C599FC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F989DCAE-4282-0564-C699-A4EDC45A43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C43DE821-D991-3F9D-AE74-6528225534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E9EDCACB-C29D-0859-1BFA-5AE40169C0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75A2DD07-A3F7-2BF9-867D-50830A6683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A535FF26-CE2A-ADBA-A52F-0C0A2588B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DD571562-2111-0362-B57B-9D67DD9D6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0704DA5E-B5AE-B886-C88D-E71C1F5A30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24A0DAEC-707E-6738-DE95-7950240E08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697DA3CC-49EB-C5E2-27CE-F3894DC004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7BCC8EBB-F135-BAA5-6B74-4652320A99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76585A3C-0CEC-DB51-04C6-8984DA5E6B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Скругленный прямоугольник 4">
            <a:extLst>
              <a:ext uri="{FF2B5EF4-FFF2-40B4-BE49-F238E27FC236}">
                <a16:creationId xmlns:a16="http://schemas.microsoft.com/office/drawing/2014/main" id="{01E9A9EB-8B60-4FEA-5A3A-C59FBA3063A1}"/>
              </a:ext>
            </a:extLst>
          </p:cNvPr>
          <p:cNvSpPr/>
          <p:nvPr/>
        </p:nvSpPr>
        <p:spPr>
          <a:xfrm>
            <a:off x="1507046" y="189518"/>
            <a:ext cx="9048504" cy="703748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Заголовок 1">
            <a:extLst>
              <a:ext uri="{FF2B5EF4-FFF2-40B4-BE49-F238E27FC236}">
                <a16:creationId xmlns:a16="http://schemas.microsoft.com/office/drawing/2014/main" id="{84F85EE9-73D3-CF4B-C7E4-9F4CA0446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869" y="243060"/>
            <a:ext cx="9174858" cy="620872"/>
          </a:xfrm>
        </p:spPr>
        <p:txBody>
          <a:bodyPr>
            <a:normAutofit/>
          </a:bodyPr>
          <a:lstStyle/>
          <a:p>
            <a:pPr algn="ctr"/>
            <a:r>
              <a:rPr lang="aa-ET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Иондық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вакуумметр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BD2358B-44A5-4899-8F63-159CC4905A51}"/>
              </a:ext>
            </a:extLst>
          </p:cNvPr>
          <p:cNvSpPr txBox="1"/>
          <p:nvPr/>
        </p:nvSpPr>
        <p:spPr>
          <a:xfrm>
            <a:off x="859893" y="1145612"/>
            <a:ext cx="7174881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Иондық</a:t>
            </a: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вакуумметрлердің</a:t>
            </a: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артықшылықтары</a:t>
            </a: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Жоғары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сезімталды</a:t>
            </a:r>
            <a:r>
              <a:rPr lang="kk-KZ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ғы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иондық</a:t>
            </a: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вакуум </a:t>
            </a:r>
            <a:r>
              <a:rPr lang="ru-RU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өлшегіштер</a:t>
            </a: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өте</a:t>
            </a: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төмен</a:t>
            </a: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қысымды</a:t>
            </a: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өлшей</a:t>
            </a: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алады</a:t>
            </a: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бұл</a:t>
            </a: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оларды</a:t>
            </a: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жоғары</a:t>
            </a: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вакуумды</a:t>
            </a: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сақтау</a:t>
            </a: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қажет</a:t>
            </a: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ғылыми</a:t>
            </a: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зерттеулер</a:t>
            </a: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өндірістік</a:t>
            </a: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процестерде</a:t>
            </a: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қолдануға</a:t>
            </a: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өте</a:t>
            </a: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ыңғайлы</a:t>
            </a: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етеді</a:t>
            </a: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Өлшеудің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кең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ауқымы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олар</a:t>
            </a: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жоғары</a:t>
            </a: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вакуумнан</a:t>
            </a: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ультра </a:t>
            </a:r>
            <a:r>
              <a:rPr lang="ru-RU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жоғары</a:t>
            </a: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вакуумға</a:t>
            </a: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дейінгі</a:t>
            </a: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қысымды</a:t>
            </a: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өлшей</a:t>
            </a: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алады</a:t>
            </a: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бұл</a:t>
            </a: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олардың</a:t>
            </a: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қолдану</a:t>
            </a: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аясын</a:t>
            </a: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кеңейтеді</a:t>
            </a: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Сенімділігі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дұрыс</a:t>
            </a: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пайдалану</a:t>
            </a: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техникалық</a:t>
            </a: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қызмет</a:t>
            </a: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көрсету</a:t>
            </a: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кезінде</a:t>
            </a: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иондық</a:t>
            </a: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вакуумметр </a:t>
            </a:r>
            <a:r>
              <a:rPr lang="ru-RU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өте</a:t>
            </a: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сенімді</a:t>
            </a: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берік</a:t>
            </a: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болуы</a:t>
            </a: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мүмкін</a:t>
            </a: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Дәлдігі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олар</a:t>
            </a: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дәл</a:t>
            </a: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қайталанатын</a:t>
            </a: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өлшемдерді</a:t>
            </a: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қамтамасыз</a:t>
            </a: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етеді</a:t>
            </a: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бұл</a:t>
            </a: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көптеген</a:t>
            </a: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процестер</a:t>
            </a: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эксперименттер</a:t>
            </a: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өте</a:t>
            </a: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маңызды</a:t>
            </a: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3C3FD03-214B-42DF-B46D-96CD8FD5A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774" y="1047596"/>
            <a:ext cx="3542143" cy="5058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68733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427090-4110-6894-6BFE-17C5480E48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CECD0F1-1C2D-012D-521F-57E50F467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F5DEA4-11C5-7A49-CB4E-448F620CC3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B06FF1-D2F6-CC59-3EED-F5C18E35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BB8EA99-4B74-FE57-177B-0698DF82FD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3C73295A-3768-B0D3-46BC-2818AAF718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28C14B2E-82EC-75BA-EBBD-02ADE0B8F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E7A911F5-4254-13E9-4FFE-F7ED0CD86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E9D52ACC-8443-D6F3-20D0-4F384C132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12429C72-F883-0DD6-B8E4-66A0A534B9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9B7F9753-63D9-7DB0-12CB-E9017BEBD7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A81A81CB-654B-386F-51D2-93F4001DC6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D8871C6F-E4EA-456A-D82C-0BE1800B64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45C4FC29-6F7D-5A33-6D80-01429B56E0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A64FF106-8A1B-F081-EB8B-9FB3682E7E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38FA36FF-916F-7AF3-D29B-4F6619E59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C3262CA5-1751-C857-4D0E-27B2C98758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89CBFEC-69B4-6D26-27FB-F2D91AA5B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5AE005FB-8F73-6A14-104E-5C3F0FE2F2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911EC8FB-9863-A960-ECAD-F638EB1E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492A747D-B0E5-74D0-3EAE-005A58ED49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BA7F3303-67D2-8A51-FB1C-CE4AEDB0D9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C5CEBB21-121C-FA7E-BBC6-D9AB4226F9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81F83D25-A0A1-A2EC-ADDF-89771E193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A2F783EB-5362-2D39-BCDA-7771E04FB7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79CDBB6E-E34D-50B1-F98B-67B55F4E93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52FD47BE-BA8F-0615-6315-48AD4086F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4C24155A-2313-B0D6-8238-83F2E43B6D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FC9ACF22-4592-57F4-3698-EF6B2E5BCC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24107EBD-95B8-298B-4B3D-542EDB5FB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F0F379ED-EAE5-E525-D8EC-6AA6ECE3B5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5FD109E9-1D36-F695-00CB-8B77F4ECC3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574E359C-26D3-1608-8EF5-1E0626CEB8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A3C09559-7D9B-5D81-21F4-969E22EE7D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8DC2CB95-7974-33B9-7324-BEC6302ACE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39451A5A-66A1-0B52-4D67-E0727A6660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643F76FB-666F-E173-BCC5-31C7739FA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9A859543-2B98-B20E-0A57-01C6D9098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BD724E37-A1F0-DC9B-EB11-F4F4ABFB03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CF76A182-2D5D-1653-0DAE-CF621F4722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565EE26B-56D7-A320-AF2D-2EC07EBF06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A4E8AC61-A4B1-F5B1-A32C-AE9922FA42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B660EA12-854E-E6E0-0AD1-61E8457080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Скругленный прямоугольник 4">
            <a:extLst>
              <a:ext uri="{FF2B5EF4-FFF2-40B4-BE49-F238E27FC236}">
                <a16:creationId xmlns:a16="http://schemas.microsoft.com/office/drawing/2014/main" id="{B1038FC7-D0B9-4478-D6C2-5DF7A32C6F88}"/>
              </a:ext>
            </a:extLst>
          </p:cNvPr>
          <p:cNvSpPr/>
          <p:nvPr/>
        </p:nvSpPr>
        <p:spPr>
          <a:xfrm>
            <a:off x="1507046" y="189518"/>
            <a:ext cx="9048504" cy="703748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Заголовок 1">
            <a:extLst>
              <a:ext uri="{FF2B5EF4-FFF2-40B4-BE49-F238E27FC236}">
                <a16:creationId xmlns:a16="http://schemas.microsoft.com/office/drawing/2014/main" id="{99BCB596-CE8A-A3D2-60EA-0D1841810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869" y="243060"/>
            <a:ext cx="9174858" cy="620872"/>
          </a:xfrm>
        </p:spPr>
        <p:txBody>
          <a:bodyPr>
            <a:normAutofit/>
          </a:bodyPr>
          <a:lstStyle/>
          <a:p>
            <a:pPr algn="ctr"/>
            <a:r>
              <a:rPr lang="aa-ET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Иондық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вакуумметр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32CB560-CA67-431B-A07D-D42F22AD0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512" y="1174946"/>
            <a:ext cx="3621652" cy="96724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3D14A753-642B-4B90-B8DA-2E57309EECDD}"/>
              </a:ext>
            </a:extLst>
          </p:cNvPr>
          <p:cNvSpPr txBox="1"/>
          <p:nvPr/>
        </p:nvSpPr>
        <p:spPr>
          <a:xfrm>
            <a:off x="4512094" y="1013917"/>
            <a:ext cx="719870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Иондаушы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вакуумметрлердің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кемшіліктері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Газ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түріне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тәуелділік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иондаушы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вакуумометрді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калибрлеу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газ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түріне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байланысты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сондықтан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дәл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өлшеу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газдың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құрамын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білу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қажет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Дизайн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күрделілігі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жылу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вакуумметрлерімен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салыстырғанда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күрделірек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Ластануға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ұшырау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иондық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көздер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ластануы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мүмкін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бұл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өлшеу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дәлдігіне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әсер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етеді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Шектеулі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қызмет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ету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мерзімі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термиялық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вакуумды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өлшегіштердегі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Катодтардың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материалдың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біртіндеп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күйіп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кетуіне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байланысты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қызмет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ету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мерзімі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шектеулі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7130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99752" y="2351737"/>
            <a:ext cx="6245659" cy="2625247"/>
          </a:xfrm>
        </p:spPr>
        <p:txBody>
          <a:bodyPr anchor="ctr">
            <a:normAutofit/>
          </a:bodyPr>
          <a:lstStyle/>
          <a:p>
            <a:pPr marL="514350" indent="-514350">
              <a:spcBef>
                <a:spcPts val="0"/>
              </a:spcBef>
              <a:buFont typeface="+mj-lt"/>
              <a:buAutoNum type="arabicPeriod" startAt="5"/>
            </a:pPr>
            <a:r>
              <a:rPr lang="ru-RU" sz="3200" b="1" dirty="0" err="1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Жылулық</a:t>
            </a:r>
            <a:r>
              <a:rPr lang="ru-RU" sz="3200" b="1" dirty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вакуумметрлер</a:t>
            </a:r>
            <a:endParaRPr lang="ru-RU" sz="3200" b="1" dirty="0">
              <a:solidFill>
                <a:srgbClr val="FE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spcBef>
                <a:spcPts val="0"/>
              </a:spcBef>
              <a:buFont typeface="+mj-lt"/>
              <a:buAutoNum type="arabicPeriod" startAt="5"/>
            </a:pPr>
            <a:r>
              <a:rPr lang="kk-KZ" sz="3200" b="1" dirty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Иондаушы вакуумметрлер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 startAt="5"/>
            </a:pPr>
            <a:r>
              <a:rPr lang="ru-RU" sz="3200" b="1" dirty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Криогендік </a:t>
            </a:r>
            <a:r>
              <a:rPr lang="ru-RU" sz="3200" b="1" dirty="0" err="1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объектілердегі</a:t>
            </a:r>
            <a:r>
              <a:rPr lang="ru-RU" sz="3200" b="1" dirty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вакуумды</a:t>
            </a:r>
            <a:r>
              <a:rPr lang="ru-RU" sz="3200" b="1" dirty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өлшеу</a:t>
            </a:r>
            <a:r>
              <a:rPr lang="ru-RU" sz="3200" b="1" dirty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ерекшелігі</a:t>
            </a:r>
            <a:endParaRPr lang="ru-RU" sz="3200" b="1" dirty="0">
              <a:solidFill>
                <a:srgbClr val="FE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7134B2-3F4C-4032-91C7-EE8B2626C099}"/>
              </a:ext>
            </a:extLst>
          </p:cNvPr>
          <p:cNvSpPr txBox="1"/>
          <p:nvPr/>
        </p:nvSpPr>
        <p:spPr>
          <a:xfrm>
            <a:off x="1045001" y="1866478"/>
            <a:ext cx="3696376" cy="120032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indent="0">
              <a:buNone/>
            </a:pPr>
            <a:r>
              <a:rPr lang="kk-KZ" sz="3600" b="1" dirty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ДӘРІС ЖОСПАРЫ</a:t>
            </a:r>
            <a:r>
              <a:rPr lang="ru-RU" sz="3600" b="1" dirty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1865487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E5872E-06DB-219B-46BF-7F7853ECD8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34A5D7D-E84B-064D-0F6F-4D288E6F3C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073C6F-AB16-917B-5CBD-B69A33D0FB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E3D6F5-9804-9A59-906C-E698D0BAE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42F877B-04ED-97E2-C387-B231819600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6C77D23F-908E-F59F-F7ED-DC55F692FC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4A0F37EC-63E6-F715-0AD2-1DB204EC6E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0FD86042-FF15-D870-5F9C-500265EBFC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FBBC909F-9ADB-1B3B-290C-06E6B3630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2FD66983-1712-D0F0-27A5-038007CB2A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A01DE56A-77A5-DAFF-4917-393DFE592F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4F1B4E22-5463-F86E-77E0-47A97A4044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DA3D95E3-8EDD-B92A-A581-189CC7D4DE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19D47D3D-2DBA-02C7-087A-573C5478D0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84940332-0B4B-4E4F-B1D6-991DCB93EE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85686C5C-798F-1DBD-3027-69E3DE94C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9F5DCDF6-38F7-AD10-6739-3A3DF99D99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DA6641F-57ED-222D-B95A-A11CDA826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90BD4B54-6445-67B1-2FF8-A61B42A8E3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1F176B49-052D-E834-D9BC-A04D2F177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BE30EF72-3A87-021B-414E-FCE5ED969A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5BBFC975-1542-9203-F45C-F82EDD0566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9BA20DB5-0832-5186-8575-E425323DD4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C6C4A269-42B4-F173-851E-9F810C377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7260949E-6072-5B5A-BD59-8BC50DFE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312CF550-1639-A717-EA99-DD4A08940C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ABA9559E-AA1E-8756-623A-E2A8BF464B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867A933B-0E2E-CD85-3583-6B74EB97E3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AAC3578-4D87-4185-2954-CB4F6B6F5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FE7FA04C-551A-B275-38CA-8DF3319176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AE9D0709-3450-5666-28A6-F4BFED3FE1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8B4BEC0-EA99-8BA4-0AB5-53DFA16BA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0704BDDE-C97B-0C59-06D6-F7555E2572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5E9D8698-80B4-5E6F-8EF3-0D7FE69170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68782B61-511C-0F2F-7C3D-A16274BCF3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02E86753-AE20-0E13-BD0B-FF4E5CC47D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AD4CD643-2B3B-8932-5FA2-BF5A29C1B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FDDAF26C-4C72-0628-357D-D4C7DC794C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042C7B51-4889-34B2-15F4-3ECCFACEF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77EFDD6C-8A59-AFCE-6B4D-B7C39EA8B9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EA0AB52C-8403-89A4-81D9-D59141FA8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2D0B8D34-D18C-49A7-57DF-FB3083C396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B3EB999C-4844-4BEE-6D67-79864A24DD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Скругленный прямоугольник 4">
            <a:extLst>
              <a:ext uri="{FF2B5EF4-FFF2-40B4-BE49-F238E27FC236}">
                <a16:creationId xmlns:a16="http://schemas.microsoft.com/office/drawing/2014/main" id="{7F39EB8F-6BFB-A494-566C-AE6902A83159}"/>
              </a:ext>
            </a:extLst>
          </p:cNvPr>
          <p:cNvSpPr/>
          <p:nvPr/>
        </p:nvSpPr>
        <p:spPr>
          <a:xfrm>
            <a:off x="1507046" y="189518"/>
            <a:ext cx="9048504" cy="703748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1F286BC2-9633-CDF2-B5D0-2FB7F37AD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869" y="243060"/>
            <a:ext cx="9174858" cy="620872"/>
          </a:xfrm>
        </p:spPr>
        <p:txBody>
          <a:bodyPr>
            <a:normAutofit fontScale="90000"/>
          </a:bodyPr>
          <a:lstStyle/>
          <a:p>
            <a:pPr algn="ctr"/>
            <a:r>
              <a:rPr lang="kk-KZ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 Криогендік обьектілердегі вакуумды өлшеу ерекшеліктері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D3A2B23-B253-462A-A168-940354C4E0D6}"/>
              </a:ext>
            </a:extLst>
          </p:cNvPr>
          <p:cNvSpPr txBox="1"/>
          <p:nvPr/>
        </p:nvSpPr>
        <p:spPr>
          <a:xfrm>
            <a:off x="654167" y="906724"/>
            <a:ext cx="11096765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Криогендік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объектілердегі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вакуумды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өлшеу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төмен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температураға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байланысты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бірқатар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нақты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факторларды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ескеруді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қажет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етеді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Сұйытылған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газдар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(гелий, азот)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асқын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өткізгіштікті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зерттеуге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арналған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жүйелер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сияқты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криогендік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нысандар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олардың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жұмыс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істеуін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қамтамасыз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ету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вакуумды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дәл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бақылауды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қажет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етеді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Міне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осындай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жағдайларда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вакуумды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өлшеуге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байланысты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негізгі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ерекшеліктер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қиындықтар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Ерекшеліктер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қиындықтар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Температуралық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жағдайлар:Өте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төмен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температура: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абсолютті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нөлге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жақын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температурада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материалдардың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физикалық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қасиеттері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өзгереді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бұл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вакуумметрлердің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жұмысына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әсер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етуі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мүмкін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Жылу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шығыны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жылу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ионында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кейбір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басқа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вакуумдарда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қолданылатын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қыздыру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элементтері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қажетсіз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жылу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әсерлерін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тудыруы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мүмкін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Материалдар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құрылымдар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Ыстыққа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төзімді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материалдар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вакуумдық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компоненттер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криогендік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температурада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қасиеттерін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сақтайтын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материалдардан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жасалуы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керек (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мысалы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тот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баспайтын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болат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мыс).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Материалдардың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шөгуі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материалдар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төмен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температурада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өлшемдері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пішінін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өзгерте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алады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бұл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вакуумдық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жүйелерді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жобалау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калибрлеу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кезінде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ескерілуі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керек.</a:t>
            </a:r>
          </a:p>
        </p:txBody>
      </p:sp>
    </p:spTree>
    <p:extLst>
      <p:ext uri="{BB962C8B-B14F-4D97-AF65-F5344CB8AC3E}">
        <p14:creationId xmlns:p14="http://schemas.microsoft.com/office/powerpoint/2010/main" val="30543075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E5872E-06DB-219B-46BF-7F7853ECD8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34A5D7D-E84B-064D-0F6F-4D288E6F3C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073C6F-AB16-917B-5CBD-B69A33D0FB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E3D6F5-9804-9A59-906C-E698D0BAE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42F877B-04ED-97E2-C387-B231819600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6C77D23F-908E-F59F-F7ED-DC55F692FC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4A0F37EC-63E6-F715-0AD2-1DB204EC6E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0FD86042-FF15-D870-5F9C-500265EBFC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FBBC909F-9ADB-1B3B-290C-06E6B3630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2FD66983-1712-D0F0-27A5-038007CB2A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A01DE56A-77A5-DAFF-4917-393DFE592F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4F1B4E22-5463-F86E-77E0-47A97A4044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DA3D95E3-8EDD-B92A-A581-189CC7D4DE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19D47D3D-2DBA-02C7-087A-573C5478D0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84940332-0B4B-4E4F-B1D6-991DCB93EE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85686C5C-798F-1DBD-3027-69E3DE94C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9F5DCDF6-38F7-AD10-6739-3A3DF99D99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DA6641F-57ED-222D-B95A-A11CDA826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90BD4B54-6445-67B1-2FF8-A61B42A8E3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1F176B49-052D-E834-D9BC-A04D2F177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BE30EF72-3A87-021B-414E-FCE5ED969A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5BBFC975-1542-9203-F45C-F82EDD0566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9BA20DB5-0832-5186-8575-E425323DD4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C6C4A269-42B4-F173-851E-9F810C377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7260949E-6072-5B5A-BD59-8BC50DFE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312CF550-1639-A717-EA99-DD4A08940C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ABA9559E-AA1E-8756-623A-E2A8BF464B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867A933B-0E2E-CD85-3583-6B74EB97E3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AAC3578-4D87-4185-2954-CB4F6B6F5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FE7FA04C-551A-B275-38CA-8DF3319176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AE9D0709-3450-5666-28A6-F4BFED3FE1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8B4BEC0-EA99-8BA4-0AB5-53DFA16BA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0704BDDE-C97B-0C59-06D6-F7555E2572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5E9D8698-80B4-5E6F-8EF3-0D7FE69170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68782B61-511C-0F2F-7C3D-A16274BCF3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02E86753-AE20-0E13-BD0B-FF4E5CC47D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AD4CD643-2B3B-8932-5FA2-BF5A29C1B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FDDAF26C-4C72-0628-357D-D4C7DC794C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042C7B51-4889-34B2-15F4-3ECCFACEF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77EFDD6C-8A59-AFCE-6B4D-B7C39EA8B9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EA0AB52C-8403-89A4-81D9-D59141FA8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2D0B8D34-D18C-49A7-57DF-FB3083C396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B3EB999C-4844-4BEE-6D67-79864A24DD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Скругленный прямоугольник 4">
            <a:extLst>
              <a:ext uri="{FF2B5EF4-FFF2-40B4-BE49-F238E27FC236}">
                <a16:creationId xmlns:a16="http://schemas.microsoft.com/office/drawing/2014/main" id="{7F39EB8F-6BFB-A494-566C-AE6902A83159}"/>
              </a:ext>
            </a:extLst>
          </p:cNvPr>
          <p:cNvSpPr/>
          <p:nvPr/>
        </p:nvSpPr>
        <p:spPr>
          <a:xfrm>
            <a:off x="1507046" y="189518"/>
            <a:ext cx="9048504" cy="703748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1F286BC2-9633-CDF2-B5D0-2FB7F37AD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869" y="243060"/>
            <a:ext cx="9174858" cy="620872"/>
          </a:xfrm>
        </p:spPr>
        <p:txBody>
          <a:bodyPr>
            <a:normAutofit fontScale="90000"/>
          </a:bodyPr>
          <a:lstStyle/>
          <a:p>
            <a:pPr algn="ctr"/>
            <a:r>
              <a:rPr lang="kk-KZ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 Криогендік обьектілердегі вакуумды өлшеу ерекшеліктері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59D736A-7624-43C8-B264-CEB05C70664B}"/>
              </a:ext>
            </a:extLst>
          </p:cNvPr>
          <p:cNvSpPr txBox="1"/>
          <p:nvPr/>
        </p:nvSpPr>
        <p:spPr>
          <a:xfrm>
            <a:off x="623319" y="930080"/>
            <a:ext cx="1107125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Жылу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транспирациясы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құбылысы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криовакуумдық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жүйелердегі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қысымды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өлшеу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кезінде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маңызды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мұнда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бөлме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температурасындағы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манометр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зерттелетін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объектіге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тар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каналмен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қосылған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объектінің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көлемі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бөлме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температурасынан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басқа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температураға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ие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Суретте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криовакуум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жүйесіне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тән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жағдайды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көрсетеді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Қабырғалары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салқындатылған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камерада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вакуум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сыртқы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сенсор 1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кіріктірілген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ашық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сенсор 2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қуатымен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өлшенеді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1DAA92F3-0D00-4E44-8C01-6FABA7646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392" y="2378074"/>
            <a:ext cx="3549832" cy="3848221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E9230441-477B-4DBA-86F5-E1754D2383B6}"/>
              </a:ext>
            </a:extLst>
          </p:cNvPr>
          <p:cNvSpPr txBox="1"/>
          <p:nvPr/>
        </p:nvSpPr>
        <p:spPr>
          <a:xfrm>
            <a:off x="-327549" y="6253408"/>
            <a:ext cx="567997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Криогендік </a:t>
            </a:r>
            <a:r>
              <a:rPr lang="ru-RU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жүйелердегі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вакуумды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өлшеу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мәселесі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1-сыртқы сенсор; 2-кірістірілген </a:t>
            </a:r>
            <a:r>
              <a:rPr lang="ru-RU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ашық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сенсор</a:t>
            </a:r>
            <a:endParaRPr lang="ru-KZ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53A60E7-089F-435E-AE43-3842F7DA9BB8}"/>
              </a:ext>
            </a:extLst>
          </p:cNvPr>
          <p:cNvSpPr txBox="1"/>
          <p:nvPr/>
        </p:nvSpPr>
        <p:spPr>
          <a:xfrm>
            <a:off x="4526614" y="2357712"/>
            <a:ext cx="7254497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сенсорының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шамының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көлемін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елемеуге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болады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. Камера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қабырғалары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салқындатылмаған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кезде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1 Т</a:t>
            </a:r>
            <a:r>
              <a:rPr lang="ru-KZ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сенсор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шамының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температурасы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Т</a:t>
            </a:r>
            <a:r>
              <a:rPr lang="ru-KZ" baseline="-25000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камерасының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қабырғаларының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температурасына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тең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болғанда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молекулалардың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концентрациясы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KZ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жүйесінде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біркелкі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бөлінеді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. Егер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сорбциялық-десорбциялық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құбылыстар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болмаса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онда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датчик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колбасындағы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камерадағы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қысым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р</a:t>
            </a:r>
            <a:r>
              <a:rPr lang="ru-KZ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KZ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тең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болар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еді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өйткені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р</a:t>
            </a:r>
            <a:r>
              <a:rPr lang="ru-KZ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= n</a:t>
            </a:r>
            <a:r>
              <a:rPr lang="ru-KZ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kT</a:t>
            </a:r>
            <a:r>
              <a:rPr lang="ru-KZ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, ал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KZ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kT</a:t>
            </a:r>
            <a:r>
              <a:rPr lang="en-US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Бұл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сыртқы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кірістірілген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сенсорлардың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көрсеткіштері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сәйкес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келуі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керек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дегенді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білдіреді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. Егер камера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қабырғалары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= 77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температураға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дейін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салқындатылса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сенсор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шамының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қабырғаларының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температурасы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өзгеріссіз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қалса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, Т</a:t>
            </a:r>
            <a:r>
              <a:rPr lang="ru-KZ" baseline="-250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= 300К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болсын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, 1 сенсор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шамындағы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камерадағы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молекулалардың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концентрациясы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қысымы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қалай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өзгереді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algn="just"/>
            <a:endParaRPr lang="ru-KZ"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0775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E5872E-06DB-219B-46BF-7F7853ECD8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34A5D7D-E84B-064D-0F6F-4D288E6F3C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073C6F-AB16-917B-5CBD-B69A33D0FB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E3D6F5-9804-9A59-906C-E698D0BAE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42F877B-04ED-97E2-C387-B231819600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6C77D23F-908E-F59F-F7ED-DC55F692FC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4A0F37EC-63E6-F715-0AD2-1DB204EC6E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0FD86042-FF15-D870-5F9C-500265EBFC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FBBC909F-9ADB-1B3B-290C-06E6B3630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2FD66983-1712-D0F0-27A5-038007CB2A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A01DE56A-77A5-DAFF-4917-393DFE592F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4F1B4E22-5463-F86E-77E0-47A97A4044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DA3D95E3-8EDD-B92A-A581-189CC7D4DE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19D47D3D-2DBA-02C7-087A-573C5478D0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84940332-0B4B-4E4F-B1D6-991DCB93EE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85686C5C-798F-1DBD-3027-69E3DE94C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9F5DCDF6-38F7-AD10-6739-3A3DF99D99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DA6641F-57ED-222D-B95A-A11CDA826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90BD4B54-6445-67B1-2FF8-A61B42A8E3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1F176B49-052D-E834-D9BC-A04D2F177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BE30EF72-3A87-021B-414E-FCE5ED969A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5BBFC975-1542-9203-F45C-F82EDD0566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9BA20DB5-0832-5186-8575-E425323DD4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C6C4A269-42B4-F173-851E-9F810C377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7260949E-6072-5B5A-BD59-8BC50DFE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312CF550-1639-A717-EA99-DD4A08940C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ABA9559E-AA1E-8756-623A-E2A8BF464B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867A933B-0E2E-CD85-3583-6B74EB97E3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AAC3578-4D87-4185-2954-CB4F6B6F5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FE7FA04C-551A-B275-38CA-8DF3319176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AE9D0709-3450-5666-28A6-F4BFED3FE1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8B4BEC0-EA99-8BA4-0AB5-53DFA16BA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0704BDDE-C97B-0C59-06D6-F7555E2572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5E9D8698-80B4-5E6F-8EF3-0D7FE69170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68782B61-511C-0F2F-7C3D-A16274BCF3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02E86753-AE20-0E13-BD0B-FF4E5CC47D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AD4CD643-2B3B-8932-5FA2-BF5A29C1B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FDDAF26C-4C72-0628-357D-D4C7DC794C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042C7B51-4889-34B2-15F4-3ECCFACEF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77EFDD6C-8A59-AFCE-6B4D-B7C39EA8B9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EA0AB52C-8403-89A4-81D9-D59141FA8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2D0B8D34-D18C-49A7-57DF-FB3083C396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B3EB999C-4844-4BEE-6D67-79864A24DD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Скругленный прямоугольник 4">
            <a:extLst>
              <a:ext uri="{FF2B5EF4-FFF2-40B4-BE49-F238E27FC236}">
                <a16:creationId xmlns:a16="http://schemas.microsoft.com/office/drawing/2014/main" id="{7F39EB8F-6BFB-A494-566C-AE6902A83159}"/>
              </a:ext>
            </a:extLst>
          </p:cNvPr>
          <p:cNvSpPr/>
          <p:nvPr/>
        </p:nvSpPr>
        <p:spPr>
          <a:xfrm>
            <a:off x="1507046" y="189518"/>
            <a:ext cx="9048504" cy="703748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1F286BC2-9633-CDF2-B5D0-2FB7F37AD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869" y="243060"/>
            <a:ext cx="9174858" cy="620872"/>
          </a:xfrm>
        </p:spPr>
        <p:txBody>
          <a:bodyPr>
            <a:normAutofit fontScale="90000"/>
          </a:bodyPr>
          <a:lstStyle/>
          <a:p>
            <a:pPr algn="ctr"/>
            <a:r>
              <a:rPr lang="kk-KZ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 Криогендік обьектілердегі вакуумды өлшеу ерекшеліктері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28C615C-EE5D-4D2F-89BB-28185BA3C645}"/>
              </a:ext>
            </a:extLst>
          </p:cNvPr>
          <p:cNvSpPr txBox="1"/>
          <p:nvPr/>
        </p:nvSpPr>
        <p:spPr>
          <a:xfrm>
            <a:off x="817933" y="2332733"/>
            <a:ext cx="609760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KZ" sz="1600" dirty="0" err="1">
                <a:latin typeface="Arial" panose="020B0604020202020204" pitchFamily="34" charset="0"/>
                <a:cs typeface="Arial" panose="020B0604020202020204" pitchFamily="34" charset="0"/>
              </a:rPr>
              <a:t>Колбадағы</a:t>
            </a:r>
            <a:r>
              <a:rPr lang="ru-KZ" sz="1600" dirty="0">
                <a:latin typeface="Arial" panose="020B0604020202020204" pitchFamily="34" charset="0"/>
                <a:cs typeface="Arial" panose="020B0604020202020204" pitchFamily="34" charset="0"/>
              </a:rPr>
              <a:t> газ </a:t>
            </a:r>
            <a:r>
              <a:rPr lang="ru-KZ" sz="1600" dirty="0" err="1">
                <a:latin typeface="Arial" panose="020B0604020202020204" pitchFamily="34" charset="0"/>
                <a:cs typeface="Arial" panose="020B0604020202020204" pitchFamily="34" charset="0"/>
              </a:rPr>
              <a:t>қысымы</a:t>
            </a:r>
            <a:endParaRPr lang="ru-K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0AF2AC1-840D-4545-BFDF-6A57FA65EC0B}"/>
                  </a:ext>
                </a:extLst>
              </p:cNvPr>
              <p:cNvSpPr txBox="1"/>
              <p:nvPr/>
            </p:nvSpPr>
            <p:spPr>
              <a:xfrm>
                <a:off x="2843282" y="2730374"/>
                <a:ext cx="6097604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KZ" sz="1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ru-KZ" sz="1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sSub>
                        <m:sSubPr>
                          <m:ctrlPr>
                            <a:rPr lang="ru-KZ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𝑘𝑇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=0.5</m:t>
                      </m:r>
                      <m:sSub>
                        <m:sSubPr>
                          <m:ctrlPr>
                            <a:rPr lang="ru-KZ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  <m:sSub>
                        <m:sSubPr>
                          <m:ctrlPr>
                            <a:rPr lang="ru-KZ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KZ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0.5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KZ" sz="16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0AF2AC1-840D-4545-BFDF-6A57FA65EC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282" y="2730374"/>
                <a:ext cx="6097604" cy="338554"/>
              </a:xfrm>
              <a:prstGeom prst="rect">
                <a:avLst/>
              </a:prstGeom>
              <a:blipFill>
                <a:blip r:embed="rId2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>
            <a:extLst>
              <a:ext uri="{FF2B5EF4-FFF2-40B4-BE49-F238E27FC236}">
                <a16:creationId xmlns:a16="http://schemas.microsoft.com/office/drawing/2014/main" id="{1204C356-F92C-4DD4-ACBD-7BD547EE7F23}"/>
              </a:ext>
            </a:extLst>
          </p:cNvPr>
          <p:cNvSpPr txBox="1"/>
          <p:nvPr/>
        </p:nvSpPr>
        <p:spPr>
          <a:xfrm>
            <a:off x="817933" y="3195501"/>
            <a:ext cx="609760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KZ" sz="1600" dirty="0" err="1">
                <a:latin typeface="Arial" panose="020B0604020202020204" pitchFamily="34" charset="0"/>
                <a:cs typeface="Arial" panose="020B0604020202020204" pitchFamily="34" charset="0"/>
              </a:rPr>
              <a:t>Камерадағы</a:t>
            </a:r>
            <a:r>
              <a:rPr lang="ru-K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600" dirty="0" err="1">
                <a:latin typeface="Arial" panose="020B0604020202020204" pitchFamily="34" charset="0"/>
                <a:cs typeface="Arial" panose="020B0604020202020204" pitchFamily="34" charset="0"/>
              </a:rPr>
              <a:t>қысым</a:t>
            </a:r>
            <a:endParaRPr lang="ru-K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F0BAB6C7-C41D-4985-90D0-62F7860E4E19}"/>
                  </a:ext>
                </a:extLst>
              </p:cNvPr>
              <p:cNvSpPr txBox="1"/>
              <p:nvPr/>
            </p:nvSpPr>
            <p:spPr>
              <a:xfrm>
                <a:off x="3806930" y="3520964"/>
                <a:ext cx="4170308" cy="524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KZ" sz="1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ru-KZ" sz="1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  <m:sSubSup>
                        <m:sSub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KZ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  <m:sSub>
                        <m:sSubPr>
                          <m:ctrlPr>
                            <a:rPr lang="ru-KZ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f>
                        <m:fPr>
                          <m:ctrlPr>
                            <a:rPr lang="ru-KZ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ru-KZ" sz="16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ru-KZ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KZ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  <m:sSub>
                        <m:sSubPr>
                          <m:ctrlPr>
                            <a:rPr lang="ru-KZ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f>
                        <m:fPr>
                          <m:ctrlPr>
                            <a:rPr lang="ru-KZ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77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300</m:t>
                          </m:r>
                        </m:den>
                      </m:f>
                      <m:r>
                        <a:rPr lang="ru-KZ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ru-KZ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0.25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ru-KZ" sz="16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F0BAB6C7-C41D-4985-90D0-62F7860E4E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6930" y="3520964"/>
                <a:ext cx="4170308" cy="524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>
            <a:extLst>
              <a:ext uri="{FF2B5EF4-FFF2-40B4-BE49-F238E27FC236}">
                <a16:creationId xmlns:a16="http://schemas.microsoft.com/office/drawing/2014/main" id="{767CB35A-EB33-4203-B609-9A367AECBD3D}"/>
              </a:ext>
            </a:extLst>
          </p:cNvPr>
          <p:cNvSpPr txBox="1"/>
          <p:nvPr/>
        </p:nvSpPr>
        <p:spPr>
          <a:xfrm>
            <a:off x="512123" y="4091227"/>
            <a:ext cx="110874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KZ" sz="1600" dirty="0" err="1">
                <a:latin typeface="Arial" panose="020B0604020202020204" pitchFamily="34" charset="0"/>
                <a:cs typeface="Arial" panose="020B0604020202020204" pitchFamily="34" charset="0"/>
              </a:rPr>
              <a:t>Демек</a:t>
            </a:r>
            <a:r>
              <a:rPr lang="ru-KZ" sz="1600" dirty="0">
                <a:latin typeface="Arial" panose="020B0604020202020204" pitchFamily="34" charset="0"/>
                <a:cs typeface="Arial" panose="020B0604020202020204" pitchFamily="34" charset="0"/>
              </a:rPr>
              <a:t>, камера </a:t>
            </a:r>
            <a:r>
              <a:rPr lang="ru-KZ" sz="1600" dirty="0" err="1">
                <a:latin typeface="Arial" panose="020B0604020202020204" pitchFamily="34" charset="0"/>
                <a:cs typeface="Arial" panose="020B0604020202020204" pitchFamily="34" charset="0"/>
              </a:rPr>
              <a:t>қабырғаларын</a:t>
            </a:r>
            <a:r>
              <a:rPr lang="ru-K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600" dirty="0" err="1">
                <a:latin typeface="Arial" panose="020B0604020202020204" pitchFamily="34" charset="0"/>
                <a:cs typeface="Arial" panose="020B0604020202020204" pitchFamily="34" charset="0"/>
              </a:rPr>
              <a:t>сұйық</a:t>
            </a:r>
            <a:r>
              <a:rPr lang="ru-K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600" dirty="0" err="1">
                <a:latin typeface="Arial" panose="020B0604020202020204" pitchFamily="34" charset="0"/>
                <a:cs typeface="Arial" panose="020B0604020202020204" pitchFamily="34" charset="0"/>
              </a:rPr>
              <a:t>азотпен</a:t>
            </a:r>
            <a:r>
              <a:rPr lang="ru-KZ" sz="1600" dirty="0">
                <a:latin typeface="Arial" panose="020B0604020202020204" pitchFamily="34" charset="0"/>
                <a:cs typeface="Arial" panose="020B0604020202020204" pitchFamily="34" charset="0"/>
              </a:rPr>
              <a:t> 77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ru-K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600" dirty="0" err="1">
                <a:latin typeface="Arial" panose="020B0604020202020204" pitchFamily="34" charset="0"/>
                <a:cs typeface="Arial" panose="020B0604020202020204" pitchFamily="34" charset="0"/>
              </a:rPr>
              <a:t>температураға</a:t>
            </a:r>
            <a:r>
              <a:rPr lang="ru-K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600" dirty="0" err="1">
                <a:latin typeface="Arial" panose="020B0604020202020204" pitchFamily="34" charset="0"/>
                <a:cs typeface="Arial" panose="020B0604020202020204" pitchFamily="34" charset="0"/>
              </a:rPr>
              <a:t>дейін</a:t>
            </a:r>
            <a:r>
              <a:rPr lang="ru-K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600" dirty="0" err="1">
                <a:latin typeface="Arial" panose="020B0604020202020204" pitchFamily="34" charset="0"/>
                <a:cs typeface="Arial" panose="020B0604020202020204" pitchFamily="34" charset="0"/>
              </a:rPr>
              <a:t>салқындатқанда</a:t>
            </a:r>
            <a:r>
              <a:rPr lang="ru-KZ" sz="1600" dirty="0">
                <a:latin typeface="Arial" panose="020B0604020202020204" pitchFamily="34" charset="0"/>
                <a:cs typeface="Arial" panose="020B0604020202020204" pitchFamily="34" charset="0"/>
              </a:rPr>
              <a:t>, сенсор </a:t>
            </a:r>
            <a:r>
              <a:rPr lang="ru-KZ" sz="1600" dirty="0" err="1">
                <a:latin typeface="Arial" panose="020B0604020202020204" pitchFamily="34" charset="0"/>
                <a:cs typeface="Arial" panose="020B0604020202020204" pitchFamily="34" charset="0"/>
              </a:rPr>
              <a:t>шамындағы</a:t>
            </a:r>
            <a:r>
              <a:rPr lang="ru-KZ" sz="1600" dirty="0">
                <a:latin typeface="Arial" panose="020B0604020202020204" pitchFamily="34" charset="0"/>
                <a:cs typeface="Arial" panose="020B0604020202020204" pitchFamily="34" charset="0"/>
              </a:rPr>
              <a:t> газ </a:t>
            </a:r>
            <a:r>
              <a:rPr lang="ru-KZ" sz="1600" dirty="0" err="1">
                <a:latin typeface="Arial" panose="020B0604020202020204" pitchFamily="34" charset="0"/>
                <a:cs typeface="Arial" panose="020B0604020202020204" pitchFamily="34" charset="0"/>
              </a:rPr>
              <a:t>концентрациясы</a:t>
            </a:r>
            <a:r>
              <a:rPr lang="ru-KZ" sz="1600" dirty="0"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KZ" sz="1600" dirty="0" err="1">
                <a:latin typeface="Arial" panose="020B0604020202020204" pitchFamily="34" charset="0"/>
                <a:cs typeface="Arial" panose="020B0604020202020204" pitchFamily="34" charset="0"/>
              </a:rPr>
              <a:t>қысымы</a:t>
            </a:r>
            <a:r>
              <a:rPr lang="ru-K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600" dirty="0" err="1">
                <a:latin typeface="Arial" panose="020B0604020202020204" pitchFamily="34" charset="0"/>
                <a:cs typeface="Arial" panose="020B0604020202020204" pitchFamily="34" charset="0"/>
              </a:rPr>
              <a:t>екі</a:t>
            </a:r>
            <a:r>
              <a:rPr lang="ru-K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600" dirty="0" err="1">
                <a:latin typeface="Arial" panose="020B0604020202020204" pitchFamily="34" charset="0"/>
                <a:cs typeface="Arial" panose="020B0604020202020204" pitchFamily="34" charset="0"/>
              </a:rPr>
              <a:t>есе</a:t>
            </a:r>
            <a:r>
              <a:rPr lang="ru-K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600" dirty="0" err="1">
                <a:latin typeface="Arial" panose="020B0604020202020204" pitchFamily="34" charset="0"/>
                <a:cs typeface="Arial" panose="020B0604020202020204" pitchFamily="34" charset="0"/>
              </a:rPr>
              <a:t>төмендейді</a:t>
            </a:r>
            <a:r>
              <a:rPr lang="ru-KZ" sz="1600" dirty="0">
                <a:latin typeface="Arial" panose="020B0604020202020204" pitchFamily="34" charset="0"/>
                <a:cs typeface="Arial" panose="020B0604020202020204" pitchFamily="34" charset="0"/>
              </a:rPr>
              <a:t>, ал </a:t>
            </a:r>
            <a:r>
              <a:rPr lang="ru-KZ" sz="1600" dirty="0" err="1">
                <a:latin typeface="Arial" panose="020B0604020202020204" pitchFamily="34" charset="0"/>
                <a:cs typeface="Arial" panose="020B0604020202020204" pitchFamily="34" charset="0"/>
              </a:rPr>
              <a:t>камерадағы</a:t>
            </a:r>
            <a:r>
              <a:rPr lang="ru-KZ" sz="1600" dirty="0">
                <a:latin typeface="Arial" panose="020B0604020202020204" pitchFamily="34" charset="0"/>
                <a:cs typeface="Arial" panose="020B0604020202020204" pitchFamily="34" charset="0"/>
              </a:rPr>
              <a:t> газ </a:t>
            </a:r>
            <a:r>
              <a:rPr lang="ru-KZ" sz="1600" dirty="0" err="1">
                <a:latin typeface="Arial" panose="020B0604020202020204" pitchFamily="34" charset="0"/>
                <a:cs typeface="Arial" panose="020B0604020202020204" pitchFamily="34" charset="0"/>
              </a:rPr>
              <a:t>молекулаларының</a:t>
            </a:r>
            <a:r>
              <a:rPr lang="ru-K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600" dirty="0" err="1">
                <a:latin typeface="Arial" panose="020B0604020202020204" pitchFamily="34" charset="0"/>
                <a:cs typeface="Arial" panose="020B0604020202020204" pitchFamily="34" charset="0"/>
              </a:rPr>
              <a:t>концентрациясы</a:t>
            </a:r>
            <a:r>
              <a:rPr lang="ru-K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600" dirty="0" err="1">
                <a:latin typeface="Arial" panose="020B0604020202020204" pitchFamily="34" charset="0"/>
                <a:cs typeface="Arial" panose="020B0604020202020204" pitchFamily="34" charset="0"/>
              </a:rPr>
              <a:t>өзгеріссіз</a:t>
            </a:r>
            <a:r>
              <a:rPr lang="ru-K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600" dirty="0" err="1">
                <a:latin typeface="Arial" panose="020B0604020202020204" pitchFamily="34" charset="0"/>
                <a:cs typeface="Arial" panose="020B0604020202020204" pitchFamily="34" charset="0"/>
              </a:rPr>
              <a:t>қалады</a:t>
            </a:r>
            <a:r>
              <a:rPr lang="ru-K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6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K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600" dirty="0" err="1">
                <a:latin typeface="Arial" panose="020B0604020202020204" pitchFamily="34" charset="0"/>
                <a:cs typeface="Arial" panose="020B0604020202020204" pitchFamily="34" charset="0"/>
              </a:rPr>
              <a:t>қысым</a:t>
            </a:r>
            <a:r>
              <a:rPr lang="ru-K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600" dirty="0" err="1">
                <a:latin typeface="Arial" panose="020B0604020202020204" pitchFamily="34" charset="0"/>
                <a:cs typeface="Arial" panose="020B0604020202020204" pitchFamily="34" charset="0"/>
              </a:rPr>
              <a:t>төрт</a:t>
            </a:r>
            <a:r>
              <a:rPr lang="ru-K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600" dirty="0" err="1">
                <a:latin typeface="Arial" panose="020B0604020202020204" pitchFamily="34" charset="0"/>
                <a:cs typeface="Arial" panose="020B0604020202020204" pitchFamily="34" charset="0"/>
              </a:rPr>
              <a:t>есе</a:t>
            </a:r>
            <a:r>
              <a:rPr lang="ru-K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600" dirty="0" err="1">
                <a:latin typeface="Arial" panose="020B0604020202020204" pitchFamily="34" charset="0"/>
                <a:cs typeface="Arial" panose="020B0604020202020204" pitchFamily="34" charset="0"/>
              </a:rPr>
              <a:t>төмендейді</a:t>
            </a:r>
            <a:r>
              <a:rPr lang="ru-KZ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F5ABCD3-0C86-4B7F-9CB7-69702A56E90F}"/>
              </a:ext>
            </a:extLst>
          </p:cNvPr>
          <p:cNvSpPr txBox="1"/>
          <p:nvPr/>
        </p:nvSpPr>
        <p:spPr>
          <a:xfrm>
            <a:off x="507613" y="4898713"/>
            <a:ext cx="1121233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KZ" sz="1600" dirty="0" err="1">
                <a:latin typeface="Arial" panose="020B0604020202020204" pitchFamily="34" charset="0"/>
                <a:cs typeface="Arial" panose="020B0604020202020204" pitchFamily="34" charset="0"/>
              </a:rPr>
              <a:t>Осылайша</a:t>
            </a:r>
            <a:r>
              <a:rPr lang="ru-KZ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KZ" sz="1600" dirty="0" err="1">
                <a:latin typeface="Arial" panose="020B0604020202020204" pitchFamily="34" charset="0"/>
                <a:cs typeface="Arial" panose="020B0604020202020204" pitchFamily="34" charset="0"/>
              </a:rPr>
              <a:t>егер</a:t>
            </a:r>
            <a:r>
              <a:rPr lang="ru-K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600" dirty="0" err="1">
                <a:latin typeface="Arial" panose="020B0604020202020204" pitchFamily="34" charset="0"/>
                <a:cs typeface="Arial" panose="020B0604020202020204" pitchFamily="34" charset="0"/>
              </a:rPr>
              <a:t>сенсорлар</a:t>
            </a:r>
            <a:r>
              <a:rPr lang="ru-K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600" dirty="0" err="1">
                <a:latin typeface="Arial" panose="020B0604020202020204" pitchFamily="34" charset="0"/>
                <a:cs typeface="Arial" panose="020B0604020202020204" pitchFamily="34" charset="0"/>
              </a:rPr>
              <a:t>молекулалардың</a:t>
            </a:r>
            <a:r>
              <a:rPr lang="ru-K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600" dirty="0" err="1">
                <a:latin typeface="Arial" panose="020B0604020202020204" pitchFamily="34" charset="0"/>
                <a:cs typeface="Arial" panose="020B0604020202020204" pitchFamily="34" charset="0"/>
              </a:rPr>
              <a:t>концентрациясын</a:t>
            </a:r>
            <a:r>
              <a:rPr lang="ru-K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600" dirty="0" err="1">
                <a:latin typeface="Arial" panose="020B0604020202020204" pitchFamily="34" charset="0"/>
                <a:cs typeface="Arial" panose="020B0604020202020204" pitchFamily="34" charset="0"/>
              </a:rPr>
              <a:t>өлшесе</a:t>
            </a:r>
            <a:r>
              <a:rPr lang="ru-KZ" sz="1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KZ" sz="1600" dirty="0" err="1">
                <a:latin typeface="Arial" panose="020B0604020202020204" pitchFamily="34" charset="0"/>
                <a:cs typeface="Arial" panose="020B0604020202020204" pitchFamily="34" charset="0"/>
              </a:rPr>
              <a:t>иондаушы</a:t>
            </a:r>
            <a:r>
              <a:rPr lang="ru-K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600" dirty="0" err="1">
                <a:latin typeface="Arial" panose="020B0604020202020204" pitchFamily="34" charset="0"/>
                <a:cs typeface="Arial" panose="020B0604020202020204" pitchFamily="34" charset="0"/>
              </a:rPr>
              <a:t>манометрлер</a:t>
            </a:r>
            <a:r>
              <a:rPr lang="ru-KZ" sz="160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ru-KZ" sz="1600" dirty="0" err="1">
                <a:latin typeface="Arial" panose="020B0604020202020204" pitchFamily="34" charset="0"/>
                <a:cs typeface="Arial" panose="020B0604020202020204" pitchFamily="34" charset="0"/>
              </a:rPr>
              <a:t>онда</a:t>
            </a:r>
            <a:r>
              <a:rPr lang="ru-K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600" dirty="0" err="1">
                <a:latin typeface="Arial" panose="020B0604020202020204" pitchFamily="34" charset="0"/>
                <a:cs typeface="Arial" panose="020B0604020202020204" pitchFamily="34" charset="0"/>
              </a:rPr>
              <a:t>сыртқы</a:t>
            </a:r>
            <a:r>
              <a:rPr lang="ru-K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600" dirty="0" err="1">
                <a:latin typeface="Arial" panose="020B0604020202020204" pitchFamily="34" charset="0"/>
                <a:cs typeface="Arial" panose="020B0604020202020204" pitchFamily="34" charset="0"/>
              </a:rPr>
              <a:t>құрылғы</a:t>
            </a:r>
            <a:r>
              <a:rPr lang="ru-K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600" dirty="0" err="1">
                <a:latin typeface="Arial" panose="020B0604020202020204" pitchFamily="34" charset="0"/>
                <a:cs typeface="Arial" panose="020B0604020202020204" pitchFamily="34" charset="0"/>
              </a:rPr>
              <a:t>оның</a:t>
            </a:r>
            <a:r>
              <a:rPr lang="ru-K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600" dirty="0" err="1">
                <a:latin typeface="Arial" panose="020B0604020202020204" pitchFamily="34" charset="0"/>
                <a:cs typeface="Arial" panose="020B0604020202020204" pitchFamily="34" charset="0"/>
              </a:rPr>
              <a:t>көрсеткіштерін</a:t>
            </a:r>
            <a:r>
              <a:rPr lang="ru-K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600" dirty="0" err="1">
                <a:latin typeface="Arial" panose="020B0604020202020204" pitchFamily="34" charset="0"/>
                <a:cs typeface="Arial" panose="020B0604020202020204" pitchFamily="34" charset="0"/>
              </a:rPr>
              <a:t>екі</a:t>
            </a:r>
            <a:r>
              <a:rPr lang="ru-K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600" dirty="0" err="1">
                <a:latin typeface="Arial" panose="020B0604020202020204" pitchFamily="34" charset="0"/>
                <a:cs typeface="Arial" panose="020B0604020202020204" pitchFamily="34" charset="0"/>
              </a:rPr>
              <a:t>есе</a:t>
            </a:r>
            <a:r>
              <a:rPr lang="ru-K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600" dirty="0" err="1">
                <a:latin typeface="Arial" panose="020B0604020202020204" pitchFamily="34" charset="0"/>
                <a:cs typeface="Arial" panose="020B0604020202020204" pitchFamily="34" charset="0"/>
              </a:rPr>
              <a:t>азайтады</a:t>
            </a:r>
            <a:r>
              <a:rPr lang="ru-KZ" sz="1600" dirty="0">
                <a:latin typeface="Arial" panose="020B0604020202020204" pitchFamily="34" charset="0"/>
                <a:cs typeface="Arial" panose="020B0604020202020204" pitchFamily="34" charset="0"/>
              </a:rPr>
              <a:t>, ал </a:t>
            </a:r>
            <a:r>
              <a:rPr lang="ru-KZ" sz="1600" dirty="0" err="1">
                <a:latin typeface="Arial" panose="020B0604020202020204" pitchFamily="34" charset="0"/>
                <a:cs typeface="Arial" panose="020B0604020202020204" pitchFamily="34" charset="0"/>
              </a:rPr>
              <a:t>кірістірілген</a:t>
            </a:r>
            <a:r>
              <a:rPr lang="ru-K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600" dirty="0" err="1">
                <a:latin typeface="Arial" panose="020B0604020202020204" pitchFamily="34" charset="0"/>
                <a:cs typeface="Arial" panose="020B0604020202020204" pitchFamily="34" charset="0"/>
              </a:rPr>
              <a:t>көрсеткіштер</a:t>
            </a:r>
            <a:r>
              <a:rPr lang="ru-K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600" dirty="0" err="1">
                <a:latin typeface="Arial" panose="020B0604020202020204" pitchFamily="34" charset="0"/>
                <a:cs typeface="Arial" panose="020B0604020202020204" pitchFamily="34" charset="0"/>
              </a:rPr>
              <a:t>өзгермейді</a:t>
            </a:r>
            <a:r>
              <a:rPr lang="ru-KZ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KZ" sz="1600" dirty="0" err="1">
                <a:latin typeface="Arial" panose="020B0604020202020204" pitchFamily="34" charset="0"/>
                <a:cs typeface="Arial" panose="020B0604020202020204" pitchFamily="34" charset="0"/>
              </a:rPr>
              <a:t>Сыртқы</a:t>
            </a:r>
            <a:r>
              <a:rPr lang="ru-K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600" dirty="0" err="1">
                <a:latin typeface="Arial" panose="020B0604020202020204" pitchFamily="34" charset="0"/>
                <a:cs typeface="Arial" panose="020B0604020202020204" pitchFamily="34" charset="0"/>
              </a:rPr>
              <a:t>манометрден</a:t>
            </a:r>
            <a:r>
              <a:rPr lang="ru-K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600" dirty="0" err="1">
                <a:latin typeface="Arial" panose="020B0604020202020204" pitchFamily="34" charset="0"/>
                <a:cs typeface="Arial" panose="020B0604020202020204" pitchFamily="34" charset="0"/>
              </a:rPr>
              <a:t>камерадағы</a:t>
            </a:r>
            <a:r>
              <a:rPr lang="ru-K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600" dirty="0" err="1">
                <a:latin typeface="Arial" panose="020B0604020202020204" pitchFamily="34" charset="0"/>
                <a:cs typeface="Arial" panose="020B0604020202020204" pitchFamily="34" charset="0"/>
              </a:rPr>
              <a:t>молекулалардың</a:t>
            </a:r>
            <a:r>
              <a:rPr lang="ru-K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600" dirty="0" err="1">
                <a:latin typeface="Arial" panose="020B0604020202020204" pitchFamily="34" charset="0"/>
                <a:cs typeface="Arial" panose="020B0604020202020204" pitchFamily="34" charset="0"/>
              </a:rPr>
              <a:t>нақты</a:t>
            </a:r>
            <a:r>
              <a:rPr lang="ru-K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600" dirty="0" err="1">
                <a:latin typeface="Arial" panose="020B0604020202020204" pitchFamily="34" charset="0"/>
                <a:cs typeface="Arial" panose="020B0604020202020204" pitchFamily="34" charset="0"/>
              </a:rPr>
              <a:t>концентрациясын</a:t>
            </a:r>
            <a:r>
              <a:rPr lang="ru-K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600" dirty="0" err="1">
                <a:latin typeface="Arial" panose="020B0604020202020204" pitchFamily="34" charset="0"/>
                <a:cs typeface="Arial" panose="020B0604020202020204" pitchFamily="34" charset="0"/>
              </a:rPr>
              <a:t>анықтау</a:t>
            </a:r>
            <a:r>
              <a:rPr lang="ru-K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600" dirty="0" err="1"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K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600" dirty="0" err="1">
                <a:latin typeface="Arial" panose="020B0604020202020204" pitchFamily="34" charset="0"/>
                <a:cs typeface="Arial" panose="020B0604020202020204" pitchFamily="34" charset="0"/>
              </a:rPr>
              <a:t>оның</a:t>
            </a:r>
            <a:r>
              <a:rPr lang="ru-K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600" dirty="0" err="1">
                <a:latin typeface="Arial" panose="020B0604020202020204" pitchFamily="34" charset="0"/>
                <a:cs typeface="Arial" panose="020B0604020202020204" pitchFamily="34" charset="0"/>
              </a:rPr>
              <a:t>көрсеткіштерін</a:t>
            </a:r>
            <a:r>
              <a:rPr lang="ru-K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600" dirty="0" err="1">
                <a:latin typeface="Arial" panose="020B0604020202020204" pitchFamily="34" charset="0"/>
                <a:cs typeface="Arial" panose="020B0604020202020204" pitchFamily="34" charset="0"/>
              </a:rPr>
              <a:t>екі</a:t>
            </a:r>
            <a:r>
              <a:rPr lang="ru-K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600" dirty="0" err="1">
                <a:latin typeface="Arial" panose="020B0604020202020204" pitchFamily="34" charset="0"/>
                <a:cs typeface="Arial" panose="020B0604020202020204" pitchFamily="34" charset="0"/>
              </a:rPr>
              <a:t>есе</a:t>
            </a:r>
            <a:r>
              <a:rPr lang="ru-K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600" dirty="0" err="1">
                <a:latin typeface="Arial" panose="020B0604020202020204" pitchFamily="34" charset="0"/>
                <a:cs typeface="Arial" panose="020B0604020202020204" pitchFamily="34" charset="0"/>
              </a:rPr>
              <a:t>көбейту</a:t>
            </a:r>
            <a:r>
              <a:rPr lang="ru-KZ" sz="1600" dirty="0">
                <a:latin typeface="Arial" panose="020B0604020202020204" pitchFamily="34" charset="0"/>
                <a:cs typeface="Arial" panose="020B0604020202020204" pitchFamily="34" charset="0"/>
              </a:rPr>
              <a:t> керек, ал </a:t>
            </a:r>
            <a:r>
              <a:rPr lang="ru-KZ" sz="1600" dirty="0" err="1">
                <a:latin typeface="Arial" panose="020B0604020202020204" pitchFamily="34" charset="0"/>
                <a:cs typeface="Arial" panose="020B0604020202020204" pitchFamily="34" charset="0"/>
              </a:rPr>
              <a:t>егер</a:t>
            </a:r>
            <a:r>
              <a:rPr lang="ru-K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600" dirty="0" err="1">
                <a:latin typeface="Arial" panose="020B0604020202020204" pitchFamily="34" charset="0"/>
                <a:cs typeface="Arial" panose="020B0604020202020204" pitchFamily="34" charset="0"/>
              </a:rPr>
              <a:t>камерада</a:t>
            </a:r>
            <a:r>
              <a:rPr lang="ru-K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600" dirty="0" err="1">
                <a:latin typeface="Arial" panose="020B0604020202020204" pitchFamily="34" charset="0"/>
                <a:cs typeface="Arial" panose="020B0604020202020204" pitchFamily="34" charset="0"/>
              </a:rPr>
              <a:t>қысым</a:t>
            </a:r>
            <a:r>
              <a:rPr lang="ru-KZ" sz="1600" dirty="0">
                <a:latin typeface="Arial" panose="020B0604020202020204" pitchFamily="34" charset="0"/>
                <a:cs typeface="Arial" panose="020B0604020202020204" pitchFamily="34" charset="0"/>
              </a:rPr>
              <a:t> табу </a:t>
            </a:r>
            <a:r>
              <a:rPr lang="ru-KZ" sz="1600" dirty="0" err="1">
                <a:latin typeface="Arial" panose="020B0604020202020204" pitchFamily="34" charset="0"/>
                <a:cs typeface="Arial" panose="020B0604020202020204" pitchFamily="34" charset="0"/>
              </a:rPr>
              <a:t>қажет</a:t>
            </a:r>
            <a:r>
              <a:rPr lang="ru-K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600" dirty="0" err="1">
                <a:latin typeface="Arial" panose="020B0604020202020204" pitchFamily="34" charset="0"/>
                <a:cs typeface="Arial" panose="020B0604020202020204" pitchFamily="34" charset="0"/>
              </a:rPr>
              <a:t>болса</a:t>
            </a:r>
            <a:r>
              <a:rPr lang="ru-KZ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KZ" sz="1600" dirty="0" err="1">
                <a:latin typeface="Arial" panose="020B0604020202020204" pitchFamily="34" charset="0"/>
                <a:cs typeface="Arial" panose="020B0604020202020204" pitchFamily="34" charset="0"/>
              </a:rPr>
              <a:t>онда</a:t>
            </a:r>
            <a:r>
              <a:rPr lang="ru-K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600" dirty="0" err="1">
                <a:latin typeface="Arial" panose="020B0604020202020204" pitchFamily="34" charset="0"/>
                <a:cs typeface="Arial" panose="020B0604020202020204" pitchFamily="34" charset="0"/>
              </a:rPr>
              <a:t>оның</a:t>
            </a:r>
            <a:r>
              <a:rPr lang="ru-K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600" dirty="0" err="1">
                <a:latin typeface="Arial" panose="020B0604020202020204" pitchFamily="34" charset="0"/>
                <a:cs typeface="Arial" panose="020B0604020202020204" pitchFamily="34" charset="0"/>
              </a:rPr>
              <a:t>көрсеткіштерін</a:t>
            </a:r>
            <a:r>
              <a:rPr lang="ru-K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600" dirty="0" err="1">
                <a:latin typeface="Arial" panose="020B0604020202020204" pitchFamily="34" charset="0"/>
                <a:cs typeface="Arial" panose="020B0604020202020204" pitchFamily="34" charset="0"/>
              </a:rPr>
              <a:t>екі</a:t>
            </a:r>
            <a:r>
              <a:rPr lang="ru-K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600" dirty="0" err="1">
                <a:latin typeface="Arial" panose="020B0604020202020204" pitchFamily="34" charset="0"/>
                <a:cs typeface="Arial" panose="020B0604020202020204" pitchFamily="34" charset="0"/>
              </a:rPr>
              <a:t>есе</a:t>
            </a:r>
            <a:r>
              <a:rPr lang="ru-K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600" dirty="0" err="1">
                <a:latin typeface="Arial" panose="020B0604020202020204" pitchFamily="34" charset="0"/>
                <a:cs typeface="Arial" panose="020B0604020202020204" pitchFamily="34" charset="0"/>
              </a:rPr>
              <a:t>азайту</a:t>
            </a:r>
            <a:r>
              <a:rPr lang="ru-KZ" sz="1600" dirty="0">
                <a:latin typeface="Arial" panose="020B0604020202020204" pitchFamily="34" charset="0"/>
                <a:cs typeface="Arial" panose="020B0604020202020204" pitchFamily="34" charset="0"/>
              </a:rPr>
              <a:t> керек. </a:t>
            </a:r>
            <a:r>
              <a:rPr lang="ru-KZ" sz="1600" dirty="0" err="1">
                <a:latin typeface="Arial" panose="020B0604020202020204" pitchFamily="34" charset="0"/>
                <a:cs typeface="Arial" panose="020B0604020202020204" pitchFamily="34" charset="0"/>
              </a:rPr>
              <a:t>Кірістірілген</a:t>
            </a:r>
            <a:r>
              <a:rPr lang="ru-KZ" sz="1600" dirty="0">
                <a:latin typeface="Arial" panose="020B0604020202020204" pitchFamily="34" charset="0"/>
                <a:cs typeface="Arial" panose="020B0604020202020204" pitchFamily="34" charset="0"/>
              </a:rPr>
              <a:t> сенсор </a:t>
            </a:r>
            <a:r>
              <a:rPr lang="ru-KZ" sz="1600" dirty="0" err="1">
                <a:latin typeface="Arial" panose="020B0604020202020204" pitchFamily="34" charset="0"/>
                <a:cs typeface="Arial" panose="020B0604020202020204" pitchFamily="34" charset="0"/>
              </a:rPr>
              <a:t>шынайы</a:t>
            </a:r>
            <a:r>
              <a:rPr lang="ru-K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600" dirty="0" err="1">
                <a:latin typeface="Arial" panose="020B0604020202020204" pitchFamily="34" charset="0"/>
                <a:cs typeface="Arial" panose="020B0604020202020204" pitchFamily="34" charset="0"/>
              </a:rPr>
              <a:t>концентрацияны</a:t>
            </a:r>
            <a:r>
              <a:rPr lang="ru-K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600" dirty="0" err="1">
                <a:latin typeface="Arial" panose="020B0604020202020204" pitchFamily="34" charset="0"/>
                <a:cs typeface="Arial" panose="020B0604020202020204" pitchFamily="34" charset="0"/>
              </a:rPr>
              <a:t>көрсетеді</a:t>
            </a:r>
            <a:r>
              <a:rPr lang="ru-KZ" sz="1600" dirty="0">
                <a:latin typeface="Arial" panose="020B0604020202020204" pitchFamily="34" charset="0"/>
                <a:cs typeface="Arial" panose="020B0604020202020204" pitchFamily="34" charset="0"/>
              </a:rPr>
              <a:t>, ал </a:t>
            </a:r>
            <a:r>
              <a:rPr lang="ru-KZ" sz="1600" dirty="0" err="1">
                <a:latin typeface="Arial" panose="020B0604020202020204" pitchFamily="34" charset="0"/>
                <a:cs typeface="Arial" panose="020B0604020202020204" pitchFamily="34" charset="0"/>
              </a:rPr>
              <a:t>қысым</a:t>
            </a:r>
            <a:r>
              <a:rPr lang="ru-K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600" dirty="0" err="1">
                <a:latin typeface="Arial" panose="020B0604020202020204" pitchFamily="34" charset="0"/>
                <a:cs typeface="Arial" panose="020B0604020202020204" pitchFamily="34" charset="0"/>
              </a:rPr>
              <a:t>төрт</a:t>
            </a:r>
            <a:r>
              <a:rPr lang="ru-K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600" dirty="0" err="1">
                <a:latin typeface="Arial" panose="020B0604020202020204" pitchFamily="34" charset="0"/>
                <a:cs typeface="Arial" panose="020B0604020202020204" pitchFamily="34" charset="0"/>
              </a:rPr>
              <a:t>есе</a:t>
            </a:r>
            <a:r>
              <a:rPr lang="ru-K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sz="1600" dirty="0" err="1">
                <a:latin typeface="Arial" panose="020B0604020202020204" pitchFamily="34" charset="0"/>
                <a:cs typeface="Arial" panose="020B0604020202020204" pitchFamily="34" charset="0"/>
              </a:rPr>
              <a:t>артады</a:t>
            </a:r>
            <a:r>
              <a:rPr lang="ru-KZ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52A1F8D-0488-4DEB-B840-8F5F2A937241}"/>
                  </a:ext>
                </a:extLst>
              </p:cNvPr>
              <p:cNvSpPr txBox="1"/>
              <p:nvPr/>
            </p:nvSpPr>
            <p:spPr>
              <a:xfrm>
                <a:off x="584519" y="976701"/>
                <a:ext cx="11212333" cy="15699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:r>
                  <a:rPr lang="ru-RU" sz="1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Жылу</a:t>
                </a:r>
                <a:r>
                  <a:rPr lang="ru-RU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транспирациясы</a:t>
                </a:r>
                <a:r>
                  <a:rPr lang="ru-RU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құбылысына</a:t>
                </a:r>
                <a:r>
                  <a:rPr lang="ru-RU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сәйкес</a:t>
                </a:r>
                <a:r>
                  <a:rPr lang="ru-RU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Криоагент</a:t>
                </a:r>
                <a:r>
                  <a:rPr lang="ru-RU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сорғыға</a:t>
                </a:r>
                <a:r>
                  <a:rPr lang="ru-RU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газ </a:t>
                </a:r>
                <a:r>
                  <a:rPr lang="ru-RU" sz="1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молекулаларының</a:t>
                </a:r>
                <a:r>
                  <a:rPr lang="ru-RU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бір</a:t>
                </a:r>
                <a:r>
                  <a:rPr lang="ru-RU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бөлігі</a:t>
                </a:r>
                <a:r>
                  <a:rPr lang="ru-RU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1 </a:t>
                </a:r>
                <a:r>
                  <a:rPr lang="ru-RU" sz="1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колбадан</a:t>
                </a:r>
                <a:r>
                  <a:rPr lang="ru-RU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камераға</a:t>
                </a:r>
                <a:r>
                  <a:rPr lang="ru-RU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өтеді</a:t>
                </a:r>
                <a:r>
                  <a:rPr lang="ru-RU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sz="1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бірақ</a:t>
                </a:r>
                <a:r>
                  <a:rPr lang="ru-RU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соңғысының</a:t>
                </a:r>
                <a:r>
                  <a:rPr lang="ru-RU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көлемі</a:t>
                </a:r>
                <a:r>
                  <a:rPr lang="ru-RU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колбаның</a:t>
                </a:r>
                <a:r>
                  <a:rPr lang="ru-RU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көлемінен</a:t>
                </a:r>
                <a:r>
                  <a:rPr lang="ru-RU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едәуір</a:t>
                </a:r>
                <a:r>
                  <a:rPr lang="ru-RU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асып</a:t>
                </a:r>
                <a:r>
                  <a:rPr lang="ru-RU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кететіндіктен</a:t>
                </a:r>
                <a:r>
                  <a:rPr lang="ru-RU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sz="1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камерадағы</a:t>
                </a:r>
                <a:r>
                  <a:rPr lang="ru-RU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молекулалардың</a:t>
                </a:r>
                <a:r>
                  <a:rPr lang="ru-RU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концентрациясы</a:t>
                </a:r>
                <a:r>
                  <a:rPr lang="ru-RU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іс</a:t>
                </a:r>
                <a:r>
                  <a:rPr lang="ru-RU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жүзінде</a:t>
                </a:r>
                <a:r>
                  <a:rPr lang="ru-RU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өзгермейді</a:t>
                </a:r>
                <a:r>
                  <a:rPr lang="ru-RU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1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sz="1600" baseline="-25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</a:t>
                </a:r>
                <a:r>
                  <a:rPr lang="en-US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’=</a:t>
                </a:r>
                <a:r>
                  <a:rPr lang="en-US" sz="1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sz="1600" baseline="-25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</a:t>
                </a:r>
                <a:r>
                  <a:rPr lang="ru-RU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). </a:t>
                </a:r>
                <a:r>
                  <a:rPr lang="ru-RU" sz="1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Датчиктің</a:t>
                </a:r>
                <a:r>
                  <a:rPr lang="ru-RU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колбасында</a:t>
                </a:r>
                <a:r>
                  <a:rPr lang="ru-RU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концентрация </a:t>
                </a:r>
                <a:r>
                  <a:rPr lang="ru-RU" sz="1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тең</a:t>
                </a:r>
                <a:r>
                  <a:rPr lang="ru-RU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болады</a:t>
                </a:r>
                <a:r>
                  <a:rPr lang="en-US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ru-RU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KZ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KZ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ru-KZ" sz="16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ru-KZ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ru-KZ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lang="ru-KZ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rad>
                      <m:sSub>
                        <m:sSubPr>
                          <m:ctrlPr>
                            <a:rPr lang="ru-KZ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ru-KZ" sz="16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ru-KZ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77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300</m:t>
                              </m:r>
                            </m:den>
                          </m:f>
                        </m:e>
                      </m:rad>
                      <m:r>
                        <a:rPr lang="ru-KZ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ru-KZ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0.5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KZ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0.5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KZ" sz="1600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52A1F8D-0488-4DEB-B840-8F5F2A9372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519" y="976701"/>
                <a:ext cx="11212333" cy="1569982"/>
              </a:xfrm>
              <a:prstGeom prst="rect">
                <a:avLst/>
              </a:prstGeom>
              <a:blipFill>
                <a:blip r:embed="rId4"/>
                <a:stretch>
                  <a:fillRect l="-326" t="-1163" r="-272"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19860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E5872E-06DB-219B-46BF-7F7853ECD8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34A5D7D-E84B-064D-0F6F-4D288E6F3C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073C6F-AB16-917B-5CBD-B69A33D0FB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E3D6F5-9804-9A59-906C-E698D0BAE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42F877B-04ED-97E2-C387-B231819600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6C77D23F-908E-F59F-F7ED-DC55F692FC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4A0F37EC-63E6-F715-0AD2-1DB204EC6E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0FD86042-FF15-D870-5F9C-500265EBFC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FBBC909F-9ADB-1B3B-290C-06E6B3630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2FD66983-1712-D0F0-27A5-038007CB2A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A01DE56A-77A5-DAFF-4917-393DFE592F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4F1B4E22-5463-F86E-77E0-47A97A4044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DA3D95E3-8EDD-B92A-A581-189CC7D4DE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19D47D3D-2DBA-02C7-087A-573C5478D0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84940332-0B4B-4E4F-B1D6-991DCB93EE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85686C5C-798F-1DBD-3027-69E3DE94C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9F5DCDF6-38F7-AD10-6739-3A3DF99D99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DA6641F-57ED-222D-B95A-A11CDA826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90BD4B54-6445-67B1-2FF8-A61B42A8E3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1F176B49-052D-E834-D9BC-A04D2F177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BE30EF72-3A87-021B-414E-FCE5ED969A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5BBFC975-1542-9203-F45C-F82EDD0566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9BA20DB5-0832-5186-8575-E425323DD4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C6C4A269-42B4-F173-851E-9F810C377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7260949E-6072-5B5A-BD59-8BC50DFE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312CF550-1639-A717-EA99-DD4A08940C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ABA9559E-AA1E-8756-623A-E2A8BF464B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867A933B-0E2E-CD85-3583-6B74EB97E3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AAC3578-4D87-4185-2954-CB4F6B6F5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FE7FA04C-551A-B275-38CA-8DF3319176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AE9D0709-3450-5666-28A6-F4BFED3FE1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8B4BEC0-EA99-8BA4-0AB5-53DFA16BA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0704BDDE-C97B-0C59-06D6-F7555E2572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5E9D8698-80B4-5E6F-8EF3-0D7FE69170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68782B61-511C-0F2F-7C3D-A16274BCF3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02E86753-AE20-0E13-BD0B-FF4E5CC47D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AD4CD643-2B3B-8932-5FA2-BF5A29C1B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FDDAF26C-4C72-0628-357D-D4C7DC794C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042C7B51-4889-34B2-15F4-3ECCFACEF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77EFDD6C-8A59-AFCE-6B4D-B7C39EA8B9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EA0AB52C-8403-89A4-81D9-D59141FA8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2D0B8D34-D18C-49A7-57DF-FB3083C396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B3EB999C-4844-4BEE-6D67-79864A24DD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Скругленный прямоугольник 4">
            <a:extLst>
              <a:ext uri="{FF2B5EF4-FFF2-40B4-BE49-F238E27FC236}">
                <a16:creationId xmlns:a16="http://schemas.microsoft.com/office/drawing/2014/main" id="{7F39EB8F-6BFB-A494-566C-AE6902A83159}"/>
              </a:ext>
            </a:extLst>
          </p:cNvPr>
          <p:cNvSpPr/>
          <p:nvPr/>
        </p:nvSpPr>
        <p:spPr>
          <a:xfrm>
            <a:off x="1507046" y="189518"/>
            <a:ext cx="9048504" cy="703748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1F286BC2-9633-CDF2-B5D0-2FB7F37AD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869" y="243060"/>
            <a:ext cx="9174858" cy="620872"/>
          </a:xfrm>
        </p:spPr>
        <p:txBody>
          <a:bodyPr>
            <a:noAutofit/>
          </a:bodyPr>
          <a:lstStyle/>
          <a:p>
            <a:pPr algn="ctr"/>
            <a:r>
              <a:rPr lang="kk-KZ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 Криогендік обьектілердегі вакуумды өлшеу ерекшеліктері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B797C63-D58D-47CB-9C47-C3640B3AB896}"/>
                  </a:ext>
                </a:extLst>
              </p:cNvPr>
              <p:cNvSpPr txBox="1"/>
              <p:nvPr/>
            </p:nvSpPr>
            <p:spPr>
              <a:xfrm>
                <a:off x="809313" y="1230461"/>
                <a:ext cx="10901481" cy="24148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:r>
                  <a:rPr lang="ru-RU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Берілген </a:t>
                </a:r>
                <a:r>
                  <a:rPr lang="ru-RU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пайымдаулар</a:t>
                </a:r>
                <a:r>
                  <a:rPr lang="ru-RU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сенсор </a:t>
                </a:r>
                <a:r>
                  <a:rPr lang="ru-RU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шамы</a:t>
                </a:r>
                <a:r>
                  <a:rPr lang="ru-RU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мен камера </a:t>
                </a:r>
                <a:r>
                  <a:rPr lang="ru-RU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диаметрі</a:t>
                </a:r>
                <a:r>
                  <a:rPr lang="ru-RU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молекулаларының</a:t>
                </a:r>
                <a:r>
                  <a:rPr lang="ru-RU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орташа</a:t>
                </a:r>
                <a:r>
                  <a:rPr lang="ru-RU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еркін</a:t>
                </a:r>
                <a:r>
                  <a:rPr lang="ru-RU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жол</a:t>
                </a:r>
                <a:r>
                  <a:rPr lang="ru-RU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ұзындығымен</a:t>
                </a:r>
                <a:r>
                  <a:rPr lang="ru-RU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r>
                  <a:rPr lang="ru-RU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салыстырғанда</a:t>
                </a:r>
                <a:r>
                  <a:rPr lang="ru-RU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кішкентай</a:t>
                </a:r>
                <a:r>
                  <a:rPr lang="ru-RU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түтікпен</a:t>
                </a:r>
                <a:r>
                  <a:rPr lang="ru-RU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бір-бірімен</a:t>
                </a:r>
                <a:r>
                  <a:rPr lang="ru-RU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байланысқан</a:t>
                </a:r>
                <a:r>
                  <a:rPr lang="ru-RU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жағдайда</a:t>
                </a:r>
                <a:r>
                  <a:rPr lang="ru-RU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жарамды</a:t>
                </a:r>
                <a:r>
                  <a:rPr lang="ru-RU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kk-KZ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:r>
                  <a:rPr lang="ru-KZ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Егер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≪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ru-KZ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KZ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болса</a:t>
                </a:r>
                <a:r>
                  <a:rPr lang="ru-KZ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ru-KZ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молекулалар</a:t>
                </a:r>
                <a:r>
                  <a:rPr lang="ru-KZ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KZ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арасындағы</a:t>
                </a:r>
                <a:r>
                  <a:rPr lang="ru-KZ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KZ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соқтығысулар</a:t>
                </a:r>
                <a:r>
                  <a:rPr lang="ru-KZ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KZ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молекулалардың</a:t>
                </a:r>
                <a:r>
                  <a:rPr lang="ru-KZ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KZ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қабырғалармен</a:t>
                </a:r>
                <a:r>
                  <a:rPr lang="ru-KZ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KZ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соқтығысуынан</a:t>
                </a:r>
                <a:r>
                  <a:rPr lang="ru-KZ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KZ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едәуір</a:t>
                </a:r>
                <a:r>
                  <a:rPr lang="ru-KZ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KZ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жиі</a:t>
                </a:r>
                <a:r>
                  <a:rPr lang="ru-KZ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KZ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болатындай</a:t>
                </a:r>
                <a:r>
                  <a:rPr lang="ru-KZ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KZ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болса</a:t>
                </a:r>
                <a:r>
                  <a:rPr lang="ru-KZ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ru-KZ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онда</a:t>
                </a:r>
                <a:r>
                  <a:rPr lang="ru-KZ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тепе-</a:t>
                </a:r>
                <a:r>
                  <a:rPr lang="ru-KZ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теңдік</a:t>
                </a:r>
                <a:r>
                  <a:rPr lang="ru-KZ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KZ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шарты</a:t>
                </a:r>
                <a:r>
                  <a:rPr lang="ru-KZ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KZ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теңдік</a:t>
                </a:r>
                <a:r>
                  <a:rPr lang="ru-KZ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KZ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болып</a:t>
                </a:r>
                <a:r>
                  <a:rPr lang="ru-KZ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KZ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табылады</a:t>
                </a:r>
                <a:r>
                  <a:rPr lang="ru-KZ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KZ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температурасына</a:t>
                </a:r>
                <a:r>
                  <a:rPr lang="ru-KZ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KZ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қарамастан</a:t>
                </a:r>
                <a:r>
                  <a:rPr lang="ru-KZ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колба мен </a:t>
                </a:r>
                <a:r>
                  <a:rPr lang="ru-KZ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камерадағы</a:t>
                </a:r>
                <a:r>
                  <a:rPr lang="ru-KZ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KZ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қысымдар</a:t>
                </a:r>
                <a:r>
                  <a:rPr lang="ru-KZ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р</a:t>
                </a:r>
                <a:r>
                  <a:rPr lang="ru-KZ" sz="2000" baseline="-25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ru-KZ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sz="2000" baseline="-25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</a:t>
                </a:r>
                <a:r>
                  <a:rPr lang="ru-KZ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kk-KZ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Осының салдарынан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KZ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KZ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KZ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den>
                    </m:f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KZ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KZ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KZ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ru-KZ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K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қатынасы</a:t>
                </a:r>
                <a:r>
                  <a:rPr lang="kk-K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K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болады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KZ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B797C63-D58D-47CB-9C47-C3640B3AB8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313" y="1230461"/>
                <a:ext cx="10901481" cy="2414828"/>
              </a:xfrm>
              <a:prstGeom prst="rect">
                <a:avLst/>
              </a:prstGeom>
              <a:blipFill>
                <a:blip r:embed="rId2"/>
                <a:stretch>
                  <a:fillRect l="-615" t="-1263" r="-559"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2CFC4273-FC47-460C-A9AA-9D75702BFEC7}"/>
                  </a:ext>
                </a:extLst>
              </p:cNvPr>
              <p:cNvSpPr txBox="1"/>
              <p:nvPr/>
            </p:nvSpPr>
            <p:spPr>
              <a:xfrm>
                <a:off x="909724" y="3460741"/>
                <a:ext cx="10819377" cy="16527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Осылайша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қысымның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арақатынасы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1-ден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KZ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ru-KZ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KZ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ru-KZ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e>
                    </m:rad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ге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дейін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өзгеретін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KZ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KZ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KZ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қысым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аралығы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бар,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сенсорды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камераға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қосатын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түтіктің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диаметрі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неғұрлым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аз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болса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KZ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KZ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KZ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r>
                  <a:rPr lang="kk-KZ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қатынасы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болатын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қысым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соғұрлым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жоғары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болады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KZ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2CFC4273-FC47-460C-A9AA-9D75702BFE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724" y="3460741"/>
                <a:ext cx="10819377" cy="1652760"/>
              </a:xfrm>
              <a:prstGeom prst="rect">
                <a:avLst/>
              </a:prstGeom>
              <a:blipFill>
                <a:blip r:embed="rId3"/>
                <a:stretch>
                  <a:fillRect l="-563" r="-620" b="-5904"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17464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E5872E-06DB-219B-46BF-7F7853ECD8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34A5D7D-E84B-064D-0F6F-4D288E6F3C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073C6F-AB16-917B-5CBD-B69A33D0FB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E3D6F5-9804-9A59-906C-E698D0BAE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42F877B-04ED-97E2-C387-B231819600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6C77D23F-908E-F59F-F7ED-DC55F692FC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4A0F37EC-63E6-F715-0AD2-1DB204EC6E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0FD86042-FF15-D870-5F9C-500265EBFC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FBBC909F-9ADB-1B3B-290C-06E6B3630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2FD66983-1712-D0F0-27A5-038007CB2A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A01DE56A-77A5-DAFF-4917-393DFE592F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4F1B4E22-5463-F86E-77E0-47A97A4044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DA3D95E3-8EDD-B92A-A581-189CC7D4DE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19D47D3D-2DBA-02C7-087A-573C5478D0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84940332-0B4B-4E4F-B1D6-991DCB93EE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85686C5C-798F-1DBD-3027-69E3DE94C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9F5DCDF6-38F7-AD10-6739-3A3DF99D99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DA6641F-57ED-222D-B95A-A11CDA826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90BD4B54-6445-67B1-2FF8-A61B42A8E3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1F176B49-052D-E834-D9BC-A04D2F177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BE30EF72-3A87-021B-414E-FCE5ED969A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5BBFC975-1542-9203-F45C-F82EDD0566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9BA20DB5-0832-5186-8575-E425323DD4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C6C4A269-42B4-F173-851E-9F810C377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7260949E-6072-5B5A-BD59-8BC50DFE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312CF550-1639-A717-EA99-DD4A08940C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ABA9559E-AA1E-8756-623A-E2A8BF464B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867A933B-0E2E-CD85-3583-6B74EB97E3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AAC3578-4D87-4185-2954-CB4F6B6F5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FE7FA04C-551A-B275-38CA-8DF3319176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AE9D0709-3450-5666-28A6-F4BFED3FE1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8B4BEC0-EA99-8BA4-0AB5-53DFA16BA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0704BDDE-C97B-0C59-06D6-F7555E2572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5E9D8698-80B4-5E6F-8EF3-0D7FE69170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68782B61-511C-0F2F-7C3D-A16274BCF3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02E86753-AE20-0E13-BD0B-FF4E5CC47D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AD4CD643-2B3B-8932-5FA2-BF5A29C1B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FDDAF26C-4C72-0628-357D-D4C7DC794C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042C7B51-4889-34B2-15F4-3ECCFACEF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77EFDD6C-8A59-AFCE-6B4D-B7C39EA8B9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EA0AB52C-8403-89A4-81D9-D59141FA8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2D0B8D34-D18C-49A7-57DF-FB3083C396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B3EB999C-4844-4BEE-6D67-79864A24DD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Скругленный прямоугольник 4">
            <a:extLst>
              <a:ext uri="{FF2B5EF4-FFF2-40B4-BE49-F238E27FC236}">
                <a16:creationId xmlns:a16="http://schemas.microsoft.com/office/drawing/2014/main" id="{7F39EB8F-6BFB-A494-566C-AE6902A83159}"/>
              </a:ext>
            </a:extLst>
          </p:cNvPr>
          <p:cNvSpPr/>
          <p:nvPr/>
        </p:nvSpPr>
        <p:spPr>
          <a:xfrm>
            <a:off x="1507046" y="189518"/>
            <a:ext cx="9048504" cy="703748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1F286BC2-9633-CDF2-B5D0-2FB7F37AD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869" y="243060"/>
            <a:ext cx="9174858" cy="620872"/>
          </a:xfrm>
        </p:spPr>
        <p:txBody>
          <a:bodyPr>
            <a:normAutofit fontScale="90000"/>
          </a:bodyPr>
          <a:lstStyle/>
          <a:p>
            <a:pPr algn="ctr"/>
            <a:r>
              <a:rPr lang="kk-KZ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 Криогендік обьектілердегі вакуумды өлшеу ерекшеліктері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D7D0A8C-BDA5-40E9-AABF-11CC12563826}"/>
              </a:ext>
            </a:extLst>
          </p:cNvPr>
          <p:cNvSpPr txBox="1"/>
          <p:nvPr/>
        </p:nvSpPr>
        <p:spPr>
          <a:xfrm>
            <a:off x="654168" y="1117400"/>
            <a:ext cx="11105918" cy="50629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Криогендік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объектілерде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вакуумды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өлшеу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төмен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температурада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жұмыс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істей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алатын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арнайы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вакуумметрлерді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қолдануға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болады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Олардың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кейбіреулері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мыналарды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қамтиды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Микротолқынды</a:t>
            </a:r>
            <a:r>
              <a:rPr lang="ru-RU" sz="1900" b="1" dirty="0">
                <a:latin typeface="Arial" panose="020B0604020202020204" pitchFamily="34" charset="0"/>
                <a:cs typeface="Arial" panose="020B0604020202020204" pitchFamily="34" charset="0"/>
              </a:rPr>
              <a:t> вакуум </a:t>
            </a:r>
            <a:r>
              <a:rPr lang="ru-RU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өлшегіштер</a:t>
            </a:r>
            <a:r>
              <a:rPr lang="ru-RU" sz="19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бұл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вакуум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өлшегіштер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вакуумдық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жүйедегі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газ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параметрлерін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өлшеу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микротолқынды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толқындарды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пайдаланады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Олар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криогендік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температурада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жұмыс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істеуге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бейімделуі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мүмкін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1900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Терморезистивті</a:t>
            </a:r>
            <a:r>
              <a:rPr lang="ru-RU" sz="1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вакуумметрлер</a:t>
            </a:r>
            <a:r>
              <a:rPr lang="ru-RU" sz="19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бұл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вакуумметрлер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вакуумды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жылу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өткізгіштіктің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өзгеруін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немесе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қыздырылатын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элементтің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кедергісін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анықтау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арқылы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өлшейді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Олар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төмен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температурада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жұмыс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істеу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арнайы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жасалуы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мүмкін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Иондық</a:t>
            </a:r>
            <a:r>
              <a:rPr lang="ru-RU" sz="1900" b="1" dirty="0">
                <a:latin typeface="Arial" panose="020B0604020202020204" pitchFamily="34" charset="0"/>
                <a:cs typeface="Arial" panose="020B0604020202020204" pitchFamily="34" charset="0"/>
              </a:rPr>
              <a:t> вакуум </a:t>
            </a:r>
            <a:r>
              <a:rPr lang="ru-RU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өлшегіштер</a:t>
            </a:r>
            <a:r>
              <a:rPr lang="ru-RU" sz="19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вакуумдық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камерадағы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газдың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иондануын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өлшеу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арқылы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вакуумды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өлшеу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қолданылады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Кейбір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модельдер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криогендік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жағдайларда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жұмыс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істеуге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бейімделуі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мүмкін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sz="1900" b="1" dirty="0">
                <a:latin typeface="Arial" panose="020B0604020202020204" pitchFamily="34" charset="0"/>
                <a:cs typeface="Arial" panose="020B0604020202020204" pitchFamily="34" charset="0"/>
              </a:rPr>
              <a:t>Кварц </a:t>
            </a:r>
            <a:r>
              <a:rPr lang="ru-RU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кристалдары</a:t>
            </a:r>
            <a:r>
              <a:rPr lang="ru-RU" sz="19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кварц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кристалдарына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негізделген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Вакуумметрлер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криогендік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жағдайларда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қолданылуы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мүмкін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бірақ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төмен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температурада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кварц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қасиеттерінің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өзгеруіне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байланысты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мұқият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калибрлеуді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қажет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етеді.Осы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басқа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вакуумметрлер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төмен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температураның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ерекшеліктерін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осындай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жағдайларда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материалдардың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қасиеттерінің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өзгеруін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ескере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отырып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криогендік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объектілерде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жұмыс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істеу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бейімделуі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немесе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арнайы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әзірленуі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мүмкін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KZ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0086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E5872E-06DB-219B-46BF-7F7853ECD8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34A5D7D-E84B-064D-0F6F-4D288E6F3C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073C6F-AB16-917B-5CBD-B69A33D0FB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E3D6F5-9804-9A59-906C-E698D0BAE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42F877B-04ED-97E2-C387-B231819600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6C77D23F-908E-F59F-F7ED-DC55F692FC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4A0F37EC-63E6-F715-0AD2-1DB204EC6E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0FD86042-FF15-D870-5F9C-500265EBFC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FBBC909F-9ADB-1B3B-290C-06E6B3630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2FD66983-1712-D0F0-27A5-038007CB2A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A01DE56A-77A5-DAFF-4917-393DFE592F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4F1B4E22-5463-F86E-77E0-47A97A4044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DA3D95E3-8EDD-B92A-A581-189CC7D4DE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19D47D3D-2DBA-02C7-087A-573C5478D0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84940332-0B4B-4E4F-B1D6-991DCB93EE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85686C5C-798F-1DBD-3027-69E3DE94C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9F5DCDF6-38F7-AD10-6739-3A3DF99D99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DA6641F-57ED-222D-B95A-A11CDA826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90BD4B54-6445-67B1-2FF8-A61B42A8E3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1F176B49-052D-E834-D9BC-A04D2F177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BE30EF72-3A87-021B-414E-FCE5ED969A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5BBFC975-1542-9203-F45C-F82EDD0566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9BA20DB5-0832-5186-8575-E425323DD4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C6C4A269-42B4-F173-851E-9F810C377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7260949E-6072-5B5A-BD59-8BC50DFE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312CF550-1639-A717-EA99-DD4A08940C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ABA9559E-AA1E-8756-623A-E2A8BF464B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867A933B-0E2E-CD85-3583-6B74EB97E3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AAC3578-4D87-4185-2954-CB4F6B6F5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FE7FA04C-551A-B275-38CA-8DF3319176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AE9D0709-3450-5666-28A6-F4BFED3FE1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8B4BEC0-EA99-8BA4-0AB5-53DFA16BA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0704BDDE-C97B-0C59-06D6-F7555E2572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5E9D8698-80B4-5E6F-8EF3-0D7FE69170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68782B61-511C-0F2F-7C3D-A16274BCF3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02E86753-AE20-0E13-BD0B-FF4E5CC47D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AD4CD643-2B3B-8932-5FA2-BF5A29C1B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FDDAF26C-4C72-0628-357D-D4C7DC794C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042C7B51-4889-34B2-15F4-3ECCFACEF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77EFDD6C-8A59-AFCE-6B4D-B7C39EA8B9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EA0AB52C-8403-89A4-81D9-D59141FA8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2D0B8D34-D18C-49A7-57DF-FB3083C396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B3EB999C-4844-4BEE-6D67-79864A24DD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Скругленный прямоугольник 4">
            <a:extLst>
              <a:ext uri="{FF2B5EF4-FFF2-40B4-BE49-F238E27FC236}">
                <a16:creationId xmlns:a16="http://schemas.microsoft.com/office/drawing/2014/main" id="{7F39EB8F-6BFB-A494-566C-AE6902A83159}"/>
              </a:ext>
            </a:extLst>
          </p:cNvPr>
          <p:cNvSpPr/>
          <p:nvPr/>
        </p:nvSpPr>
        <p:spPr>
          <a:xfrm>
            <a:off x="1507046" y="189518"/>
            <a:ext cx="9048504" cy="703748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1F286BC2-9633-CDF2-B5D0-2FB7F37AD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869" y="243060"/>
            <a:ext cx="9174858" cy="620872"/>
          </a:xfrm>
        </p:spPr>
        <p:txBody>
          <a:bodyPr>
            <a:normAutofit fontScale="90000"/>
          </a:bodyPr>
          <a:lstStyle/>
          <a:p>
            <a:pPr algn="ctr"/>
            <a:r>
              <a:rPr lang="kk-KZ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 Криогендік обьектілердегі вакуумды өлшеу ерекшеліктері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8C72499-610D-440A-BBFC-F6B331A5F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0880" y="1455994"/>
            <a:ext cx="4209164" cy="43005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95AD69AB-20C8-4A19-B6E3-2BE2BEBA418B}"/>
              </a:ext>
            </a:extLst>
          </p:cNvPr>
          <p:cNvSpPr txBox="1"/>
          <p:nvPr/>
        </p:nvSpPr>
        <p:spPr>
          <a:xfrm>
            <a:off x="848041" y="1082784"/>
            <a:ext cx="6050725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Криогендік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иондық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вакуумметр -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төмен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температура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жағдайында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газдың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иондануына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негізделген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төмен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қысымды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өлшеу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қолданылатын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вакуумдық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өлшеу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құралының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бір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түрі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Бұл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вакуумметрлер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қоршаған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орта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өте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төмен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температурада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болған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кезде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криогендік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жағдайларда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жұмыс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істеу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арнайы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жасалған.Криогендік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иондық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вакуумметрдің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жұмыс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принципі:Төмен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температура: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криогендік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иондық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вакуум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өлшегіштер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әдетте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абсолютті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нөлге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(0 К)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жақын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өте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төмен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температурада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жұмыс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істейді.Газды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иондау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құрылғы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вакуумдық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камерада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газ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молекулаларын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иондайтын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өрісін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жасайды.Иондарды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жинау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пайда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болған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иондар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электродтарда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немесе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вакуумметр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детекторында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жиналады.Иондық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токты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өлшеу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жиналған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иондардың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Саны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камерадағы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газ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қысымына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пропорционалды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Иондық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ток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өлшенеді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калибрлеу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арқылы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тиісті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қысым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мәніне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айналады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504192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E5872E-06DB-219B-46BF-7F7853ECD8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34A5D7D-E84B-064D-0F6F-4D288E6F3C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073C6F-AB16-917B-5CBD-B69A33D0FB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E3D6F5-9804-9A59-906C-E698D0BAE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42F877B-04ED-97E2-C387-B231819600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6C77D23F-908E-F59F-F7ED-DC55F692FC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4A0F37EC-63E6-F715-0AD2-1DB204EC6E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0FD86042-FF15-D870-5F9C-500265EBFC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FBBC909F-9ADB-1B3B-290C-06E6B3630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2FD66983-1712-D0F0-27A5-038007CB2A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A01DE56A-77A5-DAFF-4917-393DFE592F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4F1B4E22-5463-F86E-77E0-47A97A4044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DA3D95E3-8EDD-B92A-A581-189CC7D4DE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19D47D3D-2DBA-02C7-087A-573C5478D0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84940332-0B4B-4E4F-B1D6-991DCB93EE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85686C5C-798F-1DBD-3027-69E3DE94C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9F5DCDF6-38F7-AD10-6739-3A3DF99D99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DA6641F-57ED-222D-B95A-A11CDA826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90BD4B54-6445-67B1-2FF8-A61B42A8E3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1F176B49-052D-E834-D9BC-A04D2F177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BE30EF72-3A87-021B-414E-FCE5ED969A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5BBFC975-1542-9203-F45C-F82EDD0566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9BA20DB5-0832-5186-8575-E425323DD4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C6C4A269-42B4-F173-851E-9F810C377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7260949E-6072-5B5A-BD59-8BC50DFE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312CF550-1639-A717-EA99-DD4A08940C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ABA9559E-AA1E-8756-623A-E2A8BF464B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867A933B-0E2E-CD85-3583-6B74EB97E3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AAC3578-4D87-4185-2954-CB4F6B6F5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FE7FA04C-551A-B275-38CA-8DF3319176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AE9D0709-3450-5666-28A6-F4BFED3FE1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8B4BEC0-EA99-8BA4-0AB5-53DFA16BA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0704BDDE-C97B-0C59-06D6-F7555E2572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5E9D8698-80B4-5E6F-8EF3-0D7FE69170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68782B61-511C-0F2F-7C3D-A16274BCF3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02E86753-AE20-0E13-BD0B-FF4E5CC47D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AD4CD643-2B3B-8932-5FA2-BF5A29C1B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FDDAF26C-4C72-0628-357D-D4C7DC794C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042C7B51-4889-34B2-15F4-3ECCFACEF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77EFDD6C-8A59-AFCE-6B4D-B7C39EA8B9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EA0AB52C-8403-89A4-81D9-D59141FA8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2D0B8D34-D18C-49A7-57DF-FB3083C396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B3EB999C-4844-4BEE-6D67-79864A24DD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Скругленный прямоугольник 4">
            <a:extLst>
              <a:ext uri="{FF2B5EF4-FFF2-40B4-BE49-F238E27FC236}">
                <a16:creationId xmlns:a16="http://schemas.microsoft.com/office/drawing/2014/main" id="{7F39EB8F-6BFB-A494-566C-AE6902A83159}"/>
              </a:ext>
            </a:extLst>
          </p:cNvPr>
          <p:cNvSpPr/>
          <p:nvPr/>
        </p:nvSpPr>
        <p:spPr>
          <a:xfrm>
            <a:off x="1507046" y="189518"/>
            <a:ext cx="9048504" cy="703748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1F286BC2-9633-CDF2-B5D0-2FB7F37AD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869" y="243060"/>
            <a:ext cx="9174858" cy="620872"/>
          </a:xfrm>
        </p:spPr>
        <p:txBody>
          <a:bodyPr>
            <a:normAutofit fontScale="90000"/>
          </a:bodyPr>
          <a:lstStyle/>
          <a:p>
            <a:pPr algn="ctr"/>
            <a:r>
              <a:rPr lang="kk-KZ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 Криогендік обьектілердегі вакуумды өлшеу ерекшеліктері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182C679-1607-45EE-A420-33D3CBDDB6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7375" y="1174946"/>
            <a:ext cx="4106150" cy="46672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03B57CF2-1FBC-42CD-AC0F-EC34FB8CB219}"/>
              </a:ext>
            </a:extLst>
          </p:cNvPr>
          <p:cNvSpPr txBox="1"/>
          <p:nvPr/>
        </p:nvSpPr>
        <p:spPr>
          <a:xfrm>
            <a:off x="665008" y="1070281"/>
            <a:ext cx="6738555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Пьезоэлектрлік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манометр-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қысымды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өлшеу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пьезоэлектрлік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әсерді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қолданатын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вакуумдық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өлшеу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құралының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бір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түрі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Пьезоэлектрлік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әсер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бұл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механикалық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деформация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кезінде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кристалды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материалдардағы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электр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зарядының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пайда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болуы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Пьезоэлектрлік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манометрде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бұл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әсер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механикалық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қысымды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электр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сигналына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айналдыру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қолданылады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содан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кейін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оны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өлшеуге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қысым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мәні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ретінде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түсіндіруге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болады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       	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Пьезоэлектрлік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манометрдің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жұмыс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принципі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ru-RU" sz="1600" u="sng" dirty="0" err="1">
                <a:latin typeface="Arial" panose="020B0604020202020204" pitchFamily="34" charset="0"/>
                <a:cs typeface="Arial" panose="020B0604020202020204" pitchFamily="34" charset="0"/>
              </a:rPr>
              <a:t>Пьезоэлектрлік</a:t>
            </a:r>
            <a:r>
              <a:rPr lang="ru-RU" sz="1600" u="sng" dirty="0">
                <a:latin typeface="Arial" panose="020B0604020202020204" pitchFamily="34" charset="0"/>
                <a:cs typeface="Arial" panose="020B0604020202020204" pitchFamily="34" charset="0"/>
              </a:rPr>
              <a:t> элемент: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пьезоэлектрлік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манометрдің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негізінде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әдетте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кварц,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пьезокерамика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немесе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пьезополимер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сияқты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кристалды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материалдан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жасалған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пьезоэлектрлік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элемент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орналасқан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1600" u="sng" dirty="0" err="1">
                <a:latin typeface="Arial" panose="020B0604020202020204" pitchFamily="34" charset="0"/>
                <a:cs typeface="Arial" panose="020B0604020202020204" pitchFamily="34" charset="0"/>
              </a:rPr>
              <a:t>Механикалық</a:t>
            </a:r>
            <a:r>
              <a:rPr lang="ru-RU" sz="16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u="sng" dirty="0" err="1">
                <a:latin typeface="Arial" panose="020B0604020202020204" pitchFamily="34" charset="0"/>
                <a:cs typeface="Arial" panose="020B0604020202020204" pitchFamily="34" charset="0"/>
              </a:rPr>
              <a:t>қысым</a:t>
            </a:r>
            <a:r>
              <a:rPr lang="ru-RU" sz="1600" u="sng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пьезоэлектрлік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элементке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механикалық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қысым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әсер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еткенде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ол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пішінін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немесе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өлшемін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өзгерту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арқылы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деформацияланады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ru-RU" sz="1600" u="sng" dirty="0">
                <a:latin typeface="Arial" panose="020B0604020202020204" pitchFamily="34" charset="0"/>
                <a:cs typeface="Arial" panose="020B0604020202020204" pitchFamily="34" charset="0"/>
              </a:rPr>
              <a:t>Электр </a:t>
            </a:r>
            <a:r>
              <a:rPr lang="ru-RU" sz="1600" u="sng" dirty="0" err="1">
                <a:latin typeface="Arial" panose="020B0604020202020204" pitchFamily="34" charset="0"/>
                <a:cs typeface="Arial" panose="020B0604020202020204" pitchFamily="34" charset="0"/>
              </a:rPr>
              <a:t>зарядының</a:t>
            </a:r>
            <a:r>
              <a:rPr lang="ru-RU" sz="16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u="sng" dirty="0" err="1">
                <a:latin typeface="Arial" panose="020B0604020202020204" pitchFamily="34" charset="0"/>
                <a:cs typeface="Arial" panose="020B0604020202020204" pitchFamily="34" charset="0"/>
              </a:rPr>
              <a:t>генерациясы</a:t>
            </a:r>
            <a:r>
              <a:rPr lang="ru-RU" sz="1600" u="sng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бұл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деформация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материалдың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ішіндегі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зарядтардың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бөлінуін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тудырады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нәтижесінде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электр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заряды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пайда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болады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1600" u="sng" dirty="0">
                <a:latin typeface="Arial" panose="020B0604020202020204" pitchFamily="34" charset="0"/>
                <a:cs typeface="Arial" panose="020B0604020202020204" pitchFamily="34" charset="0"/>
              </a:rPr>
              <a:t>Электр </a:t>
            </a:r>
            <a:r>
              <a:rPr lang="ru-RU" sz="1600" u="sng" dirty="0" err="1">
                <a:latin typeface="Arial" panose="020B0604020202020204" pitchFamily="34" charset="0"/>
                <a:cs typeface="Arial" panose="020B0604020202020204" pitchFamily="34" charset="0"/>
              </a:rPr>
              <a:t>сигналын</a:t>
            </a:r>
            <a:r>
              <a:rPr lang="ru-RU" sz="16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u="sng" dirty="0" err="1">
                <a:latin typeface="Arial" panose="020B0604020202020204" pitchFamily="34" charset="0"/>
                <a:cs typeface="Arial" panose="020B0604020202020204" pitchFamily="34" charset="0"/>
              </a:rPr>
              <a:t>өлшеу</a:t>
            </a:r>
            <a:r>
              <a:rPr lang="ru-RU" sz="1600" u="sng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пьезоэлектрлік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элемент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жасаған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электр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сигналы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өлшенеді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калибрлеу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арқылы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тиісті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қысым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мәніне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айналады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6106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E5872E-06DB-219B-46BF-7F7853ECD8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34A5D7D-E84B-064D-0F6F-4D288E6F3C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073C6F-AB16-917B-5CBD-B69A33D0FB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E3D6F5-9804-9A59-906C-E698D0BAE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42F877B-04ED-97E2-C387-B231819600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6C77D23F-908E-F59F-F7ED-DC55F692FC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4A0F37EC-63E6-F715-0AD2-1DB204EC6E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0FD86042-FF15-D870-5F9C-500265EBFC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FBBC909F-9ADB-1B3B-290C-06E6B3630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2FD66983-1712-D0F0-27A5-038007CB2A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A01DE56A-77A5-DAFF-4917-393DFE592F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4F1B4E22-5463-F86E-77E0-47A97A4044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DA3D95E3-8EDD-B92A-A581-189CC7D4DE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19D47D3D-2DBA-02C7-087A-573C5478D0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84940332-0B4B-4E4F-B1D6-991DCB93EE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85686C5C-798F-1DBD-3027-69E3DE94C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9F5DCDF6-38F7-AD10-6739-3A3DF99D99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DA6641F-57ED-222D-B95A-A11CDA826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90BD4B54-6445-67B1-2FF8-A61B42A8E3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1F176B49-052D-E834-D9BC-A04D2F177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BE30EF72-3A87-021B-414E-FCE5ED969A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5BBFC975-1542-9203-F45C-F82EDD0566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9BA20DB5-0832-5186-8575-E425323DD4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C6C4A269-42B4-F173-851E-9F810C377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7260949E-6072-5B5A-BD59-8BC50DFE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312CF550-1639-A717-EA99-DD4A08940C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ABA9559E-AA1E-8756-623A-E2A8BF464B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867A933B-0E2E-CD85-3583-6B74EB97E3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AAC3578-4D87-4185-2954-CB4F6B6F5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FE7FA04C-551A-B275-38CA-8DF3319176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AE9D0709-3450-5666-28A6-F4BFED3FE1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8B4BEC0-EA99-8BA4-0AB5-53DFA16BA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0704BDDE-C97B-0C59-06D6-F7555E2572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5E9D8698-80B4-5E6F-8EF3-0D7FE69170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68782B61-511C-0F2F-7C3D-A16274BCF3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02E86753-AE20-0E13-BD0B-FF4E5CC47D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AD4CD643-2B3B-8932-5FA2-BF5A29C1B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FDDAF26C-4C72-0628-357D-D4C7DC794C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042C7B51-4889-34B2-15F4-3ECCFACEF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77EFDD6C-8A59-AFCE-6B4D-B7C39EA8B9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EA0AB52C-8403-89A4-81D9-D59141FA8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2D0B8D34-D18C-49A7-57DF-FB3083C396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B3EB999C-4844-4BEE-6D67-79864A24DD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Скругленный прямоугольник 4">
            <a:extLst>
              <a:ext uri="{FF2B5EF4-FFF2-40B4-BE49-F238E27FC236}">
                <a16:creationId xmlns:a16="http://schemas.microsoft.com/office/drawing/2014/main" id="{7F39EB8F-6BFB-A494-566C-AE6902A83159}"/>
              </a:ext>
            </a:extLst>
          </p:cNvPr>
          <p:cNvSpPr/>
          <p:nvPr/>
        </p:nvSpPr>
        <p:spPr>
          <a:xfrm>
            <a:off x="1507046" y="189518"/>
            <a:ext cx="9048504" cy="703748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1F286BC2-9633-CDF2-B5D0-2FB7F37AD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869" y="243060"/>
            <a:ext cx="9174858" cy="620872"/>
          </a:xfrm>
        </p:spPr>
        <p:txBody>
          <a:bodyPr>
            <a:normAutofit fontScale="90000"/>
          </a:bodyPr>
          <a:lstStyle/>
          <a:p>
            <a:pPr algn="ctr"/>
            <a:r>
              <a:rPr lang="kk-KZ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 Криогендік обьектілердегі вакуумды өлшеу ерекшеліктері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E56F999D-D210-472F-ADE9-01C0473C1F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9401936"/>
              </p:ext>
            </p:extLst>
          </p:nvPr>
        </p:nvGraphicFramePr>
        <p:xfrm>
          <a:off x="2216728" y="1341180"/>
          <a:ext cx="7758544" cy="4704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4494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CFB95D-8C09-DE24-39F9-8657558EA2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39071C6-44FC-74E8-E08F-60D46180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26B29D-6A3B-5742-FCE4-7AEE447D8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702217F-A08A-BE07-2497-CE5F76501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45D36B2-44CA-041F-F0B7-C5DEAC6ED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B45D4CF0-BCF8-A47F-DDCC-C63EE34C01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2982BEE1-E9B0-8A08-425F-964F857187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ADE3E8A1-1ADD-937A-90E7-C4C26FB49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45B81036-B91D-083D-0276-D8A425429C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E8BD86CA-D182-AC56-6F84-D6B6CEA074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E22C35BE-04A1-13CA-F5D0-2D6247B59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5E99B2EA-6137-B3A4-DD9D-E422A6B86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4C02CFA4-7C0A-DB87-78C7-35A0DFE78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88FB3F99-77B5-DF80-1E91-6CAE50959E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2CE93A75-1D6A-5601-D3A6-F2657D0153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99E7BD88-4B2B-72E0-60CF-ABE67C1818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0A3BFE44-3B82-F790-14F7-1D4DAE534A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76A261E-A213-4BC0-0D07-C667094A4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5BE4CCB8-006F-5B6C-061B-E6FFB2DB8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23111588-E34A-82DE-3CED-B5CD4487C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E6BE7E12-219C-E041-DA40-864A1F0D7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F8958868-3911-8400-BC06-9A038CEA45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22FFC618-A344-C1EF-D117-428E04EFCC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008F59FA-7C34-1EC2-12C9-D08474ED83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1F831F62-6762-364C-3110-20B47A074C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9FC084F3-148A-F673-E836-813010269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19CB56FB-8650-1B24-1133-4A600A1324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477A1773-04DD-8E92-8E40-22FD35B12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F9349DD5-75DD-45E2-2E4F-96BBA996D6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DB05FF76-519C-1C6E-9F13-F5630F815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81788426-569C-C69A-8045-637A177F47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9D1F248E-979D-7E52-E32E-96633C8192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45526868-FEB2-212F-FBD4-C102EF64D0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9F00597E-F590-D39B-3E05-B44566553F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1C1F8419-7F1B-9D6B-9D7E-89EF5B491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FBDD76FF-706A-2663-41B9-F64913816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30875EC1-A0E5-3D82-2A0A-005D2BC71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EA76ACE7-1776-78EF-7DF5-C3E3F2998F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43350E49-1E78-DCB3-C395-50E9283E32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ABCB87F4-1A90-5318-B5DF-D330CB9ED3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C9BF6676-2BD6-02B9-E03A-A53E6C334D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C96CB253-22AB-CA28-10AF-FD4AE60C8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637720D2-290D-3208-9BDF-D1DCF81AA9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0" name="Объект 2">
            <a:extLst>
              <a:ext uri="{FF2B5EF4-FFF2-40B4-BE49-F238E27FC236}">
                <a16:creationId xmlns:a16="http://schemas.microsoft.com/office/drawing/2014/main" id="{1B5023FE-7A31-8E59-5133-383421B7F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8392" y="1072859"/>
            <a:ext cx="5845209" cy="5112567"/>
          </a:xfrm>
        </p:spPr>
        <p:txBody>
          <a:bodyPr anchor="ctr">
            <a:norm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KZ" sz="21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lang="ru-RU" sz="21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Жылулық</a:t>
            </a:r>
            <a:r>
              <a:rPr lang="ru-RU" sz="21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вакуумметрлері</a:t>
            </a:r>
            <a:r>
              <a:rPr lang="ru-KZ" sz="21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1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</a:t>
            </a:r>
            <a:r>
              <a:rPr lang="ru-KZ" sz="21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газдардың</a:t>
            </a:r>
            <a:r>
              <a:rPr lang="ru-RU" sz="21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жылу</a:t>
            </a:r>
            <a:r>
              <a:rPr lang="ru-RU" sz="21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қасиеттеріне</a:t>
            </a:r>
            <a:r>
              <a:rPr lang="ru-RU" sz="21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негізделген</a:t>
            </a:r>
            <a:r>
              <a:rPr lang="ru-RU" sz="21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вакуумдағы</a:t>
            </a:r>
            <a:r>
              <a:rPr lang="ru-RU" sz="21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қысымды</a:t>
            </a:r>
            <a:r>
              <a:rPr lang="ru-RU" sz="21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өлшеу</a:t>
            </a:r>
            <a:r>
              <a:rPr lang="ru-RU" sz="21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үшін</a:t>
            </a:r>
            <a:r>
              <a:rPr lang="ru-RU" sz="21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қолданылатын</a:t>
            </a:r>
            <a:r>
              <a:rPr lang="ru-RU" sz="21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құрылғылар</a:t>
            </a:r>
            <a:r>
              <a:rPr lang="ru-RU" sz="21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1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Олар</a:t>
            </a:r>
            <a:r>
              <a:rPr lang="ru-RU" sz="21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газдың</a:t>
            </a:r>
            <a:r>
              <a:rPr lang="ru-RU" sz="21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жылу</a:t>
            </a:r>
            <a:r>
              <a:rPr lang="ru-RU" sz="21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өткізгіштігінің</a:t>
            </a:r>
            <a:r>
              <a:rPr lang="ru-RU" sz="21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қысымына</a:t>
            </a:r>
            <a:r>
              <a:rPr lang="ru-RU" sz="21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байланысты</a:t>
            </a:r>
            <a:r>
              <a:rPr lang="ru-RU" sz="21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өзгеруін</a:t>
            </a:r>
            <a:r>
              <a:rPr lang="ru-RU" sz="21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өлшеу</a:t>
            </a:r>
            <a:r>
              <a:rPr lang="ru-RU" sz="21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негізінде</a:t>
            </a:r>
            <a:r>
              <a:rPr lang="ru-RU" sz="21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жұмыс</a:t>
            </a:r>
            <a:r>
              <a:rPr lang="ru-RU" sz="21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істейді</a:t>
            </a:r>
            <a:r>
              <a:rPr lang="ru-RU" sz="21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1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Құрылғы</a:t>
            </a:r>
            <a:r>
              <a:rPr lang="ru-RU" sz="21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қыздырылған</a:t>
            </a:r>
            <a:r>
              <a:rPr lang="ru-RU" sz="21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элементтен</a:t>
            </a:r>
            <a:r>
              <a:rPr lang="ru-RU" sz="21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және</a:t>
            </a:r>
            <a:r>
              <a:rPr lang="ru-RU" sz="21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жүйедегі</a:t>
            </a:r>
            <a:r>
              <a:rPr lang="ru-RU" sz="21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газ </a:t>
            </a:r>
            <a:r>
              <a:rPr lang="ru-RU" sz="21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мөлшеріне</a:t>
            </a:r>
            <a:r>
              <a:rPr lang="ru-RU" sz="21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байланысты</a:t>
            </a:r>
            <a:r>
              <a:rPr lang="ru-RU" sz="21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жылу</a:t>
            </a:r>
            <a:r>
              <a:rPr lang="ru-RU" sz="21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өткізгіштіктің</a:t>
            </a:r>
            <a:r>
              <a:rPr lang="ru-RU" sz="21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өзгеруін</a:t>
            </a:r>
            <a:r>
              <a:rPr lang="ru-RU" sz="21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өлшейтін</a:t>
            </a:r>
            <a:r>
              <a:rPr lang="ru-RU" sz="21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сенсордан</a:t>
            </a:r>
            <a:r>
              <a:rPr lang="ru-RU" sz="21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тұрады.Газ</a:t>
            </a:r>
            <a:r>
              <a:rPr lang="ru-RU" sz="21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құрылғыға</a:t>
            </a:r>
            <a:r>
              <a:rPr lang="ru-RU" sz="21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тиген</a:t>
            </a:r>
            <a:r>
              <a:rPr lang="ru-RU" sz="21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кезде</a:t>
            </a:r>
            <a:r>
              <a:rPr lang="ru-RU" sz="21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оның</a:t>
            </a:r>
            <a:r>
              <a:rPr lang="ru-RU" sz="21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жылу</a:t>
            </a:r>
            <a:r>
              <a:rPr lang="ru-RU" sz="21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өткізгіштігі</a:t>
            </a:r>
            <a:r>
              <a:rPr lang="ru-RU" sz="21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газ </a:t>
            </a:r>
            <a:r>
              <a:rPr lang="ru-RU" sz="21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тығыздығының</a:t>
            </a:r>
            <a:r>
              <a:rPr lang="ru-RU" sz="21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өзгеруіне</a:t>
            </a:r>
            <a:r>
              <a:rPr lang="ru-RU" sz="21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байланысты</a:t>
            </a:r>
            <a:r>
              <a:rPr lang="ru-RU" sz="21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өзгереді</a:t>
            </a:r>
            <a:r>
              <a:rPr lang="ru-RU" sz="21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1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Бұл</a:t>
            </a:r>
            <a:r>
              <a:rPr lang="ru-RU" sz="21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әсер</a:t>
            </a:r>
            <a:r>
              <a:rPr lang="ru-RU" sz="21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қысымды</a:t>
            </a:r>
            <a:r>
              <a:rPr lang="ru-RU" sz="21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анықтау</a:t>
            </a:r>
            <a:r>
              <a:rPr lang="ru-RU" sz="21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үшін</a:t>
            </a:r>
            <a:r>
              <a:rPr lang="ru-RU" sz="21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қолданылады</a:t>
            </a:r>
            <a:r>
              <a:rPr lang="ru-RU" sz="21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4">
            <a:extLst>
              <a:ext uri="{FF2B5EF4-FFF2-40B4-BE49-F238E27FC236}">
                <a16:creationId xmlns:a16="http://schemas.microsoft.com/office/drawing/2014/main" id="{6EEDA70C-FC23-966F-0D9D-A86BA7BDAB11}"/>
              </a:ext>
            </a:extLst>
          </p:cNvPr>
          <p:cNvSpPr/>
          <p:nvPr/>
        </p:nvSpPr>
        <p:spPr>
          <a:xfrm>
            <a:off x="1328380" y="248765"/>
            <a:ext cx="9259635" cy="710023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8E7F5239-7AA0-7A52-86A9-A2955A15D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508" y="289241"/>
            <a:ext cx="9975272" cy="66954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ВАКУУМДЫҚ ТЕХНИКАСЫНЫҢ ДАМУ ТАРИХЫ</a:t>
            </a:r>
          </a:p>
        </p:txBody>
      </p:sp>
      <p:sp>
        <p:nvSpPr>
          <p:cNvPr id="54" name="Скругленный прямоугольник 4">
            <a:extLst>
              <a:ext uri="{FF2B5EF4-FFF2-40B4-BE49-F238E27FC236}">
                <a16:creationId xmlns:a16="http://schemas.microsoft.com/office/drawing/2014/main" id="{63647FF7-A2BC-4E58-AF37-5B0FCF773F98}"/>
              </a:ext>
            </a:extLst>
          </p:cNvPr>
          <p:cNvSpPr/>
          <p:nvPr/>
        </p:nvSpPr>
        <p:spPr>
          <a:xfrm>
            <a:off x="1290220" y="248765"/>
            <a:ext cx="10133300" cy="710023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64FEFF4-B1D0-4A53-A124-477B24611299}"/>
              </a:ext>
            </a:extLst>
          </p:cNvPr>
          <p:cNvSpPr txBox="1"/>
          <p:nvPr/>
        </p:nvSpPr>
        <p:spPr>
          <a:xfrm>
            <a:off x="1328380" y="301609"/>
            <a:ext cx="103166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Жылулық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вакуумметр</a:t>
            </a:r>
            <a:endParaRPr lang="aa-ET" sz="32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795" y="1248029"/>
            <a:ext cx="3819634" cy="2305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493" y="3754521"/>
            <a:ext cx="3798287" cy="219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2118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DEE982-3382-59A5-A357-2614A5ED2C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DDE1F80-AE10-556F-5CFC-17F62DC318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26DA23E-57C0-D47D-EF4B-D52CF732C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616993-E332-B67F-53E5-7771FCB5FC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435EA76-ADA1-38EA-D652-35655C71C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448B5C0B-6AA9-5999-387C-5AC431059E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D28C3D17-2066-E7A0-4ECA-D4686A44A9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690A78E9-BCBF-682E-F7D2-EE5458E2B6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56EC09FC-C5FF-0AF0-EC00-18F09B0C90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A931593E-58B6-8198-BEE9-0D2C366A2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8E7E7E3C-A96F-820E-CF0C-4834C852B4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AD40CA39-90A8-2320-711E-12557445D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D4D87F98-EE39-2ADF-3760-BCD3451CC9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A637CA04-24CF-3DE5-532B-84AF499C46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805012DB-B390-B83E-BA44-F58C33CEE3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888721A5-C854-01AB-DD15-A549B45A8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14A24ABC-31EE-03E7-D67C-9266787CD5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458E60C-2ADB-1802-43D6-D7581DF54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EE8307AD-9E0B-51D2-5B3D-AEC7DDF6A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331691D6-1E87-6019-FC0C-452962235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031CEFDC-7246-EC1E-32FF-56899770EE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C0242310-E128-8C67-69E6-C3185D6EDB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C36B3AE-A9D6-7BC5-DA39-32A80F479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1704CAA7-5D65-4E1B-046D-6CB2D74A5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5C124EF8-F76F-9AA8-5C1D-EAF512537C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48B0CF72-1712-435C-FC84-5887E6E50A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41C35B96-AE55-0391-AA88-E1C39D945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8BBAA14F-FB91-3F7B-9790-734BCC8EF4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AA27F6B-EA2D-FE42-29B6-D300BB2218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A9D209C1-CBCF-DB3D-8F8C-FF69AAC8F7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5EA81274-1785-B065-AAF5-D037F8C2DA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0A100642-2839-E5EB-979F-C48BBEAE56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0E733866-B0B2-931B-81E4-068D6BBEE5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C945BC79-03EA-0D48-422F-4D8FE483C2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018EE990-77F2-59D2-0BB0-46CCCA5284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8FF12AA2-C2FB-DF09-C341-5617293020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1006E5A3-63EB-D292-DDFC-A7D65CC0AD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897DF500-5121-05F5-0E15-2C512327FC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B8B621A7-CD11-C594-4048-55B1BAD072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628A4284-1C5C-CDF1-3880-455FAC98F3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D972E26F-A3E3-61D7-D5A9-DDCAC242B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E9096613-CF33-5548-15C8-B102504F3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ADCB4352-0DEF-FAE7-E25C-77B4B48A77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Скругленный прямоугольник 4">
            <a:extLst>
              <a:ext uri="{FF2B5EF4-FFF2-40B4-BE49-F238E27FC236}">
                <a16:creationId xmlns:a16="http://schemas.microsoft.com/office/drawing/2014/main" id="{164966AF-096E-BD1A-C11F-BB75B68E6EFC}"/>
              </a:ext>
            </a:extLst>
          </p:cNvPr>
          <p:cNvSpPr/>
          <p:nvPr/>
        </p:nvSpPr>
        <p:spPr>
          <a:xfrm>
            <a:off x="1233996" y="248764"/>
            <a:ext cx="9438607" cy="71739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89DD7B57-C3BC-3A1E-CF70-FBA8F03D9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6222" y="102548"/>
            <a:ext cx="9211909" cy="99412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ЖЫЛУЛЫҚ ВАКУУММЕТР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66ABE4-6C50-52A6-C96B-4E37243CC5DB}"/>
              </a:ext>
            </a:extLst>
          </p:cNvPr>
          <p:cNvSpPr txBox="1"/>
          <p:nvPr/>
        </p:nvSpPr>
        <p:spPr>
          <a:xfrm>
            <a:off x="4868030" y="1669573"/>
            <a:ext cx="621194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Жылулық</a:t>
            </a:r>
            <a:r>
              <a:rPr lang="ru-RU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вакуумметрдің</a:t>
            </a:r>
            <a:r>
              <a:rPr lang="ru-RU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даму </a:t>
            </a:r>
            <a:r>
              <a:rPr lang="ru-RU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тарихы</a:t>
            </a:r>
            <a:endParaRPr lang="ru-RU" sz="2000" b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2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KZ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lang="ru-RU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Жылу</a:t>
            </a:r>
            <a:r>
              <a:rPr lang="ru-RU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вакуумметрін</a:t>
            </a:r>
            <a:r>
              <a:rPr lang="ru-RU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неміс</a:t>
            </a:r>
            <a:r>
              <a:rPr lang="ru-RU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физигі</a:t>
            </a:r>
            <a:r>
              <a:rPr lang="ru-RU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және</a:t>
            </a:r>
            <a:r>
              <a:rPr lang="ru-RU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инженері</a:t>
            </a:r>
            <a:r>
              <a:rPr lang="ru-RU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Альфред </a:t>
            </a:r>
            <a:r>
              <a:rPr lang="ru-RU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Гетцер</a:t>
            </a:r>
            <a:r>
              <a:rPr lang="ru-RU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ойлап</a:t>
            </a:r>
            <a:r>
              <a:rPr lang="ru-RU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тапқан</a:t>
            </a:r>
            <a:r>
              <a:rPr lang="ru-RU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Гетцер</a:t>
            </a:r>
            <a:r>
              <a:rPr lang="ru-RU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бұл</a:t>
            </a:r>
            <a:r>
              <a:rPr lang="ru-RU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құрылғыны</a:t>
            </a:r>
            <a:r>
              <a:rPr lang="ru-RU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 </a:t>
            </a:r>
            <a:r>
              <a:rPr lang="ru-RU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ғасырдың</a:t>
            </a:r>
            <a:r>
              <a:rPr lang="ru-RU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басында</a:t>
            </a:r>
            <a:r>
              <a:rPr lang="ru-RU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шамамен</a:t>
            </a:r>
            <a:r>
              <a:rPr lang="ru-RU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1913 </a:t>
            </a:r>
            <a:r>
              <a:rPr lang="ru-RU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жылы</a:t>
            </a:r>
            <a:r>
              <a:rPr lang="ru-RU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жасаған</a:t>
            </a:r>
            <a:r>
              <a:rPr lang="ru-RU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Жылу</a:t>
            </a:r>
            <a:r>
              <a:rPr lang="ru-RU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вакуумметрі</a:t>
            </a:r>
            <a:r>
              <a:rPr lang="ru-RU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әртүрлі</a:t>
            </a:r>
            <a:r>
              <a:rPr lang="ru-RU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қысымдағы</a:t>
            </a:r>
            <a:r>
              <a:rPr lang="ru-RU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газдың</a:t>
            </a:r>
            <a:r>
              <a:rPr lang="ru-RU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жылу</a:t>
            </a:r>
            <a:r>
              <a:rPr lang="ru-RU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өткізгіштігінің</a:t>
            </a:r>
            <a:r>
              <a:rPr lang="ru-RU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өзгеруін</a:t>
            </a:r>
            <a:r>
              <a:rPr lang="ru-RU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өлшеу</a:t>
            </a:r>
            <a:r>
              <a:rPr lang="ru-RU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арқылы</a:t>
            </a:r>
            <a:r>
              <a:rPr lang="ru-RU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газдың</a:t>
            </a:r>
            <a:r>
              <a:rPr lang="ru-RU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төмен</a:t>
            </a:r>
            <a:r>
              <a:rPr lang="ru-RU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қысымын</a:t>
            </a:r>
            <a:r>
              <a:rPr lang="ru-RU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өлшеу</a:t>
            </a:r>
            <a:r>
              <a:rPr lang="ru-RU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үшін</a:t>
            </a:r>
            <a:r>
              <a:rPr lang="ru-RU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қолданылады</a:t>
            </a:r>
            <a:endParaRPr lang="en-US" sz="2000" b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668D509-D707-4DE7-B60D-19EAD7E9E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029" y="1134061"/>
            <a:ext cx="3471773" cy="48639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0763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CFB95D-8C09-DE24-39F9-8657558EA2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39071C6-44FC-74E8-E08F-60D46180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26B29D-6A3B-5742-FCE4-7AEE447D8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702217F-A08A-BE07-2497-CE5F76501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45D36B2-44CA-041F-F0B7-C5DEAC6ED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B45D4CF0-BCF8-A47F-DDCC-C63EE34C01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2982BEE1-E9B0-8A08-425F-964F857187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ADE3E8A1-1ADD-937A-90E7-C4C26FB49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45B81036-B91D-083D-0276-D8A425429C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E8BD86CA-D182-AC56-6F84-D6B6CEA074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E22C35BE-04A1-13CA-F5D0-2D6247B59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5E99B2EA-6137-B3A4-DD9D-E422A6B86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4C02CFA4-7C0A-DB87-78C7-35A0DFE78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88FB3F99-77B5-DF80-1E91-6CAE50959E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2CE93A75-1D6A-5601-D3A6-F2657D0153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99E7BD88-4B2B-72E0-60CF-ABE67C1818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0A3BFE44-3B82-F790-14F7-1D4DAE534A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76A261E-A213-4BC0-0D07-C667094A4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5BE4CCB8-006F-5B6C-061B-E6FFB2DB8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23111588-E34A-82DE-3CED-B5CD4487C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E6BE7E12-219C-E041-DA40-864A1F0D7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F8958868-3911-8400-BC06-9A038CEA45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22FFC618-A344-C1EF-D117-428E04EFCC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008F59FA-7C34-1EC2-12C9-D08474ED83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1F831F62-6762-364C-3110-20B47A074C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9FC084F3-148A-F673-E836-813010269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19CB56FB-8650-1B24-1133-4A600A1324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477A1773-04DD-8E92-8E40-22FD35B12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F9349DD5-75DD-45E2-2E4F-96BBA996D6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DB05FF76-519C-1C6E-9F13-F5630F815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81788426-569C-C69A-8045-637A177F47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9D1F248E-979D-7E52-E32E-96633C8192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45526868-FEB2-212F-FBD4-C102EF64D0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9F00597E-F590-D39B-3E05-B44566553F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1C1F8419-7F1B-9D6B-9D7E-89EF5B491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FBDD76FF-706A-2663-41B9-F64913816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30875EC1-A0E5-3D82-2A0A-005D2BC71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EA76ACE7-1776-78EF-7DF5-C3E3F2998F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43350E49-1E78-DCB3-C395-50E9283E32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ABCB87F4-1A90-5318-B5DF-D330CB9ED3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C9BF6676-2BD6-02B9-E03A-A53E6C334D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C96CB253-22AB-CA28-10AF-FD4AE60C8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637720D2-290D-3208-9BDF-D1DCF81AA9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Скругленный прямоугольник 4">
            <a:extLst>
              <a:ext uri="{FF2B5EF4-FFF2-40B4-BE49-F238E27FC236}">
                <a16:creationId xmlns:a16="http://schemas.microsoft.com/office/drawing/2014/main" id="{6EEDA70C-FC23-966F-0D9D-A86BA7BDAB11}"/>
              </a:ext>
            </a:extLst>
          </p:cNvPr>
          <p:cNvSpPr/>
          <p:nvPr/>
        </p:nvSpPr>
        <p:spPr>
          <a:xfrm>
            <a:off x="1328380" y="248765"/>
            <a:ext cx="9259635" cy="710023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8E7F5239-7AA0-7A52-86A9-A2955A15D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508" y="289241"/>
            <a:ext cx="9975272" cy="66954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ВАКУУМДЫҚ ТЕХНИКАСЫНЫҢ ДАМУ ТАРИХЫ</a:t>
            </a:r>
          </a:p>
        </p:txBody>
      </p:sp>
      <p:sp>
        <p:nvSpPr>
          <p:cNvPr id="54" name="Скругленный прямоугольник 4">
            <a:extLst>
              <a:ext uri="{FF2B5EF4-FFF2-40B4-BE49-F238E27FC236}">
                <a16:creationId xmlns:a16="http://schemas.microsoft.com/office/drawing/2014/main" id="{63647FF7-A2BC-4E58-AF37-5B0FCF773F98}"/>
              </a:ext>
            </a:extLst>
          </p:cNvPr>
          <p:cNvSpPr/>
          <p:nvPr/>
        </p:nvSpPr>
        <p:spPr>
          <a:xfrm>
            <a:off x="1290220" y="248765"/>
            <a:ext cx="10133300" cy="710023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64FEFF4-B1D0-4A53-A124-477B24611299}"/>
              </a:ext>
            </a:extLst>
          </p:cNvPr>
          <p:cNvSpPr txBox="1"/>
          <p:nvPr/>
        </p:nvSpPr>
        <p:spPr>
          <a:xfrm>
            <a:off x="1328380" y="301609"/>
            <a:ext cx="103166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Жылулық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вакуумметр</a:t>
            </a:r>
            <a:endParaRPr lang="aa-ET" sz="3200" dirty="0"/>
          </a:p>
        </p:txBody>
      </p:sp>
      <p:pic>
        <p:nvPicPr>
          <p:cNvPr id="5" name="Рисунок 4" descr="Изображение выглядит как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C856C92B-B846-48C7-938D-8E2CC03E2C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828" y="1248029"/>
            <a:ext cx="4250903" cy="4603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3EBA6CD4-16DA-4A75-B50D-6662A002E8DF}"/>
              </a:ext>
            </a:extLst>
          </p:cNvPr>
          <p:cNvSpPr txBox="1"/>
          <p:nvPr/>
        </p:nvSpPr>
        <p:spPr>
          <a:xfrm>
            <a:off x="730863" y="1211233"/>
            <a:ext cx="6169725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Жылулық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вакуумметрі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газдың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жылу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өткізгіштігінің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оның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қысымына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тәуелділігі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принципі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негізінде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жұмыс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істейді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Жылу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вакуумметрінің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негізгі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компоненттеріне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мыналар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жатады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KZ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K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2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Қыздыру</a:t>
            </a:r>
            <a:r>
              <a:rPr lang="ru-RU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элементі</a:t>
            </a:r>
            <a:r>
              <a:rPr lang="ru-RU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жылытқыш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бұл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тогы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өткен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кезде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қызатын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тізбегі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немесе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пленка резисторы.</a:t>
            </a:r>
            <a:endParaRPr lang="ru-KZ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K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Температура сенсоры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бұл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термопара, термистор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немесе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қыздыру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элементінің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температурасын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өлшейтін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температура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сенсорының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басқа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түрі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болуы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мүмкін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KZ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K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Жылулық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вакуумметр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негізгі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элементтен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тұрады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Колба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Сым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жіпше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Терможұп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немесе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термопара 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536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786EB66-C867-4091-BE41-0977C3162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AC298A-B9B9-4BAB-BCF5-45A44E5BA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BF8F48-5FE7-4A46-8BEB-AF2AE44CD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7AB195-E690-4959-B435-3BC469C2C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BBBA5550-3A7F-41FE-AEC2-85F9CA801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20C75782-E825-4F5C-B9E2-269CD9E69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3F6D5B3A-F638-4015-BF3D-202A166FD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C8B81319-436D-4F21-ABCC-A5838F989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C0516BC-CF7B-4D50-8C67-0665D3FD9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C232F28B-582E-441D-A117-D9A1A40EB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5E43823E-66CA-4740-95AE-DB53C275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06C1A5BC-53FF-465A-8394-81554FCDA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86AAA0B5-FFC7-499B-9C1B-8DFFB4F29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A1B55CB2-2108-462D-B109-4D76D34A8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9E620EE3-25FA-4C0B-9F5D-470FF51B9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52A5BDF8-AD17-44D3-B1C9-E165158D9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D9672DB-F953-4898-9C52-03A164FAD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BF03BEBE-5AB3-4234-9975-887E86FED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77545F09-233F-4039-B88E-8B7EE733B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B89D6423-0884-41BE-BAB8-0F8A9851D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2316554F-5550-4E94-BF70-9B1092E2A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3B986A6-E7CE-46D5-B7C2-E469056C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513E22E1-E1BD-471B-9959-02D382CDB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81396781-D57E-417F-9D99-C69663C28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B3DCA897-9502-460C-B0A6-67548D09B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009AF730-DCD4-4428-A9E9-D26FAD142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72AF0F75-11D1-432A-969B-1F454307F5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3397648-9CC0-48EE-86FE-B819830EA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5C7C485C-93D0-46DC-AD54-B0AFDAEA7A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BB2C71AA-96A2-4945-BE1C-17FEF965F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914A3E6-8F60-4CB5-8142-47B57D38C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8E36D6EE-E260-44F2-8D0C-B86573A68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A1EDD0E7-0ACC-4782-BB65-179218A53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61301D83-35ED-45D9-808A-4BDADF2B2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8ED1BB52-7859-46C1-997C-F679C9236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7A5D5BB8-21AD-44D8-8793-CB4924B93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6B17B7F3-3D9C-4459-AF7F-6BCF13664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03AF9AAC-5EF8-43F6-A71F-CAACB54FF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F0D2C464-1C0A-4D91-9AAA-C053C895F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4BEDADBB-1E6E-48F0-BBF3-EB9B978FB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A768E058-61D9-41D6-AC45-94D984A89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99718B8A-0078-45EC-9F2C-1B6E96E1B7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Скругленный прямоугольник 4">
            <a:extLst>
              <a:ext uri="{FF2B5EF4-FFF2-40B4-BE49-F238E27FC236}">
                <a16:creationId xmlns:a16="http://schemas.microsoft.com/office/drawing/2014/main" id="{33ECE094-F468-9C0A-DD7A-E48C9DE06841}"/>
              </a:ext>
            </a:extLst>
          </p:cNvPr>
          <p:cNvSpPr/>
          <p:nvPr/>
        </p:nvSpPr>
        <p:spPr>
          <a:xfrm>
            <a:off x="1464816" y="248766"/>
            <a:ext cx="8980982" cy="67656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Жылулық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вакуумметр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90C072E-7B3A-429A-8F4C-523DF486F38C}"/>
              </a:ext>
            </a:extLst>
          </p:cNvPr>
          <p:cNvSpPr txBox="1"/>
          <p:nvPr/>
        </p:nvSpPr>
        <p:spPr>
          <a:xfrm>
            <a:off x="5126767" y="1026949"/>
            <a:ext cx="6361774" cy="42934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K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Жылу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вакуумметрінің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жұмыс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принципін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келесі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қадамдармен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сипаттауға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болады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ru-KZ" sz="17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1700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Элементті</a:t>
            </a:r>
            <a:r>
              <a:rPr lang="ru-RU" sz="17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жылыту</a:t>
            </a:r>
            <a:r>
              <a:rPr lang="ru-RU" sz="17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7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құрылғы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қыздыру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элементі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арқылы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тогын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қосып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оны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қыздырады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KZ" sz="17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1700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Газдың</a:t>
            </a:r>
            <a:r>
              <a:rPr lang="ru-RU" sz="17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жылу</a:t>
            </a:r>
            <a:r>
              <a:rPr lang="ru-RU" sz="17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өткізгіштігі</a:t>
            </a:r>
            <a:r>
              <a:rPr lang="ru-RU" sz="17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7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қыздыру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элементінен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шыққан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жылу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қоршаған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газға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беріледі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Газ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қысымы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неғұрлым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жоғары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болса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жылыту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элементінен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жылу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соғұрлым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көп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бөлінеді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KZ" sz="17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1700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Температураны</a:t>
            </a:r>
            <a:r>
              <a:rPr lang="ru-RU" sz="17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өлшеу</a:t>
            </a:r>
            <a:r>
              <a:rPr lang="ru-RU" sz="17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7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температура сенсоры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қыздыру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элементінің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температурасының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өзгеруін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өлшейді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Төмен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газ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қысымында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жоғары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вакуумда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жылу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өткізгіштік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төмен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қыздыру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элементі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ыстық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болып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қалады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Жоғары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қысымда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жылу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өткізгіштік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жоғары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болады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ал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қыздыру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элементі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қатты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салқындатылады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KZ" sz="17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KZ" sz="17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7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Температура мен </a:t>
            </a:r>
            <a:r>
              <a:rPr lang="ru-RU" sz="1700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қысымның</a:t>
            </a:r>
            <a:r>
              <a:rPr lang="ru-RU" sz="17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арақатынасы</a:t>
            </a:r>
            <a:r>
              <a:rPr lang="ru-RU" sz="17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температура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сенсорының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көрсеткіштері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алдын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ала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калибрленген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коэффициенттер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арқылы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қысым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мәндеріне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айналады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007C770-239D-409C-AC25-F9B3AAC9B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407" y="1359017"/>
            <a:ext cx="4406994" cy="3567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BAC05FDA-E328-45B2-B2BA-8A8F0DAFDA8F}"/>
              </a:ext>
            </a:extLst>
          </p:cNvPr>
          <p:cNvSpPr txBox="1"/>
          <p:nvPr/>
        </p:nvSpPr>
        <p:spPr>
          <a:xfrm>
            <a:off x="543040" y="5332305"/>
            <a:ext cx="11084101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Осылайша,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жылу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вакуумметрі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қыздыру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элементінен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газға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берілетін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жылу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мөлшерін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анықтау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арқылы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газ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қысымын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жанама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түрде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өлшейді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Бұл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әдіс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әсіресе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төмен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қысымды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диапазонда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тиімді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(вакуум),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мұнда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қысымды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өлшеудің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дәстүрлі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әдістері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аз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тиімді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9638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786EB66-C867-4091-BE41-0977C3162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AC298A-B9B9-4BAB-BCF5-45A44E5BA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BF8F48-5FE7-4A46-8BEB-AF2AE44CD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7AB195-E690-4959-B435-3BC469C2C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BBBA5550-3A7F-41FE-AEC2-85F9CA801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20C75782-E825-4F5C-B9E2-269CD9E69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3F6D5B3A-F638-4015-BF3D-202A166FD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C8B81319-436D-4F21-ABCC-A5838F989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C0516BC-CF7B-4D50-8C67-0665D3FD9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C232F28B-582E-441D-A117-D9A1A40EB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5E43823E-66CA-4740-95AE-DB53C275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06C1A5BC-53FF-465A-8394-81554FCDA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86AAA0B5-FFC7-499B-9C1B-8DFFB4F29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A1B55CB2-2108-462D-B109-4D76D34A8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9E620EE3-25FA-4C0B-9F5D-470FF51B9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52A5BDF8-AD17-44D3-B1C9-E165158D9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D9672DB-F953-4898-9C52-03A164FAD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BF03BEBE-5AB3-4234-9975-887E86FED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77545F09-233F-4039-B88E-8B7EE733B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B89D6423-0884-41BE-BAB8-0F8A9851D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2316554F-5550-4E94-BF70-9B1092E2A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3B986A6-E7CE-46D5-B7C2-E469056C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513E22E1-E1BD-471B-9959-02D382CDB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81396781-D57E-417F-9D99-C69663C28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B3DCA897-9502-460C-B0A6-67548D09B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009AF730-DCD4-4428-A9E9-D26FAD142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72AF0F75-11D1-432A-969B-1F454307F5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3397648-9CC0-48EE-86FE-B819830EA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5C7C485C-93D0-46DC-AD54-B0AFDAEA7A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BB2C71AA-96A2-4945-BE1C-17FEF965F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914A3E6-8F60-4CB5-8142-47B57D38C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8E36D6EE-E260-44F2-8D0C-B86573A68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A1EDD0E7-0ACC-4782-BB65-179218A53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61301D83-35ED-45D9-808A-4BDADF2B2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8ED1BB52-7859-46C1-997C-F679C9236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7A5D5BB8-21AD-44D8-8793-CB4924B93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6B17B7F3-3D9C-4459-AF7F-6BCF13664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03AF9AAC-5EF8-43F6-A71F-CAACB54FF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F0D2C464-1C0A-4D91-9AAA-C053C895F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4BEDADBB-1E6E-48F0-BBF3-EB9B978FB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A768E058-61D9-41D6-AC45-94D984A89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99718B8A-0078-45EC-9F2C-1B6E96E1B7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Скругленный прямоугольник 4">
            <a:extLst>
              <a:ext uri="{FF2B5EF4-FFF2-40B4-BE49-F238E27FC236}">
                <a16:creationId xmlns:a16="http://schemas.microsoft.com/office/drawing/2014/main" id="{33ECE094-F468-9C0A-DD7A-E48C9DE06841}"/>
              </a:ext>
            </a:extLst>
          </p:cNvPr>
          <p:cNvSpPr/>
          <p:nvPr/>
        </p:nvSpPr>
        <p:spPr>
          <a:xfrm>
            <a:off x="1619145" y="274454"/>
            <a:ext cx="9197114" cy="739470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74B140C-867F-C9AF-434A-3C98BC034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248" y="289242"/>
            <a:ext cx="9439878" cy="66954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ЖЫЛУЛЫҚ ВАКУУММЕТР</a:t>
            </a:r>
          </a:p>
        </p:txBody>
      </p:sp>
      <p:graphicFrame>
        <p:nvGraphicFramePr>
          <p:cNvPr id="13" name="Схема 12">
            <a:extLst>
              <a:ext uri="{FF2B5EF4-FFF2-40B4-BE49-F238E27FC236}">
                <a16:creationId xmlns:a16="http://schemas.microsoft.com/office/drawing/2014/main" id="{7A30F186-6ED2-422B-A9A2-830583571B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6730584"/>
              </p:ext>
            </p:extLst>
          </p:nvPr>
        </p:nvGraphicFramePr>
        <p:xfrm>
          <a:off x="2305063" y="1190046"/>
          <a:ext cx="7327153" cy="4835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471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786EB66-C867-4091-BE41-0977C3162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AC298A-B9B9-4BAB-BCF5-45A44E5BA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BF8F48-5FE7-4A46-8BEB-AF2AE44CD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7AB195-E690-4959-B435-3BC469C2C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BBBA5550-3A7F-41FE-AEC2-85F9CA801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20C75782-E825-4F5C-B9E2-269CD9E69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3F6D5B3A-F638-4015-BF3D-202A166FD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C8B81319-436D-4F21-ABCC-A5838F989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C0516BC-CF7B-4D50-8C67-0665D3FD9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C232F28B-582E-441D-A117-D9A1A40EB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5E43823E-66CA-4740-95AE-DB53C275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06C1A5BC-53FF-465A-8394-81554FCDA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86AAA0B5-FFC7-499B-9C1B-8DFFB4F29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A1B55CB2-2108-462D-B109-4D76D34A8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9E620EE3-25FA-4C0B-9F5D-470FF51B9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52A5BDF8-AD17-44D3-B1C9-E165158D9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D9672DB-F953-4898-9C52-03A164FAD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BF03BEBE-5AB3-4234-9975-887E86FED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77545F09-233F-4039-B88E-8B7EE733B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B89D6423-0884-41BE-BAB8-0F8A9851D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2316554F-5550-4E94-BF70-9B1092E2A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3B986A6-E7CE-46D5-B7C2-E469056C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513E22E1-E1BD-471B-9959-02D382CDB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81396781-D57E-417F-9D99-C69663C28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B3DCA897-9502-460C-B0A6-67548D09B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009AF730-DCD4-4428-A9E9-D26FAD142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72AF0F75-11D1-432A-969B-1F454307F5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3397648-9CC0-48EE-86FE-B819830EA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5C7C485C-93D0-46DC-AD54-B0AFDAEA7A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BB2C71AA-96A2-4945-BE1C-17FEF965F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914A3E6-8F60-4CB5-8142-47B57D38C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8E36D6EE-E260-44F2-8D0C-B86573A68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A1EDD0E7-0ACC-4782-BB65-179218A53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61301D83-35ED-45D9-808A-4BDADF2B2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8ED1BB52-7859-46C1-997C-F679C9236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7A5D5BB8-21AD-44D8-8793-CB4924B93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6B17B7F3-3D9C-4459-AF7F-6BCF13664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03AF9AAC-5EF8-43F6-A71F-CAACB54FF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F0D2C464-1C0A-4D91-9AAA-C053C895F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4BEDADBB-1E6E-48F0-BBF3-EB9B978FB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A768E058-61D9-41D6-AC45-94D984A89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99718B8A-0078-45EC-9F2C-1B6E96E1B7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Скругленный прямоугольник 4">
            <a:extLst>
              <a:ext uri="{FF2B5EF4-FFF2-40B4-BE49-F238E27FC236}">
                <a16:creationId xmlns:a16="http://schemas.microsoft.com/office/drawing/2014/main" id="{33ECE094-F468-9C0A-DD7A-E48C9DE06841}"/>
              </a:ext>
            </a:extLst>
          </p:cNvPr>
          <p:cNvSpPr/>
          <p:nvPr/>
        </p:nvSpPr>
        <p:spPr>
          <a:xfrm>
            <a:off x="1260630" y="219319"/>
            <a:ext cx="9197114" cy="739470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74B140C-867F-C9AF-434A-3C98BC034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248" y="289242"/>
            <a:ext cx="9439878" cy="66954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Жылулық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вакуумметр</a:t>
            </a:r>
          </a:p>
        </p:txBody>
      </p:sp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id="{C411481D-5F8D-4309-97FC-C6B2546F6D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1162899"/>
              </p:ext>
            </p:extLst>
          </p:nvPr>
        </p:nvGraphicFramePr>
        <p:xfrm>
          <a:off x="1819454" y="1130209"/>
          <a:ext cx="7629280" cy="4895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2226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786EB66-C867-4091-BE41-0977C3162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AC298A-B9B9-4BAB-BCF5-45A44E5BA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BF8F48-5FE7-4A46-8BEB-AF2AE44CD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7AB195-E690-4959-B435-3BC469C2C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BBBA5550-3A7F-41FE-AEC2-85F9CA801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20C75782-E825-4F5C-B9E2-269CD9E69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3F6D5B3A-F638-4015-BF3D-202A166FD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C8B81319-436D-4F21-ABCC-A5838F989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C0516BC-CF7B-4D50-8C67-0665D3FD9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C232F28B-582E-441D-A117-D9A1A40EB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5E43823E-66CA-4740-95AE-DB53C275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06C1A5BC-53FF-465A-8394-81554FCDA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86AAA0B5-FFC7-499B-9C1B-8DFFB4F29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A1B55CB2-2108-462D-B109-4D76D34A8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9E620EE3-25FA-4C0B-9F5D-470FF51B9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52A5BDF8-AD17-44D3-B1C9-E165158D9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D9672DB-F953-4898-9C52-03A164FAD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BF03BEBE-5AB3-4234-9975-887E86FED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77545F09-233F-4039-B88E-8B7EE733B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B89D6423-0884-41BE-BAB8-0F8A9851D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2316554F-5550-4E94-BF70-9B1092E2A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3B986A6-E7CE-46D5-B7C2-E469056C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513E22E1-E1BD-471B-9959-02D382CDB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81396781-D57E-417F-9D99-C69663C28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B3DCA897-9502-460C-B0A6-67548D09B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009AF730-DCD4-4428-A9E9-D26FAD142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72AF0F75-11D1-432A-969B-1F454307F5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3397648-9CC0-48EE-86FE-B819830EA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5C7C485C-93D0-46DC-AD54-B0AFDAEA7A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BB2C71AA-96A2-4945-BE1C-17FEF965F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914A3E6-8F60-4CB5-8142-47B57D38C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8E36D6EE-E260-44F2-8D0C-B86573A68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A1EDD0E7-0ACC-4782-BB65-179218A53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61301D83-35ED-45D9-808A-4BDADF2B2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8ED1BB52-7859-46C1-997C-F679C9236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7A5D5BB8-21AD-44D8-8793-CB4924B93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6B17B7F3-3D9C-4459-AF7F-6BCF13664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03AF9AAC-5EF8-43F6-A71F-CAACB54FF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F0D2C464-1C0A-4D91-9AAA-C053C895F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4BEDADBB-1E6E-48F0-BBF3-EB9B978FB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A768E058-61D9-41D6-AC45-94D984A89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99718B8A-0078-45EC-9F2C-1B6E96E1B7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Скругленный прямоугольник 4">
            <a:extLst>
              <a:ext uri="{FF2B5EF4-FFF2-40B4-BE49-F238E27FC236}">
                <a16:creationId xmlns:a16="http://schemas.microsoft.com/office/drawing/2014/main" id="{33ECE094-F468-9C0A-DD7A-E48C9DE06841}"/>
              </a:ext>
            </a:extLst>
          </p:cNvPr>
          <p:cNvSpPr/>
          <p:nvPr/>
        </p:nvSpPr>
        <p:spPr>
          <a:xfrm>
            <a:off x="1260630" y="219319"/>
            <a:ext cx="9197114" cy="739470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74B140C-867F-C9AF-434A-3C98BC034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248" y="289242"/>
            <a:ext cx="9439878" cy="66954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Жылулық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вакуумметр</a:t>
            </a:r>
          </a:p>
        </p:txBody>
      </p:sp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id="{C411481D-5F8D-4309-97FC-C6B2546F6D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4257171"/>
              </p:ext>
            </p:extLst>
          </p:nvPr>
        </p:nvGraphicFramePr>
        <p:xfrm>
          <a:off x="1819454" y="1130209"/>
          <a:ext cx="7629280" cy="4895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21022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6491</TotalTime>
  <Words>2222</Words>
  <Application>Microsoft Office PowerPoint</Application>
  <PresentationFormat>Широкоэкранный</PresentationFormat>
  <Paragraphs>143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Тема Office</vt:lpstr>
      <vt:lpstr>Презентация PowerPoint</vt:lpstr>
      <vt:lpstr>Презентация PowerPoint</vt:lpstr>
      <vt:lpstr>1. ВАКУУМДЫҚ ТЕХНИКАСЫНЫҢ ДАМУ ТАРИХЫ</vt:lpstr>
      <vt:lpstr>1. ЖЫЛУЛЫҚ ВАКУУММЕТР</vt:lpstr>
      <vt:lpstr>1. ВАКУУМДЫҚ ТЕХНИКАСЫНЫҢ ДАМУ ТАРИХЫ</vt:lpstr>
      <vt:lpstr>Презентация PowerPoint</vt:lpstr>
      <vt:lpstr>1. ЖЫЛУЛЫҚ ВАКУУММЕТР</vt:lpstr>
      <vt:lpstr>1. Жылулық вакуумметр</vt:lpstr>
      <vt:lpstr>1. Жылулық вакуумметр</vt:lpstr>
      <vt:lpstr>2. Иондық вакуумметр</vt:lpstr>
      <vt:lpstr>2. Иондық вакуумметр</vt:lpstr>
      <vt:lpstr>2. Иондық вакуумметр</vt:lpstr>
      <vt:lpstr>2. Иондық вакуумметр</vt:lpstr>
      <vt:lpstr>2. Иондық вакуумметр </vt:lpstr>
      <vt:lpstr>2. Иондық вакуумметр </vt:lpstr>
      <vt:lpstr>2. Иондық вакуумметр </vt:lpstr>
      <vt:lpstr>2. Иондық вакуумметр</vt:lpstr>
      <vt:lpstr>2. Иондық вакуумметр</vt:lpstr>
      <vt:lpstr>2. Иондық вакуумметр</vt:lpstr>
      <vt:lpstr>3. Криогендік обьектілердегі вакуумды өлшеу ерекшеліктері</vt:lpstr>
      <vt:lpstr>3. Криогендік обьектілердегі вакуумды өлшеу ерекшеліктері</vt:lpstr>
      <vt:lpstr>3. Криогендік обьектілердегі вакуумды өлшеу ерекшеліктері</vt:lpstr>
      <vt:lpstr>3. Криогендік обьектілердегі вакуумды өлшеу ерекшеліктері</vt:lpstr>
      <vt:lpstr>3. Криогендік обьектілердегі вакуумды өлшеу ерекшеліктері</vt:lpstr>
      <vt:lpstr>3. Криогендік обьектілердегі вакуумды өлшеу ерекшеліктері</vt:lpstr>
      <vt:lpstr>3. Криогендік обьектілердегі вакуумды өлшеу ерекшеліктері</vt:lpstr>
      <vt:lpstr>3. Криогендік обьектілердегі вакуумды өлшеу ерекшеліктері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Аманжолова Айнур Кайралиевна</dc:creator>
  <cp:lastModifiedBy>Айман Акылбекова</cp:lastModifiedBy>
  <cp:revision>163</cp:revision>
  <dcterms:created xsi:type="dcterms:W3CDTF">2021-11-16T03:16:23Z</dcterms:created>
  <dcterms:modified xsi:type="dcterms:W3CDTF">2024-10-30T07:56:57Z</dcterms:modified>
</cp:coreProperties>
</file>