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4"/>
  </p:sldMasterIdLst>
  <p:sldIdLst>
    <p:sldId id="256" r:id="rId5"/>
    <p:sldId id="258" r:id="rId6"/>
    <p:sldId id="259" r:id="rId7"/>
    <p:sldId id="279" r:id="rId8"/>
    <p:sldId id="268" r:id="rId9"/>
    <p:sldId id="275" r:id="rId10"/>
    <p:sldId id="280" r:id="rId11"/>
    <p:sldId id="281" r:id="rId12"/>
    <p:sldId id="282" r:id="rId13"/>
    <p:sldId id="278" r:id="rId14"/>
    <p:sldId id="277"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lazira Akymbek" initials="GA"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snapToGrid="0">
      <p:cViewPr>
        <p:scale>
          <a:sx n="77" d="100"/>
          <a:sy n="77" d="100"/>
        </p:scale>
        <p:origin x="-354" y="4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7B0B0A-5E11-4062-9846-3D2A0DCC7C09}" type="doc">
      <dgm:prSet loTypeId="urn:microsoft.com/office/officeart/2005/8/layout/StepDownProcess" loCatId="process" qsTypeId="urn:microsoft.com/office/officeart/2005/8/quickstyle/simple2" qsCatId="simple" csTypeId="urn:microsoft.com/office/officeart/2005/8/colors/colorful1#1" csCatId="colorful" phldr="1"/>
      <dgm:spPr/>
      <dgm:t>
        <a:bodyPr/>
        <a:lstStyle/>
        <a:p>
          <a:endParaRPr lang="en-US"/>
        </a:p>
      </dgm:t>
    </dgm:pt>
    <dgm:pt modelId="{D1C463D3-EEDC-4A27-AE6A-DC0734BB9E28}" type="pres">
      <dgm:prSet presAssocID="{5B7B0B0A-5E11-4062-9846-3D2A0DCC7C09}" presName="rootnode" presStyleCnt="0">
        <dgm:presLayoutVars>
          <dgm:chMax/>
          <dgm:chPref/>
          <dgm:dir/>
          <dgm:animLvl val="lvl"/>
        </dgm:presLayoutVars>
      </dgm:prSet>
      <dgm:spPr/>
      <dgm:t>
        <a:bodyPr/>
        <a:lstStyle/>
        <a:p>
          <a:endParaRPr lang="ru-RU"/>
        </a:p>
      </dgm:t>
    </dgm:pt>
  </dgm:ptLst>
  <dgm:cxnLst>
    <dgm:cxn modelId="{B9F67764-B135-4146-B074-12F2D470D3EF}" type="presOf" srcId="{5B7B0B0A-5E11-4062-9846-3D2A0DCC7C09}" destId="{D1C463D3-EEDC-4A27-AE6A-DC0734BB9E28}" srcOrd="0" destOrd="0" presId="urn:microsoft.com/office/officeart/2005/8/layout/StepDown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Freeform: Shape 27">
            <a:extLst>
              <a:ext uri="{FF2B5EF4-FFF2-40B4-BE49-F238E27FC236}">
                <a16:creationId xmlns="" xmlns:a16="http://schemas.microsoft.com/office/drawing/2014/main" id="{9B0F7D69-D93C-4C38-A23D-76E000D691CD}"/>
              </a:ext>
            </a:extLst>
          </p:cNvPr>
          <p:cNvSpPr/>
          <p:nvPr/>
        </p:nvSpPr>
        <p:spPr>
          <a:xfrm>
            <a:off x="0" y="0"/>
            <a:ext cx="3496422" cy="6858000"/>
          </a:xfrm>
          <a:custGeom>
            <a:avLst/>
            <a:gdLst>
              <a:gd name="connsiteX0" fmla="*/ 0 w 3496422"/>
              <a:gd name="connsiteY0" fmla="*/ 0 h 6858000"/>
              <a:gd name="connsiteX1" fmla="*/ 1873399 w 3496422"/>
              <a:gd name="connsiteY1" fmla="*/ 0 h 6858000"/>
              <a:gd name="connsiteX2" fmla="*/ 1895523 w 3496422"/>
              <a:gd name="connsiteY2" fmla="*/ 14997 h 6858000"/>
              <a:gd name="connsiteX3" fmla="*/ 3496422 w 3496422"/>
              <a:gd name="connsiteY3" fmla="*/ 3621656 h 6858000"/>
              <a:gd name="connsiteX4" fmla="*/ 1622072 w 3496422"/>
              <a:gd name="connsiteY4" fmla="*/ 6374814 h 6858000"/>
              <a:gd name="connsiteX5" fmla="*/ 1105424 w 3496422"/>
              <a:gd name="connsiteY5" fmla="*/ 6780599 h 6858000"/>
              <a:gd name="connsiteX6" fmla="*/ 993668 w 3496422"/>
              <a:gd name="connsiteY6" fmla="*/ 6858000 h 6858000"/>
              <a:gd name="connsiteX7" fmla="*/ 0 w 349642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4654295" y="1346268"/>
            <a:ext cx="7060135" cy="3285207"/>
          </a:xfrm>
        </p:spPr>
        <p:txBody>
          <a:bodyPr anchor="b">
            <a:noAutofit/>
          </a:bodyPr>
          <a:lstStyle>
            <a:lvl1pPr algn="l">
              <a:lnSpc>
                <a:spcPct val="120000"/>
              </a:lnSpc>
              <a:defRPr sz="540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4662312" y="4631475"/>
            <a:ext cx="7052117" cy="1150200"/>
          </a:xfrm>
        </p:spPr>
        <p:txBody>
          <a:bodyPr lIns="109728" tIns="109728" rIns="109728" bIns="91440" anchor="t">
            <a:normAutofit/>
          </a:bodyPr>
          <a:lstStyle>
            <a:lvl1pPr marL="0" indent="0" algn="l">
              <a:lnSpc>
                <a:spcPct val="130000"/>
              </a:lnSpc>
              <a:buNone/>
              <a:defRPr sz="2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Date Placeholder 9">
            <a:extLst>
              <a:ext uri="{FF2B5EF4-FFF2-40B4-BE49-F238E27FC236}">
                <a16:creationId xmlns="" xmlns:a16="http://schemas.microsoft.com/office/drawing/2014/main" id="{123E5C65-E22A-4865-9449-10140D62B655}"/>
              </a:ext>
            </a:extLst>
          </p:cNvPr>
          <p:cNvSpPr>
            <a:spLocks noGrp="1"/>
          </p:cNvSpPr>
          <p:nvPr>
            <p:ph type="dt" sz="half" idx="10"/>
          </p:nvPr>
        </p:nvSpPr>
        <p:spPr>
          <a:xfrm>
            <a:off x="4654295" y="617415"/>
            <a:ext cx="7123723" cy="457200"/>
          </a:xfrm>
        </p:spPr>
        <p:txBody>
          <a:bodyPr/>
          <a:lstStyle>
            <a:lvl1pPr algn="l">
              <a:defRPr/>
            </a:lvl1pPr>
          </a:lstStyle>
          <a:p>
            <a:fld id="{12241623-A064-4BED-B073-BA4D61433402}" type="datetime1">
              <a:rPr lang="en-US" smtClean="0"/>
              <a:pPr/>
              <a:t>9/29/2024</a:t>
            </a:fld>
            <a:endParaRPr lang="en-US" dirty="0"/>
          </a:p>
        </p:txBody>
      </p:sp>
      <p:sp>
        <p:nvSpPr>
          <p:cNvPr id="24" name="Footer Placeholder 23">
            <a:extLst>
              <a:ext uri="{FF2B5EF4-FFF2-40B4-BE49-F238E27FC236}">
                <a16:creationId xmlns="" xmlns:a16="http://schemas.microsoft.com/office/drawing/2014/main" id="{EF9C3DE0-E7F5-4B4D-B5AF-CDE724CE79A3}"/>
              </a:ext>
            </a:extLst>
          </p:cNvPr>
          <p:cNvSpPr>
            <a:spLocks noGrp="1"/>
          </p:cNvSpPr>
          <p:nvPr>
            <p:ph type="ftr" sz="quarter" idx="11"/>
          </p:nvPr>
        </p:nvSpPr>
        <p:spPr>
          <a:xfrm>
            <a:off x="4654295" y="6170490"/>
            <a:ext cx="5588349" cy="457200"/>
          </a:xfrm>
        </p:spPr>
        <p:txBody>
          <a:bodyPr/>
          <a:lstStyle/>
          <a:p>
            <a:endParaRPr lang="en-US" dirty="0"/>
          </a:p>
        </p:txBody>
      </p:sp>
      <p:sp>
        <p:nvSpPr>
          <p:cNvPr id="25" name="Slide Number Placeholder 24">
            <a:extLst>
              <a:ext uri="{FF2B5EF4-FFF2-40B4-BE49-F238E27FC236}">
                <a16:creationId xmlns="" xmlns:a16="http://schemas.microsoft.com/office/drawing/2014/main" id="{48C1E146-840A-4217-B63E-62E5CF8909C2}"/>
              </a:ext>
            </a:extLst>
          </p:cNvPr>
          <p:cNvSpPr>
            <a:spLocks noGrp="1"/>
          </p:cNvSpPr>
          <p:nvPr>
            <p:ph type="sldNum" sz="quarter" idx="12"/>
          </p:nvPr>
        </p:nvSpPr>
        <p:spPr>
          <a:xfrm>
            <a:off x="10515600" y="6170490"/>
            <a:ext cx="1198829" cy="457200"/>
          </a:xfrm>
        </p:spPr>
        <p:txBody>
          <a:bodyPr/>
          <a:lstStyle>
            <a:lvl1pPr algn="r">
              <a:defRPr/>
            </a:lvl1pPr>
          </a:lstStyle>
          <a:p>
            <a:fld id="{FAEF9944-A4F6-4C59-AEBD-678D6480B8EA}" type="slidenum">
              <a:rPr lang="en-US" smtClean="0"/>
              <a:pPr/>
              <a:t>‹#›</a:t>
            </a:fld>
            <a:endParaRPr lang="en-US" dirty="0"/>
          </a:p>
        </p:txBody>
      </p:sp>
      <p:sp>
        <p:nvSpPr>
          <p:cNvPr id="4" name="Freeform: Shape 3">
            <a:extLst>
              <a:ext uri="{FF2B5EF4-FFF2-40B4-BE49-F238E27FC236}">
                <a16:creationId xmlns="" xmlns:a16="http://schemas.microsoft.com/office/drawing/2014/main" id="{8CD419D4-EA9D-42D9-BF62-B07F0B7B672B}"/>
              </a:ext>
            </a:extLst>
          </p:cNvPr>
          <p:cNvSpPr/>
          <p:nvPr/>
        </p:nvSpPr>
        <p:spPr>
          <a:xfrm>
            <a:off x="1375409"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 name="Freeform: Shape 4">
            <a:extLst>
              <a:ext uri="{FF2B5EF4-FFF2-40B4-BE49-F238E27FC236}">
                <a16:creationId xmlns="" xmlns:a16="http://schemas.microsoft.com/office/drawing/2014/main" id="{1C6FEC9B-9608-4181-A9E5-A1B80E72021C}"/>
              </a:ext>
            </a:extLst>
          </p:cNvPr>
          <p:cNvSpPr/>
          <p:nvPr/>
        </p:nvSpPr>
        <p:spPr>
          <a:xfrm>
            <a:off x="115540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 name="Freeform: Shape 5">
            <a:extLst>
              <a:ext uri="{FF2B5EF4-FFF2-40B4-BE49-F238E27FC236}">
                <a16:creationId xmlns="" xmlns:a16="http://schemas.microsoft.com/office/drawing/2014/main" id="{AB1564ED-F26F-451D-97D6-A6EC3E83FD55}"/>
              </a:ext>
            </a:extLst>
          </p:cNvPr>
          <p:cNvSpPr/>
          <p:nvPr/>
        </p:nvSpPr>
        <p:spPr>
          <a:xfrm>
            <a:off x="924161"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xmlns="" val="1125564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 xmlns:a16="http://schemas.microsoft.com/office/drawing/2014/main" id="{36397E4A-EB6A-4FA6-AA4F-69EA0C70FDC9}"/>
              </a:ext>
            </a:extLst>
          </p:cNvPr>
          <p:cNvSpPr>
            <a:spLocks noGrp="1"/>
          </p:cNvSpPr>
          <p:nvPr>
            <p:ph type="dt" sz="half" idx="10"/>
          </p:nvPr>
        </p:nvSpPr>
        <p:spPr/>
        <p:txBody>
          <a:bodyPr/>
          <a:lstStyle/>
          <a:p>
            <a:fld id="{6F86ED0C-1DA7-41F0-94CF-6218B1FEDFF1}" type="datetime1">
              <a:rPr lang="en-US" smtClean="0"/>
              <a:pPr/>
              <a:t>9/29/2024</a:t>
            </a:fld>
            <a:endParaRPr lang="en-US" dirty="0"/>
          </a:p>
        </p:txBody>
      </p:sp>
      <p:sp>
        <p:nvSpPr>
          <p:cNvPr id="8" name="Footer Placeholder 7">
            <a:extLst>
              <a:ext uri="{FF2B5EF4-FFF2-40B4-BE49-F238E27FC236}">
                <a16:creationId xmlns="" xmlns:a16="http://schemas.microsoft.com/office/drawing/2014/main" id="{051A2F5D-7AC4-4F91-965A-7B6A45D6F41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 xmlns:a16="http://schemas.microsoft.com/office/drawing/2014/main" id="{D26E8B86-CDB8-482F-9D9F-1BFDA3638B3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xmlns="" val="3486857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EECF02AB-6034-4B88-BC5A-7C17CB0EF809}" type="datetime1">
              <a:rPr lang="en-US" smtClean="0"/>
              <a:pPr/>
              <a:t>9/29/2024</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smtClean="0"/>
              <a:pPr/>
              <a:t>‹#›</a:t>
            </a:fld>
            <a:endParaRPr lang="en-US" dirty="0"/>
          </a:p>
        </p:txBody>
      </p:sp>
      <p:cxnSp>
        <p:nvCxnSpPr>
          <p:cNvPr id="7" name="Straight Connector 6">
            <a:extLst>
              <a:ext uri="{FF2B5EF4-FFF2-40B4-BE49-F238E27FC236}">
                <a16:creationId xmlns=""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891345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 xmlns:a16="http://schemas.microsoft.com/office/drawing/2014/main" id="{6923EF53-7767-4C94-BEF6-D452927945DA}"/>
              </a:ext>
            </a:extLst>
          </p:cNvPr>
          <p:cNvSpPr>
            <a:spLocks noGrp="1"/>
          </p:cNvSpPr>
          <p:nvPr>
            <p:ph type="dt" sz="half" idx="10"/>
          </p:nvPr>
        </p:nvSpPr>
        <p:spPr/>
        <p:txBody>
          <a:bodyPr/>
          <a:lstStyle/>
          <a:p>
            <a:fld id="{22F3E5F3-28EE-488F-BD53-B744C06C3DEC}" type="datetime1">
              <a:rPr lang="en-US" smtClean="0"/>
              <a:pPr/>
              <a:t>9/29/2024</a:t>
            </a:fld>
            <a:endParaRPr lang="en-US" dirty="0"/>
          </a:p>
        </p:txBody>
      </p:sp>
      <p:sp>
        <p:nvSpPr>
          <p:cNvPr id="11" name="Footer Placeholder 10">
            <a:extLst>
              <a:ext uri="{FF2B5EF4-FFF2-40B4-BE49-F238E27FC236}">
                <a16:creationId xmlns="" xmlns:a16="http://schemas.microsoft.com/office/drawing/2014/main" id="{ACF12700-F905-4CFA-970C-C81E05A64D5B}"/>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 xmlns:a16="http://schemas.microsoft.com/office/drawing/2014/main" id="{DA1B1EE2-BCA3-432B-A32D-B04C7F1DD93F}"/>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xmlns="" val="3906315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 xmlns:a16="http://schemas.microsoft.com/office/drawing/2014/main" id="{B84A89F5-6982-40AE-8108-88B93E85C8FF}"/>
              </a:ext>
            </a:extLst>
          </p:cNvPr>
          <p:cNvGrpSpPr/>
          <p:nvPr/>
        </p:nvGrpSpPr>
        <p:grpSpPr>
          <a:xfrm>
            <a:off x="3124577" y="0"/>
            <a:ext cx="4389519" cy="2916937"/>
            <a:chOff x="3124577" y="0"/>
            <a:chExt cx="4389519" cy="2916937"/>
          </a:xfrm>
        </p:grpSpPr>
        <p:sp>
          <p:nvSpPr>
            <p:cNvPr id="49" name="Freeform: Shape 48">
              <a:extLst>
                <a:ext uri="{FF2B5EF4-FFF2-40B4-BE49-F238E27FC236}">
                  <a16:creationId xmlns="" xmlns:a16="http://schemas.microsoft.com/office/drawing/2014/main" id="{B80BED93-E30B-4492-A268-84C33CA4F067}"/>
                </a:ext>
              </a:extLst>
            </p:cNvPr>
            <p:cNvSpPr/>
            <p:nvPr/>
          </p:nvSpPr>
          <p:spPr>
            <a:xfrm>
              <a:off x="3320637" y="0"/>
              <a:ext cx="4013331" cy="2742133"/>
            </a:xfrm>
            <a:custGeom>
              <a:avLst/>
              <a:gdLst>
                <a:gd name="connsiteX0" fmla="*/ 294151 w 4013331"/>
                <a:gd name="connsiteY0" fmla="*/ 0 h 2742133"/>
                <a:gd name="connsiteX1" fmla="*/ 3844057 w 4013331"/>
                <a:gd name="connsiteY1" fmla="*/ 0 h 2742133"/>
                <a:gd name="connsiteX2" fmla="*/ 3892490 w 4013331"/>
                <a:gd name="connsiteY2" fmla="*/ 131440 h 2742133"/>
                <a:gd name="connsiteX3" fmla="*/ 4013331 w 4013331"/>
                <a:gd name="connsiteY3" fmla="*/ 941251 h 2742133"/>
                <a:gd name="connsiteX4" fmla="*/ 3804827 w 4013331"/>
                <a:gd name="connsiteY4" fmla="*/ 1540292 h 2742133"/>
                <a:gd name="connsiteX5" fmla="*/ 3187498 w 4013331"/>
                <a:gd name="connsiteY5" fmla="*/ 2098087 h 2742133"/>
                <a:gd name="connsiteX6" fmla="*/ 3051769 w 4013331"/>
                <a:gd name="connsiteY6" fmla="*/ 2204787 h 2742133"/>
                <a:gd name="connsiteX7" fmla="*/ 1936476 w 4013331"/>
                <a:gd name="connsiteY7" fmla="*/ 2742133 h 2742133"/>
                <a:gd name="connsiteX8" fmla="*/ 467303 w 4013331"/>
                <a:gd name="connsiteY8" fmla="*/ 1868695 h 2742133"/>
                <a:gd name="connsiteX9" fmla="*/ 310732 w 4013331"/>
                <a:gd name="connsiteY9" fmla="*/ 1645244 h 2742133"/>
                <a:gd name="connsiteX10" fmla="*/ 0 w 4013331"/>
                <a:gd name="connsiteY10" fmla="*/ 941251 h 2742133"/>
                <a:gd name="connsiteX11" fmla="*/ 187749 w 4013331"/>
                <a:gd name="connsiteY11" fmla="*/ 183076 h 2742133"/>
                <a:gd name="connsiteX12" fmla="*/ 288888 w 4013331"/>
                <a:gd name="connsiteY12" fmla="*/ 7329 h 274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3331" h="2742133">
                  <a:moveTo>
                    <a:pt x="294151" y="0"/>
                  </a:moveTo>
                  <a:lnTo>
                    <a:pt x="3844057" y="0"/>
                  </a:lnTo>
                  <a:lnTo>
                    <a:pt x="3892490" y="131440"/>
                  </a:lnTo>
                  <a:cubicBezTo>
                    <a:pt x="3971777" y="378867"/>
                    <a:pt x="4013331" y="652783"/>
                    <a:pt x="4013331" y="941251"/>
                  </a:cubicBezTo>
                  <a:cubicBezTo>
                    <a:pt x="4013331" y="1171430"/>
                    <a:pt x="3948997" y="1356167"/>
                    <a:pt x="3804827" y="1540292"/>
                  </a:cubicBezTo>
                  <a:cubicBezTo>
                    <a:pt x="3654026" y="1732895"/>
                    <a:pt x="3427436" y="1910292"/>
                    <a:pt x="3187498" y="2098087"/>
                  </a:cubicBezTo>
                  <a:cubicBezTo>
                    <a:pt x="3143231" y="2132693"/>
                    <a:pt x="3097499" y="2168522"/>
                    <a:pt x="3051769" y="2204787"/>
                  </a:cubicBezTo>
                  <a:cubicBezTo>
                    <a:pt x="2642425" y="2529345"/>
                    <a:pt x="2343664" y="2742133"/>
                    <a:pt x="1936476" y="2742133"/>
                  </a:cubicBezTo>
                  <a:cubicBezTo>
                    <a:pt x="1316045" y="2742133"/>
                    <a:pt x="876647" y="2480932"/>
                    <a:pt x="467303" y="1868695"/>
                  </a:cubicBezTo>
                  <a:cubicBezTo>
                    <a:pt x="413736" y="1788559"/>
                    <a:pt x="361372" y="1715679"/>
                    <a:pt x="310732" y="1645244"/>
                  </a:cubicBezTo>
                  <a:cubicBezTo>
                    <a:pt x="100850" y="1353195"/>
                    <a:pt x="0" y="1201315"/>
                    <a:pt x="0" y="941251"/>
                  </a:cubicBezTo>
                  <a:cubicBezTo>
                    <a:pt x="0" y="683021"/>
                    <a:pt x="63214" y="427935"/>
                    <a:pt x="187749" y="183076"/>
                  </a:cubicBezTo>
                  <a:cubicBezTo>
                    <a:pt x="218215" y="123194"/>
                    <a:pt x="251953" y="64578"/>
                    <a:pt x="288888" y="73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0" name="Freeform: Shape 49">
              <a:extLst>
                <a:ext uri="{FF2B5EF4-FFF2-40B4-BE49-F238E27FC236}">
                  <a16:creationId xmlns="" xmlns:a16="http://schemas.microsoft.com/office/drawing/2014/main" id="{965F60C1-CD8B-4326-9B24-3D197CF382A6}"/>
                </a:ext>
              </a:extLst>
            </p:cNvPr>
            <p:cNvSpPr/>
            <p:nvPr/>
          </p:nvSpPr>
          <p:spPr>
            <a:xfrm>
              <a:off x="3566319" y="0"/>
              <a:ext cx="3401415" cy="2440484"/>
            </a:xfrm>
            <a:custGeom>
              <a:avLst/>
              <a:gdLst>
                <a:gd name="connsiteX0" fmla="*/ 332917 w 3401415"/>
                <a:gd name="connsiteY0" fmla="*/ 0 h 2440484"/>
                <a:gd name="connsiteX1" fmla="*/ 3207137 w 3401415"/>
                <a:gd name="connsiteY1" fmla="*/ 0 h 2440484"/>
                <a:gd name="connsiteX2" fmla="*/ 3242654 w 3401415"/>
                <a:gd name="connsiteY2" fmla="*/ 74937 h 2440484"/>
                <a:gd name="connsiteX3" fmla="*/ 3401415 w 3401415"/>
                <a:gd name="connsiteY3" fmla="*/ 914184 h 2440484"/>
                <a:gd name="connsiteX4" fmla="*/ 3224702 w 3401415"/>
                <a:gd name="connsiteY4" fmla="*/ 1421888 h 2440484"/>
                <a:gd name="connsiteX5" fmla="*/ 2701498 w 3401415"/>
                <a:gd name="connsiteY5" fmla="*/ 1894635 h 2440484"/>
                <a:gd name="connsiteX6" fmla="*/ 2586463 w 3401415"/>
                <a:gd name="connsiteY6" fmla="*/ 1985068 h 2440484"/>
                <a:gd name="connsiteX7" fmla="*/ 1641219 w 3401415"/>
                <a:gd name="connsiteY7" fmla="*/ 2440484 h 2440484"/>
                <a:gd name="connsiteX8" fmla="*/ 396053 w 3401415"/>
                <a:gd name="connsiteY8" fmla="*/ 1700219 h 2440484"/>
                <a:gd name="connsiteX9" fmla="*/ 263354 w 3401415"/>
                <a:gd name="connsiteY9" fmla="*/ 1510839 h 2440484"/>
                <a:gd name="connsiteX10" fmla="*/ 0 w 3401415"/>
                <a:gd name="connsiteY10" fmla="*/ 914184 h 2440484"/>
                <a:gd name="connsiteX11" fmla="*/ 159122 w 3401415"/>
                <a:gd name="connsiteY11" fmla="*/ 271610 h 2440484"/>
                <a:gd name="connsiteX12" fmla="*/ 244841 w 3401415"/>
                <a:gd name="connsiteY12" fmla="*/ 122658 h 244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15" h="2440484">
                  <a:moveTo>
                    <a:pt x="332917" y="0"/>
                  </a:moveTo>
                  <a:lnTo>
                    <a:pt x="3207137" y="0"/>
                  </a:lnTo>
                  <a:lnTo>
                    <a:pt x="3242654" y="74937"/>
                  </a:lnTo>
                  <a:cubicBezTo>
                    <a:pt x="3346386" y="322243"/>
                    <a:pt x="3401415" y="608579"/>
                    <a:pt x="3401415" y="914184"/>
                  </a:cubicBezTo>
                  <a:cubicBezTo>
                    <a:pt x="3401415" y="1109268"/>
                    <a:pt x="3346890" y="1265837"/>
                    <a:pt x="3224702" y="1421888"/>
                  </a:cubicBezTo>
                  <a:cubicBezTo>
                    <a:pt x="3096894" y="1585125"/>
                    <a:pt x="2904852" y="1735475"/>
                    <a:pt x="2701498" y="1894635"/>
                  </a:cubicBezTo>
                  <a:cubicBezTo>
                    <a:pt x="2663980" y="1923966"/>
                    <a:pt x="2625221" y="1954332"/>
                    <a:pt x="2586463" y="1985068"/>
                  </a:cubicBezTo>
                  <a:cubicBezTo>
                    <a:pt x="2239532" y="2260140"/>
                    <a:pt x="1986324" y="2440484"/>
                    <a:pt x="1641219" y="2440484"/>
                  </a:cubicBezTo>
                  <a:cubicBezTo>
                    <a:pt x="1115386" y="2440484"/>
                    <a:pt x="742984" y="2219109"/>
                    <a:pt x="396053" y="1700219"/>
                  </a:cubicBezTo>
                  <a:cubicBezTo>
                    <a:pt x="350653" y="1632303"/>
                    <a:pt x="306273" y="1570535"/>
                    <a:pt x="263354" y="1510839"/>
                  </a:cubicBezTo>
                  <a:cubicBezTo>
                    <a:pt x="85473" y="1263318"/>
                    <a:pt x="0" y="1134597"/>
                    <a:pt x="0" y="914184"/>
                  </a:cubicBezTo>
                  <a:cubicBezTo>
                    <a:pt x="0" y="695327"/>
                    <a:pt x="53576" y="479135"/>
                    <a:pt x="159122" y="271610"/>
                  </a:cubicBezTo>
                  <a:cubicBezTo>
                    <a:pt x="184943" y="220858"/>
                    <a:pt x="213538" y="171179"/>
                    <a:pt x="244841" y="122658"/>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1" name="Freeform: Shape 50">
              <a:extLst>
                <a:ext uri="{FF2B5EF4-FFF2-40B4-BE49-F238E27FC236}">
                  <a16:creationId xmlns="" xmlns:a16="http://schemas.microsoft.com/office/drawing/2014/main" id="{69511D06-104E-440E-8049-4CDCE4B87E96}"/>
                </a:ext>
              </a:extLst>
            </p:cNvPr>
            <p:cNvSpPr/>
            <p:nvPr/>
          </p:nvSpPr>
          <p:spPr>
            <a:xfrm>
              <a:off x="3232490" y="0"/>
              <a:ext cx="4164597" cy="2817185"/>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2" name="Freeform: Shape 51">
              <a:extLst>
                <a:ext uri="{FF2B5EF4-FFF2-40B4-BE49-F238E27FC236}">
                  <a16:creationId xmlns="" xmlns:a16="http://schemas.microsoft.com/office/drawing/2014/main" id="{164F6B39-7B0A-4839-9F52-1FFA2044F248}"/>
                </a:ext>
              </a:extLst>
            </p:cNvPr>
            <p:cNvSpPr/>
            <p:nvPr/>
          </p:nvSpPr>
          <p:spPr>
            <a:xfrm>
              <a:off x="3124577" y="0"/>
              <a:ext cx="4389519" cy="2916937"/>
            </a:xfrm>
            <a:custGeom>
              <a:avLst/>
              <a:gdLst>
                <a:gd name="connsiteX0" fmla="*/ 208215 w 4389519"/>
                <a:gd name="connsiteY0" fmla="*/ 0 h 2916937"/>
                <a:gd name="connsiteX1" fmla="*/ 4284014 w 4389519"/>
                <a:gd name="connsiteY1" fmla="*/ 0 h 2916937"/>
                <a:gd name="connsiteX2" fmla="*/ 4335794 w 4389519"/>
                <a:gd name="connsiteY2" fmla="*/ 207911 h 2916937"/>
                <a:gd name="connsiteX3" fmla="*/ 4376420 w 4389519"/>
                <a:gd name="connsiteY3" fmla="*/ 1078865 h 2916937"/>
                <a:gd name="connsiteX4" fmla="*/ 4090147 w 4389519"/>
                <a:gd name="connsiteY4" fmla="*/ 1734728 h 2916937"/>
                <a:gd name="connsiteX5" fmla="*/ 3362552 w 4389519"/>
                <a:gd name="connsiteY5" fmla="*/ 2305097 h 2916937"/>
                <a:gd name="connsiteX6" fmla="*/ 3204152 w 4389519"/>
                <a:gd name="connsiteY6" fmla="*/ 2412521 h 2916937"/>
                <a:gd name="connsiteX7" fmla="*/ 1936072 w 4389519"/>
                <a:gd name="connsiteY7" fmla="*/ 2912360 h 2916937"/>
                <a:gd name="connsiteX8" fmla="*/ 421690 w 4389519"/>
                <a:gd name="connsiteY8" fmla="*/ 1787063 h 2916937"/>
                <a:gd name="connsiteX9" fmla="*/ 273167 w 4389519"/>
                <a:gd name="connsiteY9" fmla="*/ 1520080 h 2916937"/>
                <a:gd name="connsiteX10" fmla="*/ 4118 w 4389519"/>
                <a:gd name="connsiteY10" fmla="*/ 696338 h 2916937"/>
                <a:gd name="connsiteX11" fmla="*/ 175984 w 4389519"/>
                <a:gd name="connsiteY11" fmla="*/ 60381 h 291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9519" h="2916937">
                  <a:moveTo>
                    <a:pt x="208215" y="0"/>
                  </a:moveTo>
                  <a:lnTo>
                    <a:pt x="4284014" y="0"/>
                  </a:lnTo>
                  <a:lnTo>
                    <a:pt x="4335794" y="207911"/>
                  </a:lnTo>
                  <a:cubicBezTo>
                    <a:pt x="4388748" y="479686"/>
                    <a:pt x="4403109" y="773803"/>
                    <a:pt x="4376420" y="1078865"/>
                  </a:cubicBezTo>
                  <a:cubicBezTo>
                    <a:pt x="4353703" y="1338514"/>
                    <a:pt x="4265383" y="1540772"/>
                    <a:pt x="4090147" y="1734728"/>
                  </a:cubicBezTo>
                  <a:cubicBezTo>
                    <a:pt x="3906850" y="1937616"/>
                    <a:pt x="3642485" y="2116128"/>
                    <a:pt x="3362552" y="2305097"/>
                  </a:cubicBezTo>
                  <a:cubicBezTo>
                    <a:pt x="3310910" y="2339914"/>
                    <a:pt x="3257553" y="2375972"/>
                    <a:pt x="3204152" y="2412521"/>
                  </a:cubicBezTo>
                  <a:cubicBezTo>
                    <a:pt x="2726165" y="2739616"/>
                    <a:pt x="2379682" y="2951171"/>
                    <a:pt x="1936072" y="2912360"/>
                  </a:cubicBezTo>
                  <a:cubicBezTo>
                    <a:pt x="1260148" y="2853224"/>
                    <a:pt x="807225" y="2516700"/>
                    <a:pt x="421690" y="1787063"/>
                  </a:cubicBezTo>
                  <a:cubicBezTo>
                    <a:pt x="371240" y="1691563"/>
                    <a:pt x="321385" y="1604361"/>
                    <a:pt x="273167" y="1520080"/>
                  </a:cubicBezTo>
                  <a:cubicBezTo>
                    <a:pt x="73334" y="1170636"/>
                    <a:pt x="-21548" y="989700"/>
                    <a:pt x="4118" y="696338"/>
                  </a:cubicBezTo>
                  <a:cubicBezTo>
                    <a:pt x="23232" y="477870"/>
                    <a:pt x="80908" y="264786"/>
                    <a:pt x="175984" y="6038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grpSp>
        <p:nvGrpSpPr>
          <p:cNvPr id="8" name="Group 7">
            <a:extLst>
              <a:ext uri="{FF2B5EF4-FFF2-40B4-BE49-F238E27FC236}">
                <a16:creationId xmlns="" xmlns:a16="http://schemas.microsoft.com/office/drawing/2014/main" id="{03099122-D80B-4389-A1CF-52C635217F4B}"/>
              </a:ext>
            </a:extLst>
          </p:cNvPr>
          <p:cNvGrpSpPr/>
          <p:nvPr/>
        </p:nvGrpSpPr>
        <p:grpSpPr>
          <a:xfrm>
            <a:off x="8122942" y="0"/>
            <a:ext cx="4069058" cy="3547008"/>
            <a:chOff x="8122942" y="0"/>
            <a:chExt cx="4069058" cy="3547008"/>
          </a:xfrm>
        </p:grpSpPr>
        <p:sp>
          <p:nvSpPr>
            <p:cNvPr id="54" name="Freeform: Shape 53">
              <a:extLst>
                <a:ext uri="{FF2B5EF4-FFF2-40B4-BE49-F238E27FC236}">
                  <a16:creationId xmlns="" xmlns:a16="http://schemas.microsoft.com/office/drawing/2014/main" id="{CA535D59-CDAA-4AA9-84AC-A6142E857FE2}"/>
                </a:ext>
              </a:extLst>
            </p:cNvPr>
            <p:cNvSpPr/>
            <p:nvPr/>
          </p:nvSpPr>
          <p:spPr>
            <a:xfrm>
              <a:off x="8122942" y="0"/>
              <a:ext cx="4069058" cy="3547008"/>
            </a:xfrm>
            <a:custGeom>
              <a:avLst/>
              <a:gdLst>
                <a:gd name="connsiteX0" fmla="*/ 305212 w 4069058"/>
                <a:gd name="connsiteY0" fmla="*/ 0 h 3547008"/>
                <a:gd name="connsiteX1" fmla="*/ 4069058 w 4069058"/>
                <a:gd name="connsiteY1" fmla="*/ 0 h 3547008"/>
                <a:gd name="connsiteX2" fmla="*/ 4069058 w 4069058"/>
                <a:gd name="connsiteY2" fmla="*/ 2865785 h 3547008"/>
                <a:gd name="connsiteX3" fmla="*/ 3996814 w 4069058"/>
                <a:gd name="connsiteY3" fmla="*/ 2947457 h 3547008"/>
                <a:gd name="connsiteX4" fmla="*/ 2732780 w 4069058"/>
                <a:gd name="connsiteY4" fmla="*/ 3541640 h 3547008"/>
                <a:gd name="connsiteX5" fmla="*/ 1317550 w 4069058"/>
                <a:gd name="connsiteY5" fmla="*/ 3015110 h 3547008"/>
                <a:gd name="connsiteX6" fmla="*/ 1140977 w 4069058"/>
                <a:gd name="connsiteY6" fmla="*/ 2901419 h 3547008"/>
                <a:gd name="connsiteX7" fmla="*/ 330269 w 4069058"/>
                <a:gd name="connsiteY7" fmla="*/ 2297252 h 3547008"/>
                <a:gd name="connsiteX8" fmla="*/ 13299 w 4069058"/>
                <a:gd name="connsiteY8" fmla="*/ 1599966 h 3547008"/>
                <a:gd name="connsiteX9" fmla="*/ 217457 w 4069058"/>
                <a:gd name="connsiteY9" fmla="*/ 178659 h 35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9058" h="354700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5" name="Freeform: Shape 54">
              <a:extLst>
                <a:ext uri="{FF2B5EF4-FFF2-40B4-BE49-F238E27FC236}">
                  <a16:creationId xmlns="" xmlns:a16="http://schemas.microsoft.com/office/drawing/2014/main" id="{CD6948CC-6D51-4092-887C-B0664DC102C7}"/>
                </a:ext>
              </a:extLst>
            </p:cNvPr>
            <p:cNvSpPr/>
            <p:nvPr/>
          </p:nvSpPr>
          <p:spPr>
            <a:xfrm flipH="1">
              <a:off x="8319994" y="0"/>
              <a:ext cx="3872006" cy="3321595"/>
            </a:xfrm>
            <a:custGeom>
              <a:avLst/>
              <a:gdLst>
                <a:gd name="connsiteX0" fmla="*/ 3466434 w 3872006"/>
                <a:gd name="connsiteY0" fmla="*/ 0 h 3321595"/>
                <a:gd name="connsiteX1" fmla="*/ 65800 w 3872006"/>
                <a:gd name="connsiteY1" fmla="*/ 0 h 3321595"/>
                <a:gd name="connsiteX2" fmla="*/ 0 w 3872006"/>
                <a:gd name="connsiteY2" fmla="*/ 59511 h 3321595"/>
                <a:gd name="connsiteX3" fmla="*/ 0 w 3872006"/>
                <a:gd name="connsiteY3" fmla="*/ 2518435 h 3321595"/>
                <a:gd name="connsiteX4" fmla="*/ 80122 w 3872006"/>
                <a:gd name="connsiteY4" fmla="*/ 2618704 h 3321595"/>
                <a:gd name="connsiteX5" fmla="*/ 1549501 w 3872006"/>
                <a:gd name="connsiteY5" fmla="*/ 3321595 h 3321595"/>
                <a:gd name="connsiteX6" fmla="*/ 2796711 w 3872006"/>
                <a:gd name="connsiteY6" fmla="*/ 2749441 h 3321595"/>
                <a:gd name="connsiteX7" fmla="*/ 2948494 w 3872006"/>
                <a:gd name="connsiteY7" fmla="*/ 2635829 h 3321595"/>
                <a:gd name="connsiteX8" fmla="*/ 3638840 w 3872006"/>
                <a:gd name="connsiteY8" fmla="*/ 2041901 h 3321595"/>
                <a:gd name="connsiteX9" fmla="*/ 3872006 w 3872006"/>
                <a:gd name="connsiteY9" fmla="*/ 1404055 h 3321595"/>
                <a:gd name="connsiteX10" fmla="*/ 3467973 w 3872006"/>
                <a:gd name="connsiteY10" fmla="*/ 1974 h 33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2006" h="3321595">
                  <a:moveTo>
                    <a:pt x="3466434" y="0"/>
                  </a:moveTo>
                  <a:lnTo>
                    <a:pt x="65800" y="0"/>
                  </a:lnTo>
                  <a:lnTo>
                    <a:pt x="0" y="59511"/>
                  </a:lnTo>
                  <a:lnTo>
                    <a:pt x="0" y="2518435"/>
                  </a:lnTo>
                  <a:lnTo>
                    <a:pt x="80122" y="2618704"/>
                  </a:lnTo>
                  <a:cubicBezTo>
                    <a:pt x="490323" y="3108658"/>
                    <a:pt x="942414" y="3321595"/>
                    <a:pt x="1549501" y="3321595"/>
                  </a:cubicBezTo>
                  <a:cubicBezTo>
                    <a:pt x="2004852" y="3321595"/>
                    <a:pt x="2338950" y="3095023"/>
                    <a:pt x="2796711" y="2749441"/>
                  </a:cubicBezTo>
                  <a:cubicBezTo>
                    <a:pt x="2847850" y="2710827"/>
                    <a:pt x="2898991" y="2672676"/>
                    <a:pt x="2948494" y="2635829"/>
                  </a:cubicBezTo>
                  <a:cubicBezTo>
                    <a:pt x="3216812" y="2435869"/>
                    <a:pt x="3470203" y="2246981"/>
                    <a:pt x="3638840" y="2041901"/>
                  </a:cubicBezTo>
                  <a:cubicBezTo>
                    <a:pt x="3800062" y="1845849"/>
                    <a:pt x="3872006" y="1649145"/>
                    <a:pt x="3872006" y="1404055"/>
                  </a:cubicBezTo>
                  <a:cubicBezTo>
                    <a:pt x="3872006" y="866538"/>
                    <a:pt x="3729694" y="376466"/>
                    <a:pt x="3467973" y="197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Freeform: Shape 55">
              <a:extLst>
                <a:ext uri="{FF2B5EF4-FFF2-40B4-BE49-F238E27FC236}">
                  <a16:creationId xmlns="" xmlns:a16="http://schemas.microsoft.com/office/drawing/2014/main" id="{F5F9FD94-99CC-42AD-8E66-CF99E8FD5A94}"/>
                </a:ext>
              </a:extLst>
            </p:cNvPr>
            <p:cNvSpPr/>
            <p:nvPr/>
          </p:nvSpPr>
          <p:spPr>
            <a:xfrm flipH="1">
              <a:off x="8729240" y="9274"/>
              <a:ext cx="3462454" cy="3010961"/>
            </a:xfrm>
            <a:custGeom>
              <a:avLst/>
              <a:gdLst>
                <a:gd name="connsiteX0" fmla="*/ 2953507 w 3462454"/>
                <a:gd name="connsiteY0" fmla="*/ 0 h 3010961"/>
                <a:gd name="connsiteX1" fmla="*/ 477652 w 3462454"/>
                <a:gd name="connsiteY1" fmla="*/ 0 h 3010961"/>
                <a:gd name="connsiteX2" fmla="*/ 327396 w 3462454"/>
                <a:gd name="connsiteY2" fmla="*/ 113681 h 3010961"/>
                <a:gd name="connsiteX3" fmla="*/ 46554 w 3462454"/>
                <a:gd name="connsiteY3" fmla="*/ 391785 h 3010961"/>
                <a:gd name="connsiteX4" fmla="*/ 0 w 3462454"/>
                <a:gd name="connsiteY4" fmla="*/ 453516 h 3010961"/>
                <a:gd name="connsiteX5" fmla="*/ 0 w 3462454"/>
                <a:gd name="connsiteY5" fmla="*/ 2083461 h 3010961"/>
                <a:gd name="connsiteX6" fmla="*/ 26382 w 3462454"/>
                <a:gd name="connsiteY6" fmla="*/ 2118637 h 3010961"/>
                <a:gd name="connsiteX7" fmla="*/ 101620 w 3462454"/>
                <a:gd name="connsiteY7" fmla="*/ 2222744 h 3010961"/>
                <a:gd name="connsiteX8" fmla="*/ 1494064 w 3462454"/>
                <a:gd name="connsiteY8" fmla="*/ 3010961 h 3010961"/>
                <a:gd name="connsiteX9" fmla="*/ 2551110 w 3462454"/>
                <a:gd name="connsiteY9" fmla="*/ 2526044 h 3010961"/>
                <a:gd name="connsiteX10" fmla="*/ 2679751 w 3462454"/>
                <a:gd name="connsiteY10" fmla="*/ 2429754 h 3010961"/>
                <a:gd name="connsiteX11" fmla="*/ 3264840 w 3462454"/>
                <a:gd name="connsiteY11" fmla="*/ 1926383 h 3010961"/>
                <a:gd name="connsiteX12" fmla="*/ 3462454 w 3462454"/>
                <a:gd name="connsiteY12" fmla="*/ 1385790 h 3010961"/>
                <a:gd name="connsiteX13" fmla="*/ 3018820 w 3462454"/>
                <a:gd name="connsiteY13" fmla="*/ 67626 h 301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2454" h="3010961">
                  <a:moveTo>
                    <a:pt x="2953507" y="0"/>
                  </a:moveTo>
                  <a:lnTo>
                    <a:pt x="477652" y="0"/>
                  </a:lnTo>
                  <a:lnTo>
                    <a:pt x="327396" y="113681"/>
                  </a:lnTo>
                  <a:cubicBezTo>
                    <a:pt x="222344" y="200626"/>
                    <a:pt x="128536" y="293564"/>
                    <a:pt x="46554" y="391785"/>
                  </a:cubicBezTo>
                  <a:lnTo>
                    <a:pt x="0" y="453516"/>
                  </a:lnTo>
                  <a:lnTo>
                    <a:pt x="0" y="2083461"/>
                  </a:lnTo>
                  <a:lnTo>
                    <a:pt x="26382" y="2118637"/>
                  </a:lnTo>
                  <a:cubicBezTo>
                    <a:pt x="51135" y="2152065"/>
                    <a:pt x="76235" y="2186586"/>
                    <a:pt x="101620" y="2222744"/>
                  </a:cubicBezTo>
                  <a:cubicBezTo>
                    <a:pt x="489585" y="2775245"/>
                    <a:pt x="906035" y="3010961"/>
                    <a:pt x="1494064" y="3010961"/>
                  </a:cubicBezTo>
                  <a:cubicBezTo>
                    <a:pt x="1879987" y="3010961"/>
                    <a:pt x="2163144" y="2818935"/>
                    <a:pt x="2551110" y="2526044"/>
                  </a:cubicBezTo>
                  <a:cubicBezTo>
                    <a:pt x="2594452" y="2493317"/>
                    <a:pt x="2637795" y="2460984"/>
                    <a:pt x="2679751" y="2429754"/>
                  </a:cubicBezTo>
                  <a:cubicBezTo>
                    <a:pt x="2907158" y="2260282"/>
                    <a:pt x="3121914" y="2100194"/>
                    <a:pt x="3264840" y="1926383"/>
                  </a:cubicBezTo>
                  <a:cubicBezTo>
                    <a:pt x="3401480" y="1760224"/>
                    <a:pt x="3462454" y="1593511"/>
                    <a:pt x="3462454" y="1385790"/>
                  </a:cubicBezTo>
                  <a:cubicBezTo>
                    <a:pt x="3462454" y="865148"/>
                    <a:pt x="3304918" y="397028"/>
                    <a:pt x="3018820" y="67626"/>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Freeform: Shape 56">
              <a:extLst>
                <a:ext uri="{FF2B5EF4-FFF2-40B4-BE49-F238E27FC236}">
                  <a16:creationId xmlns="" xmlns:a16="http://schemas.microsoft.com/office/drawing/2014/main" id="{F47D3E70-A759-410D-B5DB-855218E138C3}"/>
                </a:ext>
              </a:extLst>
            </p:cNvPr>
            <p:cNvSpPr/>
            <p:nvPr/>
          </p:nvSpPr>
          <p:spPr>
            <a:xfrm flipH="1">
              <a:off x="8243247" y="9274"/>
              <a:ext cx="3948447" cy="3411460"/>
            </a:xfrm>
            <a:custGeom>
              <a:avLst/>
              <a:gdLst>
                <a:gd name="connsiteX0" fmla="*/ 3564894 w 3904481"/>
                <a:gd name="connsiteY0" fmla="*/ 0 h 3411460"/>
                <a:gd name="connsiteX1" fmla="*/ 0 w 3904481"/>
                <a:gd name="connsiteY1" fmla="*/ 0 h 3411460"/>
                <a:gd name="connsiteX2" fmla="*/ 0 w 3904481"/>
                <a:gd name="connsiteY2" fmla="*/ 2659993 h 3411460"/>
                <a:gd name="connsiteX3" fmla="*/ 1876 w 3904481"/>
                <a:gd name="connsiteY3" fmla="*/ 2662425 h 3411460"/>
                <a:gd name="connsiteX4" fmla="*/ 1514161 w 3904481"/>
                <a:gd name="connsiteY4" fmla="*/ 3411460 h 3411460"/>
                <a:gd name="connsiteX5" fmla="*/ 2797788 w 3904481"/>
                <a:gd name="connsiteY5" fmla="*/ 2801744 h 3411460"/>
                <a:gd name="connsiteX6" fmla="*/ 2954004 w 3904481"/>
                <a:gd name="connsiteY6" fmla="*/ 2680673 h 3411460"/>
                <a:gd name="connsiteX7" fmla="*/ 3664508 w 3904481"/>
                <a:gd name="connsiteY7" fmla="*/ 2047754 h 3411460"/>
                <a:gd name="connsiteX8" fmla="*/ 3904481 w 3904481"/>
                <a:gd name="connsiteY8" fmla="*/ 1368033 h 3411460"/>
                <a:gd name="connsiteX9" fmla="*/ 3596499 w 3904481"/>
                <a:gd name="connsiteY9" fmla="*/ 52268 h 34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4481" h="3411460">
                  <a:moveTo>
                    <a:pt x="3564894" y="0"/>
                  </a:moveTo>
                  <a:lnTo>
                    <a:pt x="0" y="0"/>
                  </a:lnTo>
                  <a:lnTo>
                    <a:pt x="0" y="2659993"/>
                  </a:lnTo>
                  <a:lnTo>
                    <a:pt x="1876" y="2662425"/>
                  </a:lnTo>
                  <a:cubicBezTo>
                    <a:pt x="424055" y="3184544"/>
                    <a:pt x="889346" y="3411460"/>
                    <a:pt x="1514161" y="3411460"/>
                  </a:cubicBezTo>
                  <a:cubicBezTo>
                    <a:pt x="1982808" y="3411460"/>
                    <a:pt x="2326661" y="3170014"/>
                    <a:pt x="2797788" y="2801744"/>
                  </a:cubicBezTo>
                  <a:cubicBezTo>
                    <a:pt x="2850420" y="2760595"/>
                    <a:pt x="2903054" y="2719940"/>
                    <a:pt x="2954004" y="2680673"/>
                  </a:cubicBezTo>
                  <a:cubicBezTo>
                    <a:pt x="3230156" y="2467586"/>
                    <a:pt x="3490946" y="2266297"/>
                    <a:pt x="3664508" y="2047754"/>
                  </a:cubicBezTo>
                  <a:cubicBezTo>
                    <a:pt x="3830437" y="1838832"/>
                    <a:pt x="3904481" y="1629214"/>
                    <a:pt x="3904481" y="1368033"/>
                  </a:cubicBezTo>
                  <a:cubicBezTo>
                    <a:pt x="3904481" y="877057"/>
                    <a:pt x="3796872" y="423228"/>
                    <a:pt x="3596499" y="52268"/>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 xmlns:a16="http://schemas.microsoft.com/office/drawing/2014/main" id="{90302A25-2D4F-4AD5-B0E9-C12184C3599E}"/>
              </a:ext>
            </a:extLst>
          </p:cNvPr>
          <p:cNvGrpSpPr/>
          <p:nvPr/>
        </p:nvGrpSpPr>
        <p:grpSpPr>
          <a:xfrm>
            <a:off x="-1" y="1355238"/>
            <a:ext cx="4381339" cy="5510713"/>
            <a:chOff x="0" y="1347287"/>
            <a:chExt cx="4259808" cy="5510713"/>
          </a:xfrm>
        </p:grpSpPr>
        <p:sp>
          <p:nvSpPr>
            <p:cNvPr id="59" name="Freeform: Shape 58">
              <a:extLst>
                <a:ext uri="{FF2B5EF4-FFF2-40B4-BE49-F238E27FC236}">
                  <a16:creationId xmlns="" xmlns:a16="http://schemas.microsoft.com/office/drawing/2014/main" id="{E227AF03-773A-4B1E-8FED-67198038E60D}"/>
                </a:ext>
              </a:extLst>
            </p:cNvPr>
            <p:cNvSpPr/>
            <p:nvPr/>
          </p:nvSpPr>
          <p:spPr>
            <a:xfrm>
              <a:off x="0" y="1676545"/>
              <a:ext cx="4174269" cy="5181455"/>
            </a:xfrm>
            <a:custGeom>
              <a:avLst/>
              <a:gdLst>
                <a:gd name="connsiteX0" fmla="*/ 1155130 w 4174269"/>
                <a:gd name="connsiteY0" fmla="*/ 990 h 5181455"/>
                <a:gd name="connsiteX1" fmla="*/ 2396955 w 4174269"/>
                <a:gd name="connsiteY1" fmla="*/ 367328 h 5181455"/>
                <a:gd name="connsiteX2" fmla="*/ 3827960 w 4174269"/>
                <a:gd name="connsiteY2" fmla="*/ 4749328 h 5181455"/>
                <a:gd name="connsiteX3" fmla="*/ 3561502 w 4174269"/>
                <a:gd name="connsiteY3" fmla="*/ 5090948 h 5181455"/>
                <a:gd name="connsiteX4" fmla="*/ 3452726 w 4174269"/>
                <a:gd name="connsiteY4" fmla="*/ 5181455 h 5181455"/>
                <a:gd name="connsiteX5" fmla="*/ 0 w 4174269"/>
                <a:gd name="connsiteY5" fmla="*/ 5181455 h 5181455"/>
                <a:gd name="connsiteX6" fmla="*/ 0 w 4174269"/>
                <a:gd name="connsiteY6" fmla="*/ 251605 h 5181455"/>
                <a:gd name="connsiteX7" fmla="*/ 157396 w 4174269"/>
                <a:gd name="connsiteY7" fmla="*/ 182600 h 5181455"/>
                <a:gd name="connsiteX8" fmla="*/ 1155130 w 4174269"/>
                <a:gd name="connsiteY8" fmla="*/ 990 h 518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269" h="5181455">
                  <a:moveTo>
                    <a:pt x="1155130" y="990"/>
                  </a:moveTo>
                  <a:cubicBezTo>
                    <a:pt x="1564667" y="12730"/>
                    <a:pt x="1984593" y="129250"/>
                    <a:pt x="2396955" y="367328"/>
                  </a:cubicBezTo>
                  <a:cubicBezTo>
                    <a:pt x="3871760" y="1218807"/>
                    <a:pt x="4678347" y="3276416"/>
                    <a:pt x="3827960" y="4749328"/>
                  </a:cubicBezTo>
                  <a:cubicBezTo>
                    <a:pt x="3748235" y="4887417"/>
                    <a:pt x="3658928" y="4998272"/>
                    <a:pt x="3561502" y="5090948"/>
                  </a:cubicBezTo>
                  <a:lnTo>
                    <a:pt x="3452726" y="5181455"/>
                  </a:lnTo>
                  <a:lnTo>
                    <a:pt x="0" y="5181455"/>
                  </a:lnTo>
                  <a:lnTo>
                    <a:pt x="0" y="251605"/>
                  </a:lnTo>
                  <a:lnTo>
                    <a:pt x="157396" y="182600"/>
                  </a:lnTo>
                  <a:cubicBezTo>
                    <a:pt x="475610" y="54980"/>
                    <a:pt x="811718" y="-8854"/>
                    <a:pt x="1155130" y="99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0" name="Freeform: Shape 59">
              <a:extLst>
                <a:ext uri="{FF2B5EF4-FFF2-40B4-BE49-F238E27FC236}">
                  <a16:creationId xmlns="" xmlns:a16="http://schemas.microsoft.com/office/drawing/2014/main" id="{D6FE8FAD-8A4A-49E1-AFAF-A074482295A9}"/>
                </a:ext>
              </a:extLst>
            </p:cNvPr>
            <p:cNvSpPr/>
            <p:nvPr/>
          </p:nvSpPr>
          <p:spPr>
            <a:xfrm>
              <a:off x="0" y="1347287"/>
              <a:ext cx="4259808" cy="5510713"/>
            </a:xfrm>
            <a:custGeom>
              <a:avLst/>
              <a:gdLst>
                <a:gd name="connsiteX0" fmla="*/ 948905 w 4259808"/>
                <a:gd name="connsiteY0" fmla="*/ 1556 h 5510713"/>
                <a:gd name="connsiteX1" fmla="*/ 2304106 w 4259808"/>
                <a:gd name="connsiteY1" fmla="*/ 405867 h 5510713"/>
                <a:gd name="connsiteX2" fmla="*/ 3890982 w 4259808"/>
                <a:gd name="connsiteY2" fmla="*/ 5156588 h 5510713"/>
                <a:gd name="connsiteX3" fmla="*/ 3680329 w 4259808"/>
                <a:gd name="connsiteY3" fmla="*/ 5445948 h 5510713"/>
                <a:gd name="connsiteX4" fmla="*/ 3616504 w 4259808"/>
                <a:gd name="connsiteY4" fmla="*/ 5510713 h 5510713"/>
                <a:gd name="connsiteX5" fmla="*/ 0 w 4259808"/>
                <a:gd name="connsiteY5" fmla="*/ 5510713 h 5510713"/>
                <a:gd name="connsiteX6" fmla="*/ 0 w 4259808"/>
                <a:gd name="connsiteY6" fmla="*/ 144797 h 5510713"/>
                <a:gd name="connsiteX7" fmla="*/ 164164 w 4259808"/>
                <a:gd name="connsiteY7" fmla="*/ 92266 h 5510713"/>
                <a:gd name="connsiteX8" fmla="*/ 948905 w 4259808"/>
                <a:gd name="connsiteY8" fmla="*/ 1556 h 55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08" h="5510713">
                  <a:moveTo>
                    <a:pt x="948905" y="1556"/>
                  </a:moveTo>
                  <a:cubicBezTo>
                    <a:pt x="1395136" y="16867"/>
                    <a:pt x="1853354" y="145625"/>
                    <a:pt x="2304106" y="405867"/>
                  </a:cubicBezTo>
                  <a:cubicBezTo>
                    <a:pt x="3916211" y="1336616"/>
                    <a:pt x="4808028" y="3568218"/>
                    <a:pt x="3890982" y="5156588"/>
                  </a:cubicBezTo>
                  <a:cubicBezTo>
                    <a:pt x="3826502" y="5268272"/>
                    <a:pt x="3756052" y="5363347"/>
                    <a:pt x="3680329" y="5445948"/>
                  </a:cubicBezTo>
                  <a:lnTo>
                    <a:pt x="3616504" y="5510713"/>
                  </a:lnTo>
                  <a:lnTo>
                    <a:pt x="0" y="5510713"/>
                  </a:lnTo>
                  <a:lnTo>
                    <a:pt x="0" y="144797"/>
                  </a:lnTo>
                  <a:lnTo>
                    <a:pt x="164164" y="92266"/>
                  </a:lnTo>
                  <a:cubicBezTo>
                    <a:pt x="418657" y="23914"/>
                    <a:pt x="681631" y="-7614"/>
                    <a:pt x="948905" y="1556"/>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1" name="Freeform: Shape 60">
              <a:extLst>
                <a:ext uri="{FF2B5EF4-FFF2-40B4-BE49-F238E27FC236}">
                  <a16:creationId xmlns="" xmlns:a16="http://schemas.microsoft.com/office/drawing/2014/main" id="{0A7C4DFB-FDFD-4F28-8B00-287EB75C79EB}"/>
                </a:ext>
              </a:extLst>
            </p:cNvPr>
            <p:cNvSpPr/>
            <p:nvPr/>
          </p:nvSpPr>
          <p:spPr>
            <a:xfrm>
              <a:off x="0" y="1592806"/>
              <a:ext cx="4029221" cy="5265194"/>
            </a:xfrm>
            <a:custGeom>
              <a:avLst/>
              <a:gdLst>
                <a:gd name="connsiteX0" fmla="*/ 812878 w 4029221"/>
                <a:gd name="connsiteY0" fmla="*/ 840 h 5265194"/>
                <a:gd name="connsiteX1" fmla="*/ 960980 w 4029221"/>
                <a:gd name="connsiteY1" fmla="*/ 1442 h 5265194"/>
                <a:gd name="connsiteX2" fmla="*/ 2216856 w 4029221"/>
                <a:gd name="connsiteY2" fmla="*/ 376120 h 5265194"/>
                <a:gd name="connsiteX3" fmla="*/ 3687427 w 4029221"/>
                <a:gd name="connsiteY3" fmla="*/ 4778650 h 5265194"/>
                <a:gd name="connsiteX4" fmla="*/ 3267677 w 4029221"/>
                <a:gd name="connsiteY4" fmla="*/ 5245601 h 5265194"/>
                <a:gd name="connsiteX5" fmla="*/ 3237167 w 4029221"/>
                <a:gd name="connsiteY5" fmla="*/ 5265194 h 5265194"/>
                <a:gd name="connsiteX6" fmla="*/ 0 w 4029221"/>
                <a:gd name="connsiteY6" fmla="*/ 5265194 h 5265194"/>
                <a:gd name="connsiteX7" fmla="*/ 0 w 4029221"/>
                <a:gd name="connsiteY7" fmla="*/ 162790 h 5265194"/>
                <a:gd name="connsiteX8" fmla="*/ 58408 w 4029221"/>
                <a:gd name="connsiteY8" fmla="*/ 139352 h 5265194"/>
                <a:gd name="connsiteX9" fmla="*/ 812878 w 4029221"/>
                <a:gd name="connsiteY9" fmla="*/ 840 h 52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9221" h="5265194">
                  <a:moveTo>
                    <a:pt x="812878" y="840"/>
                  </a:moveTo>
                  <a:cubicBezTo>
                    <a:pt x="862065" y="-449"/>
                    <a:pt x="911443" y="-258"/>
                    <a:pt x="960980" y="1442"/>
                  </a:cubicBezTo>
                  <a:cubicBezTo>
                    <a:pt x="1374507" y="15631"/>
                    <a:pt x="1799140" y="134952"/>
                    <a:pt x="2216856" y="376120"/>
                  </a:cubicBezTo>
                  <a:cubicBezTo>
                    <a:pt x="3710806" y="1238652"/>
                    <a:pt x="4537261" y="3306696"/>
                    <a:pt x="3687427" y="4778650"/>
                  </a:cubicBezTo>
                  <a:cubicBezTo>
                    <a:pt x="3567917" y="4985647"/>
                    <a:pt x="3426282" y="5131074"/>
                    <a:pt x="3267677" y="5245601"/>
                  </a:cubicBezTo>
                  <a:lnTo>
                    <a:pt x="3237167" y="5265194"/>
                  </a:lnTo>
                  <a:lnTo>
                    <a:pt x="0" y="5265194"/>
                  </a:lnTo>
                  <a:lnTo>
                    <a:pt x="0" y="162790"/>
                  </a:lnTo>
                  <a:lnTo>
                    <a:pt x="58408" y="139352"/>
                  </a:lnTo>
                  <a:cubicBezTo>
                    <a:pt x="301661" y="55163"/>
                    <a:pt x="554646" y="7607"/>
                    <a:pt x="812878" y="840"/>
                  </a:cubicBezTo>
                  <a:close/>
                </a:path>
              </a:pathLst>
            </a:custGeom>
            <a:no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2" name="Freeform: Shape 61">
              <a:extLst>
                <a:ext uri="{FF2B5EF4-FFF2-40B4-BE49-F238E27FC236}">
                  <a16:creationId xmlns="" xmlns:a16="http://schemas.microsoft.com/office/drawing/2014/main" id="{B6E867DF-0B62-429A-A554-CBE585048439}"/>
                </a:ext>
              </a:extLst>
            </p:cNvPr>
            <p:cNvSpPr/>
            <p:nvPr/>
          </p:nvSpPr>
          <p:spPr>
            <a:xfrm>
              <a:off x="0" y="2147333"/>
              <a:ext cx="3702048" cy="4710667"/>
            </a:xfrm>
            <a:custGeom>
              <a:avLst/>
              <a:gdLst>
                <a:gd name="connsiteX0" fmla="*/ 1057511 w 3702048"/>
                <a:gd name="connsiteY0" fmla="*/ 1243 h 4710667"/>
                <a:gd name="connsiteX1" fmla="*/ 2139959 w 3702048"/>
                <a:gd name="connsiteY1" fmla="*/ 324180 h 4710667"/>
                <a:gd name="connsiteX2" fmla="*/ 3407455 w 3702048"/>
                <a:gd name="connsiteY2" fmla="*/ 4118750 h 4710667"/>
                <a:gd name="connsiteX3" fmla="*/ 2754080 w 3702048"/>
                <a:gd name="connsiteY3" fmla="*/ 4690965 h 4710667"/>
                <a:gd name="connsiteX4" fmla="*/ 2711405 w 3702048"/>
                <a:gd name="connsiteY4" fmla="*/ 4710667 h 4710667"/>
                <a:gd name="connsiteX5" fmla="*/ 0 w 3702048"/>
                <a:gd name="connsiteY5" fmla="*/ 4710667 h 4710667"/>
                <a:gd name="connsiteX6" fmla="*/ 0 w 3702048"/>
                <a:gd name="connsiteY6" fmla="*/ 239601 h 4710667"/>
                <a:gd name="connsiteX7" fmla="*/ 72857 w 3702048"/>
                <a:gd name="connsiteY7" fmla="*/ 203063 h 4710667"/>
                <a:gd name="connsiteX8" fmla="*/ 1057511 w 3702048"/>
                <a:gd name="connsiteY8" fmla="*/ 1243 h 4710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2048" h="4710667">
                  <a:moveTo>
                    <a:pt x="1057511" y="1243"/>
                  </a:moveTo>
                  <a:cubicBezTo>
                    <a:pt x="1413932" y="13473"/>
                    <a:pt x="1779927" y="116316"/>
                    <a:pt x="2139959" y="324180"/>
                  </a:cubicBezTo>
                  <a:cubicBezTo>
                    <a:pt x="3427605" y="1067603"/>
                    <a:pt x="4139931" y="2850064"/>
                    <a:pt x="3407455" y="4118750"/>
                  </a:cubicBezTo>
                  <a:cubicBezTo>
                    <a:pt x="3235777" y="4416105"/>
                    <a:pt x="3011128" y="4566048"/>
                    <a:pt x="2754080" y="4690965"/>
                  </a:cubicBezTo>
                  <a:lnTo>
                    <a:pt x="2711405" y="4710667"/>
                  </a:lnTo>
                  <a:lnTo>
                    <a:pt x="0" y="4710667"/>
                  </a:lnTo>
                  <a:lnTo>
                    <a:pt x="0" y="239601"/>
                  </a:lnTo>
                  <a:lnTo>
                    <a:pt x="72857" y="203063"/>
                  </a:lnTo>
                  <a:cubicBezTo>
                    <a:pt x="383165" y="61024"/>
                    <a:pt x="715942" y="-10476"/>
                    <a:pt x="1057511" y="1243"/>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2" name="Title 1"/>
          <p:cNvSpPr>
            <a:spLocks noGrp="1"/>
          </p:cNvSpPr>
          <p:nvPr>
            <p:ph type="title"/>
          </p:nvPr>
        </p:nvSpPr>
        <p:spPr>
          <a:xfrm>
            <a:off x="4654296" y="3420734"/>
            <a:ext cx="6665976" cy="2129674"/>
          </a:xfrm>
        </p:spPr>
        <p:txBody>
          <a:bodyPr anchor="b">
            <a:noAutofit/>
          </a:bodyPr>
          <a:lstStyle>
            <a:lvl1pPr algn="l">
              <a:lnSpc>
                <a:spcPct val="110000"/>
              </a:lnSpc>
              <a:defRPr sz="4800" cap="none" baseline="0">
                <a:solidFill>
                  <a:schemeClr val="tx1">
                    <a:lumMod val="75000"/>
                    <a:lumOff val="25000"/>
                  </a:schemeClr>
                </a:solidFill>
              </a:defRPr>
            </a:lvl1pPr>
          </a:lstStyle>
          <a:p>
            <a:r>
              <a:rPr lang="en-US"/>
              <a:t>Click to edit Master title style</a:t>
            </a:r>
            <a:endParaRPr lang="en-US" dirty="0"/>
          </a:p>
        </p:txBody>
      </p:sp>
      <p:sp>
        <p:nvSpPr>
          <p:cNvPr id="23" name="Footer Placeholder 22">
            <a:extLst>
              <a:ext uri="{FF2B5EF4-FFF2-40B4-BE49-F238E27FC236}">
                <a16:creationId xmlns="" xmlns:a16="http://schemas.microsoft.com/office/drawing/2014/main" id="{E197B67B-BA44-4D2A-B31D-35A89323C4B1}"/>
              </a:ext>
            </a:extLst>
          </p:cNvPr>
          <p:cNvSpPr>
            <a:spLocks noGrp="1"/>
          </p:cNvSpPr>
          <p:nvPr>
            <p:ph type="ftr" sz="quarter" idx="11"/>
          </p:nvPr>
        </p:nvSpPr>
        <p:spPr>
          <a:xfrm>
            <a:off x="4654296" y="6170490"/>
            <a:ext cx="5713314" cy="457200"/>
          </a:xfrm>
        </p:spPr>
        <p:txBody>
          <a:bodyPr/>
          <a:lstStyle/>
          <a:p>
            <a:endParaRPr lang="en-US" dirty="0"/>
          </a:p>
        </p:txBody>
      </p:sp>
      <p:sp>
        <p:nvSpPr>
          <p:cNvPr id="27" name="Slide Number Placeholder 26">
            <a:extLst>
              <a:ext uri="{FF2B5EF4-FFF2-40B4-BE49-F238E27FC236}">
                <a16:creationId xmlns="" xmlns:a16="http://schemas.microsoft.com/office/drawing/2014/main" id="{1D718595-24D3-4517-A62E-C1F493407AA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3" name="Text Placeholder 2"/>
          <p:cNvSpPr>
            <a:spLocks noGrp="1"/>
          </p:cNvSpPr>
          <p:nvPr>
            <p:ph type="body" idx="1"/>
          </p:nvPr>
        </p:nvSpPr>
        <p:spPr>
          <a:xfrm>
            <a:off x="4654295" y="5550408"/>
            <a:ext cx="6665975" cy="512064"/>
          </a:xfrm>
        </p:spPr>
        <p:txBody>
          <a:bodyPr>
            <a:normAutofit/>
          </a:bodyPr>
          <a:lstStyle>
            <a:lvl1pPr marL="0" indent="0" algn="l">
              <a:lnSpc>
                <a:spcPct val="130000"/>
              </a:lnSpc>
              <a:spcBef>
                <a:spcPts val="0"/>
              </a:spcBef>
              <a:buNone/>
              <a:defRPr sz="200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Date Placeholder 17">
            <a:extLst>
              <a:ext uri="{FF2B5EF4-FFF2-40B4-BE49-F238E27FC236}">
                <a16:creationId xmlns="" xmlns:a16="http://schemas.microsoft.com/office/drawing/2014/main" id="{3C6217BB-A228-414D-92D9-E1D1EFEB8BE6}"/>
              </a:ext>
            </a:extLst>
          </p:cNvPr>
          <p:cNvSpPr>
            <a:spLocks noGrp="1"/>
          </p:cNvSpPr>
          <p:nvPr>
            <p:ph type="dt" sz="half" idx="10"/>
          </p:nvPr>
        </p:nvSpPr>
        <p:spPr>
          <a:xfrm>
            <a:off x="640080" y="6170491"/>
            <a:ext cx="2840083" cy="457200"/>
          </a:xfrm>
        </p:spPr>
        <p:txBody>
          <a:bodyPr/>
          <a:lstStyle>
            <a:lvl1pPr algn="l">
              <a:defRPr/>
            </a:lvl1pPr>
          </a:lstStyle>
          <a:p>
            <a:fld id="{E72EB70D-CD01-44DA-83B3-8FEB3383D307}" type="datetime1">
              <a:rPr lang="en-US" smtClean="0"/>
              <a:pPr/>
              <a:t>9/29/2024</a:t>
            </a:fld>
            <a:endParaRPr lang="en-US" dirty="0"/>
          </a:p>
        </p:txBody>
      </p:sp>
    </p:spTree>
    <p:extLst>
      <p:ext uri="{BB962C8B-B14F-4D97-AF65-F5344CB8AC3E}">
        <p14:creationId xmlns:p14="http://schemas.microsoft.com/office/powerpoint/2010/main" xmlns="" val="1567474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2024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3029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 xmlns:a16="http://schemas.microsoft.com/office/drawing/2014/main" id="{7C1D6427-F07F-4D50-B151-455100AF70FF}"/>
              </a:ext>
            </a:extLst>
          </p:cNvPr>
          <p:cNvSpPr>
            <a:spLocks noGrp="1"/>
          </p:cNvSpPr>
          <p:nvPr>
            <p:ph type="dt" sz="half" idx="10"/>
          </p:nvPr>
        </p:nvSpPr>
        <p:spPr/>
        <p:txBody>
          <a:bodyPr/>
          <a:lstStyle/>
          <a:p>
            <a:fld id="{D0158CFD-9357-46BE-A189-D637A67C8730}" type="datetime1">
              <a:rPr lang="en-US" smtClean="0"/>
              <a:pPr/>
              <a:t>9/29/2024</a:t>
            </a:fld>
            <a:endParaRPr lang="en-US" dirty="0"/>
          </a:p>
        </p:txBody>
      </p:sp>
      <p:sp>
        <p:nvSpPr>
          <p:cNvPr id="9" name="Footer Placeholder 8">
            <a:extLst>
              <a:ext uri="{FF2B5EF4-FFF2-40B4-BE49-F238E27FC236}">
                <a16:creationId xmlns="" xmlns:a16="http://schemas.microsoft.com/office/drawing/2014/main" id="{479EFBB2-C5E0-4D57-AB1D-3AA907ECFD7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 xmlns:a16="http://schemas.microsoft.com/office/drawing/2014/main" id="{7AE6B7E1-F60B-4D08-9052-423D6FBFAD6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xmlns="" val="2810065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20241" y="2456408"/>
            <a:ext cx="4160520" cy="823912"/>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2024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30290" y="2456408"/>
            <a:ext cx="4160520" cy="823912"/>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6530290"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 xmlns:a16="http://schemas.microsoft.com/office/drawing/2014/main" id="{3771BF97-4D2A-43A4-8CDC-2250017EB045}"/>
              </a:ext>
            </a:extLst>
          </p:cNvPr>
          <p:cNvSpPr>
            <a:spLocks noGrp="1"/>
          </p:cNvSpPr>
          <p:nvPr>
            <p:ph type="dt" sz="half" idx="10"/>
          </p:nvPr>
        </p:nvSpPr>
        <p:spPr/>
        <p:txBody>
          <a:bodyPr/>
          <a:lstStyle/>
          <a:p>
            <a:fld id="{7B4742EE-B331-4632-BD10-A82FED6B6FC0}" type="datetime1">
              <a:rPr lang="en-US" smtClean="0"/>
              <a:pPr/>
              <a:t>9/29/2024</a:t>
            </a:fld>
            <a:endParaRPr lang="en-US" dirty="0"/>
          </a:p>
        </p:txBody>
      </p:sp>
      <p:sp>
        <p:nvSpPr>
          <p:cNvPr id="11" name="Footer Placeholder 10">
            <a:extLst>
              <a:ext uri="{FF2B5EF4-FFF2-40B4-BE49-F238E27FC236}">
                <a16:creationId xmlns="" xmlns:a16="http://schemas.microsoft.com/office/drawing/2014/main" id="{6020661A-DA07-4679-9226-945B5DD2480C}"/>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 xmlns:a16="http://schemas.microsoft.com/office/drawing/2014/main" id="{EEFCE38B-E087-4988-BC3A-FE3B55E70D7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13" name="Title 12">
            <a:extLst>
              <a:ext uri="{FF2B5EF4-FFF2-40B4-BE49-F238E27FC236}">
                <a16:creationId xmlns="" xmlns:a16="http://schemas.microsoft.com/office/drawing/2014/main" id="{D3BC439C-E995-4E1F-8DE9-75C32785E00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2066277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 xmlns:a16="http://schemas.microsoft.com/office/drawing/2014/main" id="{CF30096C-3491-4EF2-ABB2-D57F3F4B5BD5}"/>
              </a:ext>
            </a:extLst>
          </p:cNvPr>
          <p:cNvSpPr>
            <a:spLocks noGrp="1"/>
          </p:cNvSpPr>
          <p:nvPr>
            <p:ph type="dt" sz="half" idx="10"/>
          </p:nvPr>
        </p:nvSpPr>
        <p:spPr/>
        <p:txBody>
          <a:bodyPr/>
          <a:lstStyle/>
          <a:p>
            <a:fld id="{451BA835-D13F-49F4-8F11-5D576AC65FAD}" type="datetime1">
              <a:rPr lang="en-US" smtClean="0"/>
              <a:pPr/>
              <a:t>9/29/2024</a:t>
            </a:fld>
            <a:endParaRPr lang="en-US" dirty="0"/>
          </a:p>
        </p:txBody>
      </p:sp>
      <p:sp>
        <p:nvSpPr>
          <p:cNvPr id="7" name="Footer Placeholder 6">
            <a:extLst>
              <a:ext uri="{FF2B5EF4-FFF2-40B4-BE49-F238E27FC236}">
                <a16:creationId xmlns="" xmlns:a16="http://schemas.microsoft.com/office/drawing/2014/main" id="{79DA3A85-7147-4F32-944A-B079AF5147E2}"/>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 xmlns:a16="http://schemas.microsoft.com/office/drawing/2014/main" id="{EEDDF50D-95C0-4DA2-BBC6-41774FAC140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xmlns="" val="2158065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pPr/>
              <a:t>9/29/2024</a:t>
            </a:fld>
            <a:endParaRPr lang="en-US" dirty="0"/>
          </a:p>
        </p:txBody>
      </p:sp>
      <p:sp>
        <p:nvSpPr>
          <p:cNvPr id="6" name="Footer Placeholder 5">
            <a:extLst>
              <a:ext uri="{FF2B5EF4-FFF2-40B4-BE49-F238E27FC236}">
                <a16:creationId xmlns=""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xmlns="" val="1064486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76488" y="640080"/>
            <a:ext cx="3227715" cy="2551751"/>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1280160" y="640080"/>
            <a:ext cx="6949440" cy="5455919"/>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 xmlns:a16="http://schemas.microsoft.com/office/drawing/2014/main" id="{BB904BE8-2080-4FFA-9239-A8929E28FAD9}"/>
              </a:ext>
            </a:extLst>
          </p:cNvPr>
          <p:cNvSpPr>
            <a:spLocks noGrp="1"/>
          </p:cNvSpPr>
          <p:nvPr>
            <p:ph type="dt" sz="half" idx="10"/>
          </p:nvPr>
        </p:nvSpPr>
        <p:spPr>
          <a:xfrm>
            <a:off x="8476488" y="6170491"/>
            <a:ext cx="2214322" cy="457200"/>
          </a:xfrm>
        </p:spPr>
        <p:txBody>
          <a:bodyPr/>
          <a:lstStyle/>
          <a:p>
            <a:fld id="{ED5DD0D6-7A82-473E-879B-C6ECD6CCCFEC}" type="datetime1">
              <a:rPr lang="en-US" smtClean="0"/>
              <a:pPr/>
              <a:t>9/29/2024</a:t>
            </a:fld>
            <a:endParaRPr lang="en-US" dirty="0"/>
          </a:p>
        </p:txBody>
      </p:sp>
      <p:sp>
        <p:nvSpPr>
          <p:cNvPr id="9" name="Footer Placeholder 8">
            <a:extLst>
              <a:ext uri="{FF2B5EF4-FFF2-40B4-BE49-F238E27FC236}">
                <a16:creationId xmlns="" xmlns:a16="http://schemas.microsoft.com/office/drawing/2014/main" id="{ED5580C6-5CD7-4CDD-977D-0533C84F2F45}"/>
              </a:ext>
            </a:extLst>
          </p:cNvPr>
          <p:cNvSpPr>
            <a:spLocks noGrp="1"/>
          </p:cNvSpPr>
          <p:nvPr>
            <p:ph type="ftr" sz="quarter" idx="11"/>
          </p:nvPr>
        </p:nvSpPr>
        <p:spPr>
          <a:xfrm>
            <a:off x="1280160" y="6170490"/>
            <a:ext cx="6949440" cy="457200"/>
          </a:xfrm>
        </p:spPr>
        <p:txBody>
          <a:bodyPr/>
          <a:lstStyle/>
          <a:p>
            <a:endParaRPr lang="en-US" dirty="0"/>
          </a:p>
        </p:txBody>
      </p:sp>
      <p:sp>
        <p:nvSpPr>
          <p:cNvPr id="10" name="Slide Number Placeholder 9">
            <a:extLst>
              <a:ext uri="{FF2B5EF4-FFF2-40B4-BE49-F238E27FC236}">
                <a16:creationId xmlns="" xmlns:a16="http://schemas.microsoft.com/office/drawing/2014/main" id="{518D0320-9B66-443F-8E28-8BCF07E082BD}"/>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xmlns="" val="939601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8102651"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10">
            <a:extLst>
              <a:ext uri="{FF2B5EF4-FFF2-40B4-BE49-F238E27FC236}">
                <a16:creationId xmlns="" xmlns:a16="http://schemas.microsoft.com/office/drawing/2014/main" id="{41C2A9DB-B176-4069-8734-5B4ED352BA2B}"/>
              </a:ext>
            </a:extLst>
          </p:cNvPr>
          <p:cNvSpPr>
            <a:spLocks noGrp="1"/>
          </p:cNvSpPr>
          <p:nvPr>
            <p:ph type="dt" sz="half" idx="10"/>
          </p:nvPr>
        </p:nvSpPr>
        <p:spPr>
          <a:xfrm>
            <a:off x="8476488" y="6170491"/>
            <a:ext cx="2214322" cy="457200"/>
          </a:xfrm>
        </p:spPr>
        <p:txBody>
          <a:bodyPr/>
          <a:lstStyle/>
          <a:p>
            <a:fld id="{D4605E03-BC17-41A7-854C-DFAB672737DC}" type="datetime1">
              <a:rPr lang="en-US" smtClean="0"/>
              <a:pPr/>
              <a:t>9/29/2024</a:t>
            </a:fld>
            <a:endParaRPr lang="en-US" dirty="0"/>
          </a:p>
        </p:txBody>
      </p:sp>
      <p:sp>
        <p:nvSpPr>
          <p:cNvPr id="12" name="Footer Placeholder 11">
            <a:extLst>
              <a:ext uri="{FF2B5EF4-FFF2-40B4-BE49-F238E27FC236}">
                <a16:creationId xmlns="" xmlns:a16="http://schemas.microsoft.com/office/drawing/2014/main" id="{430F9A2F-C2C4-4E1C-B4B3-07ED84F28CE8}"/>
              </a:ext>
            </a:extLst>
          </p:cNvPr>
          <p:cNvSpPr>
            <a:spLocks noGrp="1"/>
          </p:cNvSpPr>
          <p:nvPr>
            <p:ph type="ftr" sz="quarter" idx="11"/>
          </p:nvPr>
        </p:nvSpPr>
        <p:spPr>
          <a:xfrm>
            <a:off x="1280160" y="6170490"/>
            <a:ext cx="6464410" cy="457200"/>
          </a:xfrm>
        </p:spPr>
        <p:txBody>
          <a:bodyPr/>
          <a:lstStyle>
            <a:lvl1pPr>
              <a:defRPr b="1">
                <a:solidFill>
                  <a:srgbClr val="FFFFFF"/>
                </a:solidFill>
                <a:effectLst>
                  <a:outerShdw blurRad="50800" dist="38100" dir="2700000" algn="tl" rotWithShape="0">
                    <a:prstClr val="black">
                      <a:alpha val="43000"/>
                    </a:prstClr>
                  </a:outerShdw>
                </a:effectLst>
              </a:defRPr>
            </a:lvl1pPr>
          </a:lstStyle>
          <a:p>
            <a:endParaRPr lang="en-US" dirty="0"/>
          </a:p>
        </p:txBody>
      </p:sp>
      <p:sp>
        <p:nvSpPr>
          <p:cNvPr id="13" name="Slide Number Placeholder 12">
            <a:extLst>
              <a:ext uri="{FF2B5EF4-FFF2-40B4-BE49-F238E27FC236}">
                <a16:creationId xmlns="" xmlns:a16="http://schemas.microsoft.com/office/drawing/2014/main" id="{F9BFA0A0-2117-4A10-9DAA-080C21559CF3}"/>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xmlns="" val="2587971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442220"/>
            <a:ext cx="8770571" cy="1345269"/>
          </a:xfrm>
          <a:prstGeom prst="rect">
            <a:avLst/>
          </a:prstGeom>
        </p:spPr>
        <p:txBody>
          <a:bodyPr vert="horz" lIns="109728" tIns="109728" rIns="109728" bIns="9144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920240" y="2312276"/>
            <a:ext cx="8770571" cy="3651504"/>
          </a:xfrm>
          <a:prstGeom prst="rect">
            <a:avLst/>
          </a:prstGeom>
        </p:spPr>
        <p:txBody>
          <a:bodyPr vert="horz" lIns="109728" tIns="109728" rIns="109728"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50727" y="6170491"/>
            <a:ext cx="2840083" cy="457200"/>
          </a:xfrm>
          <a:prstGeom prst="rect">
            <a:avLst/>
          </a:prstGeom>
        </p:spPr>
        <p:txBody>
          <a:bodyPr vert="horz" lIns="109728" tIns="109728" rIns="109728" bIns="91440" rtlCol="0" anchor="ctr"/>
          <a:lstStyle>
            <a:lvl1pPr algn="r">
              <a:defRPr sz="1100" spc="150" baseline="0">
                <a:solidFill>
                  <a:schemeClr val="tx1">
                    <a:lumMod val="75000"/>
                    <a:lumOff val="25000"/>
                  </a:schemeClr>
                </a:solidFill>
                <a:latin typeface="+mj-lt"/>
              </a:defRPr>
            </a:lvl1pPr>
          </a:lstStyle>
          <a:p>
            <a:fld id="{C4408324-A84C-4A45-93B6-78D079CCE772}" type="datetime1">
              <a:rPr lang="en-US" smtClean="0"/>
              <a:pPr/>
              <a:t>9/29/2024</a:t>
            </a:fld>
            <a:endParaRPr lang="en-US" dirty="0"/>
          </a:p>
        </p:txBody>
      </p:sp>
      <p:sp>
        <p:nvSpPr>
          <p:cNvPr id="5" name="Footer Placeholder 4"/>
          <p:cNvSpPr>
            <a:spLocks noGrp="1"/>
          </p:cNvSpPr>
          <p:nvPr>
            <p:ph type="ftr" sz="quarter" idx="3"/>
          </p:nvPr>
        </p:nvSpPr>
        <p:spPr>
          <a:xfrm>
            <a:off x="1920240" y="6170490"/>
            <a:ext cx="5667375" cy="457200"/>
          </a:xfrm>
          <a:prstGeom prst="rect">
            <a:avLst/>
          </a:prstGeom>
        </p:spPr>
        <p:txBody>
          <a:bodyPr vert="horz" lIns="109728" tIns="109728" rIns="109728" bIns="91440" rtlCol="0" anchor="ctr"/>
          <a:lstStyle>
            <a:lvl1pPr algn="l">
              <a:defRPr sz="1100" spc="150"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10853744" y="6170490"/>
            <a:ext cx="1188720"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pPr algn="l"/>
            <a:fld id="{FAEF9944-A4F6-4C59-AEBD-678D6480B8EA}" type="slidenum">
              <a:rPr lang="en-US" smtClean="0"/>
              <a:pPr algn="l"/>
              <a:t>‹#›</a:t>
            </a:fld>
            <a:endParaRPr lang="en-US" dirty="0"/>
          </a:p>
        </p:txBody>
      </p:sp>
      <p:cxnSp>
        <p:nvCxnSpPr>
          <p:cNvPr id="9" name="Straight Connector 8">
            <a:extLst>
              <a:ext uri="{FF2B5EF4-FFF2-40B4-BE49-F238E27FC236}">
                <a16:creationId xmlns="" xmlns:a16="http://schemas.microsoft.com/office/drawing/2014/main" id="{430127AE-B29E-4FDF-99D2-A2F1E7003F74}"/>
              </a:ext>
            </a:extLst>
          </p:cNvPr>
          <p:cNvCxnSpPr/>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423795255"/>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37" r:id="rId6"/>
    <p:sldLayoutId id="2147483733" r:id="rId7"/>
    <p:sldLayoutId id="2147483734" r:id="rId8"/>
    <p:sldLayoutId id="2147483735" r:id="rId9"/>
    <p:sldLayoutId id="2147483736" r:id="rId10"/>
    <p:sldLayoutId id="2147483738" r:id="rId11"/>
  </p:sldLayoutIdLst>
  <p:hf sldNum="0" hdr="0" ftr="0" dt="0"/>
  <p:txStyles>
    <p:title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0DBF1ABE-8590-450D-BB49-BDDCCF3EEA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4" name="Picture 3">
            <a:extLst>
              <a:ext uri="{FF2B5EF4-FFF2-40B4-BE49-F238E27FC236}">
                <a16:creationId xmlns="" xmlns:a16="http://schemas.microsoft.com/office/drawing/2014/main" id="{8A50E011-6D55-4A68-B283-7CDCF556B7CF}"/>
              </a:ext>
            </a:extLst>
          </p:cNvPr>
          <p:cNvPicPr>
            <a:picLocks noChangeAspect="1"/>
          </p:cNvPicPr>
          <p:nvPr/>
        </p:nvPicPr>
        <p:blipFill rotWithShape="1">
          <a:blip r:embed="rId2" cstate="print"/>
          <a:srcRect t="5447" r="-1" b="6982"/>
          <a:stretch/>
        </p:blipFill>
        <p:spPr>
          <a:xfrm>
            <a:off x="-34893" y="10"/>
            <a:ext cx="12188952" cy="6857990"/>
          </a:xfrm>
          <a:prstGeom prst="rect">
            <a:avLst/>
          </a:prstGeom>
        </p:spPr>
        <p:style>
          <a:lnRef idx="0">
            <a:schemeClr val="accent5"/>
          </a:lnRef>
          <a:fillRef idx="3">
            <a:schemeClr val="accent5"/>
          </a:fillRef>
          <a:effectRef idx="3">
            <a:schemeClr val="accent5"/>
          </a:effectRef>
          <a:fontRef idx="minor">
            <a:schemeClr val="lt1"/>
          </a:fontRef>
        </p:style>
      </p:pic>
      <p:sp>
        <p:nvSpPr>
          <p:cNvPr id="11" name="Freeform: Shape 10">
            <a:extLst>
              <a:ext uri="{FF2B5EF4-FFF2-40B4-BE49-F238E27FC236}">
                <a16:creationId xmlns="" xmlns:a16="http://schemas.microsoft.com/office/drawing/2014/main" id="{391F8D69-709A-4575-A393-B4C26481AF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966083" y="0"/>
            <a:ext cx="9841377" cy="6858000"/>
          </a:xfrm>
          <a:custGeom>
            <a:avLst/>
            <a:gdLst>
              <a:gd name="connsiteX0" fmla="*/ 8218354 w 9841377"/>
              <a:gd name="connsiteY0" fmla="*/ 0 h 6858000"/>
              <a:gd name="connsiteX1" fmla="*/ 5551962 w 9841377"/>
              <a:gd name="connsiteY1" fmla="*/ 0 h 6858000"/>
              <a:gd name="connsiteX2" fmla="*/ 5482342 w 9841377"/>
              <a:gd name="connsiteY2" fmla="*/ 0 h 6858000"/>
              <a:gd name="connsiteX3" fmla="*/ 4359035 w 9841377"/>
              <a:gd name="connsiteY3" fmla="*/ 0 h 6858000"/>
              <a:gd name="connsiteX4" fmla="*/ 4289415 w 9841377"/>
              <a:gd name="connsiteY4" fmla="*/ 0 h 6858000"/>
              <a:gd name="connsiteX5" fmla="*/ 1623023 w 9841377"/>
              <a:gd name="connsiteY5" fmla="*/ 0 h 6858000"/>
              <a:gd name="connsiteX6" fmla="*/ 1600899 w 9841377"/>
              <a:gd name="connsiteY6" fmla="*/ 14997 h 6858000"/>
              <a:gd name="connsiteX7" fmla="*/ 0 w 9841377"/>
              <a:gd name="connsiteY7" fmla="*/ 3621656 h 6858000"/>
              <a:gd name="connsiteX8" fmla="*/ 1874350 w 9841377"/>
              <a:gd name="connsiteY8" fmla="*/ 6374814 h 6858000"/>
              <a:gd name="connsiteX9" fmla="*/ 2390998 w 9841377"/>
              <a:gd name="connsiteY9" fmla="*/ 6780599 h 6858000"/>
              <a:gd name="connsiteX10" fmla="*/ 2502754 w 9841377"/>
              <a:gd name="connsiteY10" fmla="*/ 6858000 h 6858000"/>
              <a:gd name="connsiteX11" fmla="*/ 4289415 w 9841377"/>
              <a:gd name="connsiteY11" fmla="*/ 6858000 h 6858000"/>
              <a:gd name="connsiteX12" fmla="*/ 4359035 w 9841377"/>
              <a:gd name="connsiteY12" fmla="*/ 6858000 h 6858000"/>
              <a:gd name="connsiteX13" fmla="*/ 5482342 w 9841377"/>
              <a:gd name="connsiteY13" fmla="*/ 6858000 h 6858000"/>
              <a:gd name="connsiteX14" fmla="*/ 5551962 w 9841377"/>
              <a:gd name="connsiteY14" fmla="*/ 6858000 h 6858000"/>
              <a:gd name="connsiteX15" fmla="*/ 7338623 w 9841377"/>
              <a:gd name="connsiteY15" fmla="*/ 6858000 h 6858000"/>
              <a:gd name="connsiteX16" fmla="*/ 7450379 w 9841377"/>
              <a:gd name="connsiteY16" fmla="*/ 6780599 h 6858000"/>
              <a:gd name="connsiteX17" fmla="*/ 7967027 w 9841377"/>
              <a:gd name="connsiteY17" fmla="*/ 6374814 h 6858000"/>
              <a:gd name="connsiteX18" fmla="*/ 9841377 w 9841377"/>
              <a:gd name="connsiteY18" fmla="*/ 3621656 h 6858000"/>
              <a:gd name="connsiteX19" fmla="*/ 8240478 w 9841377"/>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41377" h="6858000">
                <a:moveTo>
                  <a:pt x="8218354" y="0"/>
                </a:moveTo>
                <a:lnTo>
                  <a:pt x="5551962" y="0"/>
                </a:lnTo>
                <a:lnTo>
                  <a:pt x="5482342" y="0"/>
                </a:lnTo>
                <a:lnTo>
                  <a:pt x="4359035" y="0"/>
                </a:lnTo>
                <a:lnTo>
                  <a:pt x="4289415" y="0"/>
                </a:lnTo>
                <a:lnTo>
                  <a:pt x="1623023" y="0"/>
                </a:lnTo>
                <a:lnTo>
                  <a:pt x="1600899" y="14997"/>
                </a:lnTo>
                <a:cubicBezTo>
                  <a:pt x="573736" y="754641"/>
                  <a:pt x="0" y="2093192"/>
                  <a:pt x="0" y="3621656"/>
                </a:cubicBezTo>
                <a:cubicBezTo>
                  <a:pt x="0" y="4969131"/>
                  <a:pt x="928725" y="5602839"/>
                  <a:pt x="1874350" y="6374814"/>
                </a:cubicBezTo>
                <a:cubicBezTo>
                  <a:pt x="2046553" y="6515397"/>
                  <a:pt x="2217180" y="6653108"/>
                  <a:pt x="2390998" y="6780599"/>
                </a:cubicBezTo>
                <a:lnTo>
                  <a:pt x="2502754" y="6858000"/>
                </a:lnTo>
                <a:lnTo>
                  <a:pt x="4289415" y="6858000"/>
                </a:lnTo>
                <a:lnTo>
                  <a:pt x="4359035" y="6858000"/>
                </a:lnTo>
                <a:lnTo>
                  <a:pt x="5482342" y="6858000"/>
                </a:lnTo>
                <a:lnTo>
                  <a:pt x="5551962" y="6858000"/>
                </a:lnTo>
                <a:lnTo>
                  <a:pt x="7338623" y="6858000"/>
                </a:lnTo>
                <a:lnTo>
                  <a:pt x="7450379" y="6780599"/>
                </a:lnTo>
                <a:cubicBezTo>
                  <a:pt x="7624197" y="6653108"/>
                  <a:pt x="7794824" y="6515397"/>
                  <a:pt x="7967027" y="6374814"/>
                </a:cubicBezTo>
                <a:cubicBezTo>
                  <a:pt x="8912652" y="5602839"/>
                  <a:pt x="9841377" y="4969131"/>
                  <a:pt x="9841377" y="3621656"/>
                </a:cubicBezTo>
                <a:cubicBezTo>
                  <a:pt x="9841377" y="2093192"/>
                  <a:pt x="9267641" y="754641"/>
                  <a:pt x="8240478" y="14997"/>
                </a:cubicBez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 xmlns:a16="http://schemas.microsoft.com/office/drawing/2014/main" id="{C87A50C4-1191-461A-9E09-C8057F2AF01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43035" y="0"/>
            <a:ext cx="2265453" cy="6858000"/>
          </a:xfrm>
          <a:custGeom>
            <a:avLst/>
            <a:gdLst>
              <a:gd name="connsiteX0" fmla="*/ 1117108 w 2265453"/>
              <a:gd name="connsiteY0" fmla="*/ 0 h 6858000"/>
              <a:gd name="connsiteX1" fmla="*/ 1099628 w 2265453"/>
              <a:gd name="connsiteY1" fmla="*/ 0 h 6858000"/>
              <a:gd name="connsiteX2" fmla="*/ 1175238 w 2265453"/>
              <a:gd name="connsiteY2" fmla="*/ 82371 h 6858000"/>
              <a:gd name="connsiteX3" fmla="*/ 2240276 w 2265453"/>
              <a:gd name="connsiteY3" fmla="*/ 3734791 h 6858000"/>
              <a:gd name="connsiteX4" fmla="*/ 274951 w 2265453"/>
              <a:gd name="connsiteY4" fmla="*/ 6634678 h 6858000"/>
              <a:gd name="connsiteX5" fmla="*/ 12802 w 2265453"/>
              <a:gd name="connsiteY5" fmla="*/ 6848127 h 6858000"/>
              <a:gd name="connsiteX6" fmla="*/ 0 w 2265453"/>
              <a:gd name="connsiteY6" fmla="*/ 6858000 h 6858000"/>
              <a:gd name="connsiteX7" fmla="*/ 19410 w 2265453"/>
              <a:gd name="connsiteY7" fmla="*/ 6858000 h 6858000"/>
              <a:gd name="connsiteX8" fmla="*/ 31082 w 2265453"/>
              <a:gd name="connsiteY8" fmla="*/ 6848998 h 6858000"/>
              <a:gd name="connsiteX9" fmla="*/ 293230 w 2265453"/>
              <a:gd name="connsiteY9" fmla="*/ 6635549 h 6858000"/>
              <a:gd name="connsiteX10" fmla="*/ 2258555 w 2265453"/>
              <a:gd name="connsiteY10" fmla="*/ 3735662 h 6858000"/>
              <a:gd name="connsiteX11" fmla="*/ 1193518 w 2265453"/>
              <a:gd name="connsiteY11" fmla="*/ 8324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65453" h="6858000">
                <a:moveTo>
                  <a:pt x="1117108" y="0"/>
                </a:moveTo>
                <a:lnTo>
                  <a:pt x="1099628" y="0"/>
                </a:lnTo>
                <a:lnTo>
                  <a:pt x="1175238" y="82371"/>
                </a:lnTo>
                <a:cubicBezTo>
                  <a:pt x="1926546" y="957940"/>
                  <a:pt x="2303836" y="2277119"/>
                  <a:pt x="2240276" y="3734791"/>
                </a:cubicBezTo>
                <a:cubicBezTo>
                  <a:pt x="2176522" y="5196911"/>
                  <a:pt x="1237280" y="5841173"/>
                  <a:pt x="274951" y="6634678"/>
                </a:cubicBezTo>
                <a:cubicBezTo>
                  <a:pt x="187328" y="6706930"/>
                  <a:pt x="100126" y="6778421"/>
                  <a:pt x="12802" y="6848127"/>
                </a:cubicBezTo>
                <a:lnTo>
                  <a:pt x="0" y="6858000"/>
                </a:lnTo>
                <a:lnTo>
                  <a:pt x="19410" y="6858000"/>
                </a:lnTo>
                <a:lnTo>
                  <a:pt x="31082" y="6848998"/>
                </a:lnTo>
                <a:cubicBezTo>
                  <a:pt x="118405" y="6779292"/>
                  <a:pt x="205608" y="6707801"/>
                  <a:pt x="293230" y="6635549"/>
                </a:cubicBezTo>
                <a:cubicBezTo>
                  <a:pt x="1255560" y="5842045"/>
                  <a:pt x="2194802" y="5197782"/>
                  <a:pt x="2258555" y="3735662"/>
                </a:cubicBezTo>
                <a:cubicBezTo>
                  <a:pt x="2322115" y="2277991"/>
                  <a:pt x="1944825" y="958811"/>
                  <a:pt x="1193518" y="83243"/>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 xmlns:a16="http://schemas.microsoft.com/office/drawing/2014/main" id="{BC87DA9F-8DB2-4D48-8716-A928FBB8A5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11033"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7" name="Freeform: Shape 16">
            <a:extLst>
              <a:ext uri="{FF2B5EF4-FFF2-40B4-BE49-F238E27FC236}">
                <a16:creationId xmlns="" xmlns:a16="http://schemas.microsoft.com/office/drawing/2014/main" id="{195EA065-AC5D-431D-927E-87FF058848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69619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9" name="Freeform: Shape 18">
            <a:extLst>
              <a:ext uri="{FF2B5EF4-FFF2-40B4-BE49-F238E27FC236}">
                <a16:creationId xmlns="" xmlns:a16="http://schemas.microsoft.com/office/drawing/2014/main" id="{46934B3C-D73F-4CD0-95B1-0244D662D1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523292"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 name="Подзаголовок 2">
            <a:extLst>
              <a:ext uri="{FF2B5EF4-FFF2-40B4-BE49-F238E27FC236}">
                <a16:creationId xmlns="" xmlns:a16="http://schemas.microsoft.com/office/drawing/2014/main" id="{E53B413E-8200-45B1-BA14-828A3A607EC1}"/>
              </a:ext>
            </a:extLst>
          </p:cNvPr>
          <p:cNvSpPr>
            <a:spLocks noGrp="1"/>
          </p:cNvSpPr>
          <p:nvPr>
            <p:ph type="subTitle" idx="1"/>
          </p:nvPr>
        </p:nvSpPr>
        <p:spPr>
          <a:xfrm>
            <a:off x="2619375" y="4706911"/>
            <a:ext cx="6953250" cy="1244184"/>
          </a:xfrm>
        </p:spPr>
        <p:txBody>
          <a:bodyPr anchor="t">
            <a:normAutofit fontScale="70000" lnSpcReduction="20000"/>
          </a:bodyPr>
          <a:lstStyle/>
          <a:p>
            <a:pPr algn="ctr">
              <a:lnSpc>
                <a:spcPct val="120000"/>
              </a:lnSpc>
            </a:pPr>
            <a:r>
              <a:rPr lang="kk-KZ" sz="2900" b="1" dirty="0" smtClean="0">
                <a:solidFill>
                  <a:schemeClr val="accent6">
                    <a:lumMod val="50000"/>
                  </a:schemeClr>
                </a:solidFill>
                <a:latin typeface="Times New Roman" pitchFamily="18" charset="0"/>
                <a:ea typeface="Times New Roman" panose="02020603050405020304" pitchFamily="18" charset="0"/>
                <a:cs typeface="Times New Roman" pitchFamily="18" charset="0"/>
              </a:rPr>
              <a:t>Психодиагностика пәні</a:t>
            </a:r>
            <a:r>
              <a:rPr lang="kk-KZ" sz="2900" b="1" dirty="0" smtClean="0">
                <a:solidFill>
                  <a:schemeClr val="accent6">
                    <a:lumMod val="50000"/>
                  </a:schemeClr>
                </a:solidFill>
                <a:latin typeface="Times New Roman" pitchFamily="18" charset="0"/>
                <a:cs typeface="Times New Roman" pitchFamily="18" charset="0"/>
              </a:rPr>
              <a:t>.</a:t>
            </a:r>
          </a:p>
          <a:p>
            <a:pPr algn="ctr">
              <a:lnSpc>
                <a:spcPct val="120000"/>
              </a:lnSpc>
            </a:pPr>
            <a:r>
              <a:rPr lang="kk-KZ" sz="2900" b="1" dirty="0" smtClean="0">
                <a:solidFill>
                  <a:schemeClr val="accent6">
                    <a:lumMod val="50000"/>
                  </a:schemeClr>
                </a:solidFill>
                <a:latin typeface="Times New Roman" pitchFamily="18" charset="0"/>
                <a:cs typeface="Times New Roman" pitchFamily="18" charset="0"/>
              </a:rPr>
              <a:t>Пән оқытушысы, психология ғылымдарының кандидаты Байжуманова Б.Ш. </a:t>
            </a:r>
          </a:p>
          <a:p>
            <a:pPr algn="ctr">
              <a:lnSpc>
                <a:spcPct val="120000"/>
              </a:lnSpc>
            </a:pPr>
            <a:endParaRPr lang="en-US" sz="2000" b="1" dirty="0"/>
          </a:p>
        </p:txBody>
      </p:sp>
      <p:sp>
        <p:nvSpPr>
          <p:cNvPr id="6" name="Заголовок 5">
            <a:extLst>
              <a:ext uri="{FF2B5EF4-FFF2-40B4-BE49-F238E27FC236}">
                <a16:creationId xmlns="" xmlns:a16="http://schemas.microsoft.com/office/drawing/2014/main" id="{7539DB9D-FD14-4785-8201-741A49A67221}"/>
              </a:ext>
            </a:extLst>
          </p:cNvPr>
          <p:cNvSpPr>
            <a:spLocks noGrp="1"/>
          </p:cNvSpPr>
          <p:nvPr>
            <p:ph type="ctrTitle"/>
          </p:nvPr>
        </p:nvSpPr>
        <p:spPr>
          <a:xfrm>
            <a:off x="2604385" y="254834"/>
            <a:ext cx="9095056" cy="1873770"/>
          </a:xfrm>
        </p:spPr>
        <p:txBody>
          <a:bodyPr/>
          <a:lstStyle/>
          <a:p>
            <a:pPr algn="ctr"/>
            <a:r>
              <a:rPr lang="kk-KZ" sz="3200" b="1" dirty="0" smtClean="0">
                <a:effectLst/>
                <a:latin typeface="Times New Roman" panose="02020603050405020304" pitchFamily="18" charset="0"/>
                <a:ea typeface="Times New Roman" panose="02020603050405020304" pitchFamily="18" charset="0"/>
              </a:rPr>
              <a:t>№9 дәріс</a:t>
            </a:r>
            <a:br>
              <a:rPr lang="kk-KZ" sz="3200" b="1" dirty="0" smtClean="0">
                <a:effectLst/>
                <a:latin typeface="Times New Roman" panose="02020603050405020304" pitchFamily="18" charset="0"/>
                <a:ea typeface="Times New Roman" panose="02020603050405020304" pitchFamily="18" charset="0"/>
              </a:rPr>
            </a:br>
            <a:r>
              <a:rPr lang="kk-KZ" sz="3600" dirty="0" smtClean="0"/>
              <a:t>Психодиагностикалық технология</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121016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014151" y="518983"/>
            <a:ext cx="8353168" cy="5313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dirty="0" smtClean="0"/>
              <a:t>Тесттерді  құрау принциптері</a:t>
            </a:r>
            <a:endParaRPr lang="kk-KZ" sz="6600" b="1" dirty="0" smtClean="0">
              <a:latin typeface="Times New Roman" pitchFamily="18" charset="0"/>
              <a:ea typeface="Times New Roman" panose="02020603050405020304" pitchFamily="18" charset="0"/>
              <a:cs typeface="Times New Roman" pitchFamily="18" charset="0"/>
            </a:endParaRPr>
          </a:p>
          <a:p>
            <a:pPr algn="ctr"/>
            <a:r>
              <a:rPr lang="ru-RU" sz="2400" dirty="0" smtClean="0"/>
              <a:t>,</a:t>
            </a:r>
            <a:endParaRPr lang="ru-RU" dirty="0"/>
          </a:p>
        </p:txBody>
      </p:sp>
      <p:sp>
        <p:nvSpPr>
          <p:cNvPr id="5" name="Скругленный прямоугольник 4"/>
          <p:cNvSpPr/>
          <p:nvPr/>
        </p:nvSpPr>
        <p:spPr>
          <a:xfrm>
            <a:off x="210066" y="1087394"/>
            <a:ext cx="11454713" cy="1186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smtClean="0"/>
              <a:t>Жеке </a:t>
            </a:r>
            <a:r>
              <a:rPr lang="ru-RU" sz="1600" dirty="0" err="1" smtClean="0"/>
              <a:t>тестілерді</a:t>
            </a:r>
            <a:r>
              <a:rPr lang="ru-RU" sz="1600" dirty="0" smtClean="0"/>
              <a:t> </a:t>
            </a:r>
            <a:r>
              <a:rPr lang="ru-RU" sz="1600" dirty="0" err="1" smtClean="0"/>
              <a:t>немесе</a:t>
            </a:r>
            <a:r>
              <a:rPr lang="ru-RU" sz="1600" dirty="0" smtClean="0"/>
              <a:t> </a:t>
            </a:r>
            <a:r>
              <a:rPr lang="ru-RU" sz="1600" dirty="0" err="1" smtClean="0"/>
              <a:t>субтестіні</a:t>
            </a:r>
            <a:r>
              <a:rPr lang="ru-RU" sz="1600" dirty="0" smtClean="0"/>
              <a:t> </a:t>
            </a:r>
            <a:r>
              <a:rPr lang="ru-RU" sz="1600" dirty="0" err="1" smtClean="0"/>
              <a:t>құрастырғанда бір</a:t>
            </a:r>
            <a:r>
              <a:rPr lang="ru-RU" sz="1600" dirty="0" smtClean="0"/>
              <a:t> </a:t>
            </a:r>
            <a:r>
              <a:rPr lang="ru-RU" sz="1600" dirty="0" err="1" smtClean="0"/>
              <a:t>типті</a:t>
            </a:r>
            <a:r>
              <a:rPr lang="ru-RU" sz="1600" dirty="0" smtClean="0"/>
              <a:t> </a:t>
            </a:r>
            <a:r>
              <a:rPr lang="ru-RU" sz="1600" dirty="0" err="1" smtClean="0"/>
              <a:t>тапсырманы</a:t>
            </a:r>
            <a:r>
              <a:rPr lang="ru-RU" sz="1600" dirty="0" smtClean="0"/>
              <a:t> </a:t>
            </a:r>
            <a:r>
              <a:rPr lang="ru-RU" sz="1600" dirty="0" err="1" smtClean="0"/>
              <a:t>қолданады </a:t>
            </a:r>
            <a:r>
              <a:rPr lang="ru-RU" sz="1600" dirty="0" smtClean="0"/>
              <a:t>(</a:t>
            </a:r>
            <a:r>
              <a:rPr lang="ru-RU" sz="1600" dirty="0" err="1" smtClean="0"/>
              <a:t>кейбір</a:t>
            </a:r>
            <a:r>
              <a:rPr lang="ru-RU" sz="1600" dirty="0" smtClean="0"/>
              <a:t> </a:t>
            </a:r>
            <a:r>
              <a:rPr lang="ru-RU" sz="1600" dirty="0" err="1" smtClean="0"/>
              <a:t>ойдың </a:t>
            </a:r>
            <a:r>
              <a:rPr lang="ru-RU" sz="1600" dirty="0" smtClean="0"/>
              <a:t>даму </a:t>
            </a:r>
            <a:r>
              <a:rPr lang="ru-RU" sz="1600" dirty="0" err="1" smtClean="0"/>
              <a:t>шкаласы</a:t>
            </a:r>
            <a:r>
              <a:rPr lang="ru-RU" sz="1600" dirty="0" smtClean="0"/>
              <a:t>, </a:t>
            </a:r>
            <a:r>
              <a:rPr lang="ru-RU" sz="1600" dirty="0" err="1" smtClean="0"/>
              <a:t>мысалы</a:t>
            </a:r>
            <a:r>
              <a:rPr lang="ru-RU" sz="1600" dirty="0" smtClean="0"/>
              <a:t>: </a:t>
            </a:r>
            <a:r>
              <a:rPr lang="ru-RU" sz="1600" dirty="0" err="1" smtClean="0"/>
              <a:t>Бине-Симона</a:t>
            </a:r>
            <a:r>
              <a:rPr lang="ru-RU" sz="1600" dirty="0" smtClean="0"/>
              <a:t>). </a:t>
            </a:r>
            <a:r>
              <a:rPr lang="ru-RU" sz="1600" dirty="0" err="1" smtClean="0"/>
              <a:t>Тестілік</a:t>
            </a:r>
            <a:r>
              <a:rPr lang="ru-RU" sz="1600" dirty="0" smtClean="0"/>
              <a:t> </a:t>
            </a:r>
            <a:r>
              <a:rPr lang="ru-RU" sz="1600" dirty="0" err="1" smtClean="0"/>
              <a:t>батарейді</a:t>
            </a:r>
            <a:r>
              <a:rPr lang="ru-RU" sz="1600" dirty="0" smtClean="0"/>
              <a:t> </a:t>
            </a:r>
            <a:r>
              <a:rPr lang="ru-RU" sz="1600" dirty="0" err="1" smtClean="0"/>
              <a:t>құрастырғанда, субтесттер</a:t>
            </a:r>
            <a:r>
              <a:rPr lang="ru-RU" sz="1600" dirty="0" smtClean="0"/>
              <a:t> тест </a:t>
            </a:r>
            <a:r>
              <a:rPr lang="ru-RU" sz="1600" dirty="0" err="1" smtClean="0"/>
              <a:t>тапсырмасына</a:t>
            </a:r>
            <a:r>
              <a:rPr lang="ru-RU" sz="1600" dirty="0" smtClean="0"/>
              <a:t> </a:t>
            </a:r>
            <a:r>
              <a:rPr lang="ru-RU" sz="1600" dirty="0" err="1" smtClean="0"/>
              <a:t>ауыстырылуы</a:t>
            </a:r>
            <a:r>
              <a:rPr lang="ru-RU" sz="1600" dirty="0" smtClean="0"/>
              <a:t> </a:t>
            </a:r>
            <a:r>
              <a:rPr lang="ru-RU" sz="1600" dirty="0" err="1" smtClean="0"/>
              <a:t>қажет</a:t>
            </a:r>
            <a:r>
              <a:rPr lang="ru-RU" sz="1600" dirty="0" smtClean="0"/>
              <a:t>. </a:t>
            </a:r>
            <a:r>
              <a:rPr lang="ru-RU" sz="1600" dirty="0" err="1" smtClean="0"/>
              <a:t>Соңғысы әсіресе балаларды</a:t>
            </a:r>
            <a:r>
              <a:rPr lang="ru-RU" sz="1600" dirty="0" smtClean="0"/>
              <a:t> </a:t>
            </a:r>
            <a:r>
              <a:rPr lang="ru-RU" sz="1600" dirty="0" err="1" smtClean="0"/>
              <a:t>қараудағы жоспары</a:t>
            </a:r>
            <a:r>
              <a:rPr lang="ru-RU" sz="1600" dirty="0" smtClean="0"/>
              <a:t> </a:t>
            </a:r>
            <a:r>
              <a:rPr lang="ru-RU" sz="1600" dirty="0" err="1" smtClean="0"/>
              <a:t>әдістемеге қажет.</a:t>
            </a:r>
            <a:r>
              <a:rPr lang="ru-RU" sz="1600" dirty="0" smtClean="0"/>
              <a:t> </a:t>
            </a:r>
            <a:r>
              <a:rPr lang="ru-RU" sz="1600" dirty="0" err="1" smtClean="0"/>
              <a:t>Бұл жағдайда тапсрма</a:t>
            </a:r>
            <a:r>
              <a:rPr lang="ru-RU" sz="1600" dirty="0" smtClean="0"/>
              <a:t> </a:t>
            </a:r>
            <a:r>
              <a:rPr lang="ru-RU" sz="1600" dirty="0" err="1" smtClean="0"/>
              <a:t>типі</a:t>
            </a:r>
            <a:r>
              <a:rPr lang="ru-RU" sz="1600" dirty="0" smtClean="0"/>
              <a:t> </a:t>
            </a:r>
            <a:r>
              <a:rPr lang="ru-RU" sz="1600" dirty="0" err="1" smtClean="0"/>
              <a:t>белгілі</a:t>
            </a:r>
            <a:r>
              <a:rPr lang="ru-RU" sz="1600" dirty="0" smtClean="0"/>
              <a:t> </a:t>
            </a:r>
            <a:r>
              <a:rPr lang="ru-RU" sz="1600" dirty="0" err="1" smtClean="0"/>
              <a:t>тәртіпте жүруі қажет.</a:t>
            </a:r>
            <a:r>
              <a:rPr lang="ru-RU" sz="1600" dirty="0" smtClean="0"/>
              <a:t> </a:t>
            </a:r>
            <a:r>
              <a:rPr lang="ru-RU" sz="1600" dirty="0" err="1" smtClean="0"/>
              <a:t>және сыналушыға дұрыс қорытынды жасауға кедергі</a:t>
            </a:r>
            <a:r>
              <a:rPr lang="ru-RU" sz="1600" dirty="0" smtClean="0"/>
              <a:t> болады;</a:t>
            </a:r>
            <a:endParaRPr lang="ru-RU" sz="1600" dirty="0" smtClean="0"/>
          </a:p>
        </p:txBody>
      </p:sp>
      <p:sp>
        <p:nvSpPr>
          <p:cNvPr id="6" name="Скругленный прямоугольник 5"/>
          <p:cNvSpPr/>
          <p:nvPr/>
        </p:nvSpPr>
        <p:spPr>
          <a:xfrm>
            <a:off x="296563" y="2545490"/>
            <a:ext cx="11454713" cy="13221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err="1" smtClean="0"/>
              <a:t>тапсырмалар</a:t>
            </a:r>
            <a:r>
              <a:rPr lang="ru-RU" sz="1600" dirty="0" smtClean="0"/>
              <a:t> </a:t>
            </a:r>
            <a:r>
              <a:rPr lang="ru-RU" sz="1600" dirty="0" err="1" smtClean="0"/>
              <a:t>нақты, уақытына сәйкес </a:t>
            </a:r>
            <a:r>
              <a:rPr lang="ru-RU" sz="1600" dirty="0" smtClean="0"/>
              <a:t>негізгі </a:t>
            </a:r>
            <a:r>
              <a:rPr lang="ru-RU" sz="1600" dirty="0" err="1" smtClean="0"/>
              <a:t>мазмұнды </a:t>
            </a:r>
            <a:r>
              <a:rPr lang="ru-RU" sz="1600" dirty="0" smtClean="0"/>
              <a:t>болуы </a:t>
            </a:r>
            <a:r>
              <a:rPr lang="ru-RU" sz="1600" dirty="0" err="1" smtClean="0"/>
              <a:t>керек</a:t>
            </a:r>
            <a:r>
              <a:rPr lang="ru-RU" sz="1600" dirty="0" smtClean="0"/>
              <a:t>;</a:t>
            </a:r>
          </a:p>
          <a:p>
            <a:pPr lvl="0"/>
            <a:r>
              <a:rPr lang="ru-RU" sz="1600" dirty="0" err="1" smtClean="0"/>
              <a:t>мазмұны </a:t>
            </a:r>
            <a:r>
              <a:rPr lang="ru-RU" sz="1600" dirty="0" smtClean="0"/>
              <a:t>бойынша </a:t>
            </a:r>
            <a:r>
              <a:rPr lang="ru-RU" sz="1600" dirty="0" err="1" smtClean="0"/>
              <a:t>бір-біріне</a:t>
            </a:r>
            <a:r>
              <a:rPr lang="ru-RU" sz="1600" dirty="0" smtClean="0"/>
              <a:t> </a:t>
            </a:r>
            <a:r>
              <a:rPr lang="ru-RU" sz="1600" dirty="0" err="1" smtClean="0"/>
              <a:t>ұқсамау керек</a:t>
            </a:r>
            <a:r>
              <a:rPr lang="ru-RU" sz="1600" dirty="0" smtClean="0"/>
              <a:t>, </a:t>
            </a:r>
            <a:r>
              <a:rPr lang="ru-RU" sz="1600" dirty="0" err="1" smtClean="0"/>
              <a:t>бір</a:t>
            </a:r>
            <a:r>
              <a:rPr lang="ru-RU" sz="1600" dirty="0" smtClean="0"/>
              <a:t> </a:t>
            </a:r>
            <a:r>
              <a:rPr lang="ru-RU" sz="1600" dirty="0" err="1" smtClean="0"/>
              <a:t>тапсырманы</a:t>
            </a:r>
            <a:r>
              <a:rPr lang="ru-RU" sz="1600" dirty="0" smtClean="0"/>
              <a:t> </a:t>
            </a:r>
            <a:r>
              <a:rPr lang="ru-RU" sz="1600" dirty="0" err="1" smtClean="0"/>
              <a:t>шығару</a:t>
            </a:r>
            <a:r>
              <a:rPr lang="ru-RU" sz="1600" dirty="0" smtClean="0"/>
              <a:t>, </a:t>
            </a:r>
            <a:r>
              <a:rPr lang="ru-RU" sz="1600" dirty="0" err="1" smtClean="0"/>
              <a:t>екіншісінің кілті</a:t>
            </a:r>
            <a:r>
              <a:rPr lang="ru-RU" sz="1600" dirty="0" smtClean="0"/>
              <a:t> </a:t>
            </a:r>
            <a:r>
              <a:rPr lang="ru-RU" sz="1600" dirty="0" err="1" smtClean="0"/>
              <a:t>болмауы</a:t>
            </a:r>
            <a:r>
              <a:rPr lang="ru-RU" sz="1600" dirty="0" smtClean="0"/>
              <a:t> </a:t>
            </a:r>
            <a:r>
              <a:rPr lang="ru-RU" sz="1600" dirty="0" err="1" smtClean="0"/>
              <a:t>керек</a:t>
            </a:r>
            <a:r>
              <a:rPr lang="ru-RU" sz="1600" dirty="0" smtClean="0"/>
              <a:t>.</a:t>
            </a:r>
            <a:endParaRPr lang="ru-RU" sz="1600" dirty="0"/>
          </a:p>
        </p:txBody>
      </p:sp>
      <p:sp>
        <p:nvSpPr>
          <p:cNvPr id="7" name="Скругленный прямоугольник 6"/>
          <p:cNvSpPr/>
          <p:nvPr/>
        </p:nvSpPr>
        <p:spPr>
          <a:xfrm>
            <a:off x="234779" y="4003588"/>
            <a:ext cx="11578280" cy="12480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600" dirty="0" err="1" smtClean="0"/>
              <a:t>Тестік</a:t>
            </a:r>
            <a:r>
              <a:rPr lang="ru-RU" sz="1600" dirty="0" smtClean="0"/>
              <a:t> </a:t>
            </a:r>
            <a:r>
              <a:rPr lang="ru-RU" sz="1600" dirty="0" err="1" smtClean="0"/>
              <a:t>тапсырманы</a:t>
            </a:r>
            <a:r>
              <a:rPr lang="ru-RU" sz="1600" dirty="0" smtClean="0"/>
              <a:t> </a:t>
            </a:r>
            <a:r>
              <a:rPr lang="ru-RU" sz="1600" dirty="0" err="1" smtClean="0"/>
              <a:t>қолдану ережесі</a:t>
            </a:r>
            <a:r>
              <a:rPr lang="ru-RU" sz="1600" dirty="0" smtClean="0"/>
              <a:t> мен </a:t>
            </a:r>
            <a:r>
              <a:rPr lang="ru-RU" sz="1600" dirty="0" err="1" smtClean="0"/>
              <a:t>мазмұнын құрастырудың </a:t>
            </a:r>
            <a:r>
              <a:rPr lang="ru-RU" sz="1600" dirty="0" smtClean="0"/>
              <a:t>бірнеше </a:t>
            </a:r>
            <a:r>
              <a:rPr lang="ru-RU" sz="1600" dirty="0" err="1" smtClean="0"/>
              <a:t>жолдары</a:t>
            </a:r>
            <a:r>
              <a:rPr lang="ru-RU" sz="1600" dirty="0" smtClean="0"/>
              <a:t>:</a:t>
            </a:r>
          </a:p>
          <a:p>
            <a:pPr lvl="0"/>
            <a:r>
              <a:rPr lang="ru-RU" sz="1600" dirty="0" err="1" smtClean="0"/>
              <a:t>әрбір тапсырма</a:t>
            </a:r>
            <a:r>
              <a:rPr lang="ru-RU" sz="1600" dirty="0" smtClean="0"/>
              <a:t> (пункт), </a:t>
            </a:r>
            <a:r>
              <a:rPr lang="ru-RU" sz="1600" dirty="0" err="1" smtClean="0"/>
              <a:t>сұрақ немесе</a:t>
            </a:r>
            <a:r>
              <a:rPr lang="ru-RU" sz="1600" dirty="0" smtClean="0"/>
              <a:t> </a:t>
            </a:r>
            <a:r>
              <a:rPr lang="ru-RU" sz="1600" dirty="0" err="1" smtClean="0"/>
              <a:t>негізінде</a:t>
            </a:r>
            <a:r>
              <a:rPr lang="ru-RU" sz="1600" dirty="0" smtClean="0"/>
              <a:t> </a:t>
            </a:r>
            <a:r>
              <a:rPr lang="ru-RU" sz="1600" dirty="0" err="1" smtClean="0"/>
              <a:t>бір</a:t>
            </a:r>
            <a:r>
              <a:rPr lang="ru-RU" sz="1600" dirty="0" smtClean="0"/>
              <a:t> ойды </a:t>
            </a:r>
            <a:r>
              <a:rPr lang="ru-RU" sz="1600" dirty="0" err="1" smtClean="0"/>
              <a:t>білдіру</a:t>
            </a:r>
            <a:r>
              <a:rPr lang="ru-RU" sz="1600" dirty="0" smtClean="0"/>
              <a:t> </a:t>
            </a:r>
            <a:r>
              <a:rPr lang="ru-RU" sz="1600" dirty="0" err="1" smtClean="0"/>
              <a:t>керек</a:t>
            </a:r>
            <a:r>
              <a:rPr lang="ru-RU" sz="1600" dirty="0" smtClean="0"/>
              <a:t>. </a:t>
            </a:r>
            <a:r>
              <a:rPr lang="ru-RU" sz="1600" dirty="0" err="1" smtClean="0"/>
              <a:t>Егер</a:t>
            </a:r>
            <a:r>
              <a:rPr lang="ru-RU" sz="1600" dirty="0" smtClean="0"/>
              <a:t> </a:t>
            </a:r>
            <a:r>
              <a:rPr lang="ru-RU" sz="1600" dirty="0" err="1" smtClean="0"/>
              <a:t>құрамы </a:t>
            </a:r>
            <a:r>
              <a:rPr lang="ru-RU" sz="1600" dirty="0" smtClean="0"/>
              <a:t>екі </a:t>
            </a:r>
            <a:r>
              <a:rPr lang="ru-RU" sz="1600" dirty="0" err="1" smtClean="0"/>
              <a:t>немесе</a:t>
            </a:r>
            <a:r>
              <a:rPr lang="ru-RU" sz="1600" dirty="0" smtClean="0"/>
              <a:t> </a:t>
            </a:r>
            <a:r>
              <a:rPr lang="ru-RU" sz="1600" dirty="0" err="1" smtClean="0"/>
              <a:t>одан</a:t>
            </a:r>
            <a:r>
              <a:rPr lang="ru-RU" sz="1600" dirty="0" smtClean="0"/>
              <a:t> </a:t>
            </a:r>
            <a:r>
              <a:rPr lang="ru-RU" sz="1600" dirty="0" err="1" smtClean="0"/>
              <a:t>көп болса</a:t>
            </a:r>
            <a:r>
              <a:rPr lang="ru-RU" sz="1600" dirty="0" smtClean="0"/>
              <a:t>, </a:t>
            </a:r>
            <a:r>
              <a:rPr lang="ru-RU" sz="1600" dirty="0" err="1" smtClean="0"/>
              <a:t>оларды</a:t>
            </a:r>
            <a:r>
              <a:rPr lang="ru-RU" sz="1600" dirty="0" smtClean="0"/>
              <a:t> бірнеше </a:t>
            </a:r>
            <a:r>
              <a:rPr lang="ru-RU" sz="1600" dirty="0" err="1" smtClean="0"/>
              <a:t>пунктерге</a:t>
            </a:r>
            <a:r>
              <a:rPr lang="ru-RU" sz="1600" dirty="0" smtClean="0"/>
              <a:t> </a:t>
            </a:r>
            <a:r>
              <a:rPr lang="ru-RU" sz="1600" dirty="0" err="1" smtClean="0"/>
              <a:t>бөлу керек</a:t>
            </a:r>
            <a:r>
              <a:rPr lang="ru-RU" sz="1600" dirty="0" smtClean="0"/>
              <a:t>;</a:t>
            </a:r>
          </a:p>
          <a:p>
            <a:pPr lvl="0"/>
            <a:r>
              <a:rPr lang="ru-RU" sz="1600" dirty="0" err="1" smtClean="0"/>
              <a:t>өте ұзақ сөйлемдерден аулақ </a:t>
            </a:r>
            <a:r>
              <a:rPr lang="ru-RU" sz="1600" dirty="0" smtClean="0"/>
              <a:t>болу </a:t>
            </a:r>
            <a:r>
              <a:rPr lang="ru-RU" sz="1600" dirty="0" err="1" smtClean="0"/>
              <a:t>керек</a:t>
            </a:r>
            <a:r>
              <a:rPr lang="ru-RU" sz="1600" dirty="0" smtClean="0"/>
              <a:t>, </a:t>
            </a:r>
            <a:r>
              <a:rPr lang="ru-RU" sz="1600" dirty="0" err="1" smtClean="0"/>
              <a:t>оларды</a:t>
            </a:r>
            <a:r>
              <a:rPr lang="ru-RU" sz="1600" dirty="0" smtClean="0"/>
              <a:t> </a:t>
            </a:r>
            <a:r>
              <a:rPr lang="ru-RU" sz="1600" dirty="0" err="1" smtClean="0"/>
              <a:t>кейбіреулері</a:t>
            </a:r>
            <a:r>
              <a:rPr lang="ru-RU" sz="1600" dirty="0" smtClean="0"/>
              <a:t> </a:t>
            </a:r>
            <a:r>
              <a:rPr lang="ru-RU" sz="1600" dirty="0" err="1" smtClean="0"/>
              <a:t>түсіне алмауы</a:t>
            </a:r>
            <a:r>
              <a:rPr lang="ru-RU" sz="1600" dirty="0" smtClean="0"/>
              <a:t> </a:t>
            </a:r>
            <a:r>
              <a:rPr lang="ru-RU" sz="1600" dirty="0" err="1" smtClean="0"/>
              <a:t>мүмкін</a:t>
            </a:r>
            <a:r>
              <a:rPr lang="ru-RU" sz="1600" dirty="0" smtClean="0"/>
              <a:t>, ол зерттеу </a:t>
            </a:r>
            <a:r>
              <a:rPr lang="ru-RU" sz="1600" dirty="0" err="1" smtClean="0"/>
              <a:t>уақытында созады</a:t>
            </a:r>
            <a:r>
              <a:rPr lang="ru-RU" sz="1600" dirty="0" smtClean="0"/>
              <a:t> </a:t>
            </a:r>
            <a:endParaRPr lang="ru-RU" dirty="0"/>
          </a:p>
        </p:txBody>
      </p:sp>
      <p:sp>
        <p:nvSpPr>
          <p:cNvPr id="9" name="Скругленный прямоугольник 8"/>
          <p:cNvSpPr/>
          <p:nvPr/>
        </p:nvSpPr>
        <p:spPr>
          <a:xfrm>
            <a:off x="296563" y="5474043"/>
            <a:ext cx="11602994" cy="11738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dirty="0" err="1" smtClean="0"/>
              <a:t>көп түрлі мағыналарды, терминді</a:t>
            </a:r>
            <a:r>
              <a:rPr lang="ru-RU" dirty="0" smtClean="0"/>
              <a:t>, </a:t>
            </a:r>
            <a:r>
              <a:rPr lang="ru-RU" dirty="0" err="1" smtClean="0"/>
              <a:t>диалекттерді</a:t>
            </a:r>
            <a:r>
              <a:rPr lang="ru-RU" dirty="0" smtClean="0"/>
              <a:t> </a:t>
            </a:r>
            <a:r>
              <a:rPr lang="ru-RU" dirty="0" err="1" smtClean="0"/>
              <a:t>қолданбау керек</a:t>
            </a:r>
            <a:r>
              <a:rPr lang="ru-RU" dirty="0" smtClean="0"/>
              <a:t>;</a:t>
            </a:r>
          </a:p>
          <a:p>
            <a:pPr lvl="0"/>
            <a:r>
              <a:rPr lang="ru-RU" dirty="0" err="1" smtClean="0"/>
              <a:t>өте қысқа сөздер қосымша сұрақ тудырады</a:t>
            </a:r>
            <a:r>
              <a:rPr lang="ru-RU" dirty="0" smtClean="0"/>
              <a:t>;</a:t>
            </a:r>
          </a:p>
          <a:p>
            <a:pPr algn="ctr"/>
            <a:endParaRPr lang="ru-RU" dirty="0"/>
          </a:p>
        </p:txBody>
      </p:sp>
    </p:spTree>
    <p:extLst>
      <p:ext uri="{BB962C8B-B14F-4D97-AF65-F5344CB8AC3E}">
        <p14:creationId xmlns:p14="http://schemas.microsoft.com/office/powerpoint/2010/main" xmlns="" val="1663779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8426" y="0"/>
            <a:ext cx="10515601" cy="6740307"/>
          </a:xfrm>
          <a:prstGeom prst="rect">
            <a:avLst/>
          </a:prstGeom>
          <a:noFill/>
        </p:spPr>
        <p:txBody>
          <a:bodyPr wrap="square" rtlCol="0">
            <a:spAutoFit/>
          </a:bodyPr>
          <a:lstStyle/>
          <a:p>
            <a:pPr algn="ctr"/>
            <a:r>
              <a:rPr lang="kk-KZ" sz="3200" b="1" dirty="0" smtClean="0">
                <a:latin typeface="Times New Roman" pitchFamily="18" charset="0"/>
                <a:cs typeface="Times New Roman" pitchFamily="18" charset="0"/>
              </a:rPr>
              <a:t>Ұсынылатын әдебиеттер тізімі</a:t>
            </a:r>
          </a:p>
          <a:p>
            <a:r>
              <a:rPr lang="kk-KZ" sz="1600" dirty="0" smtClean="0">
                <a:latin typeface="Times New Roman" pitchFamily="18" charset="0"/>
                <a:cs typeface="Times New Roman" pitchFamily="18" charset="0"/>
              </a:rPr>
              <a:t>1. </a:t>
            </a:r>
            <a:r>
              <a:rPr lang="ru-RU" sz="1600" dirty="0" smtClean="0">
                <a:latin typeface="Times New Roman" pitchFamily="18" charset="0"/>
                <a:cs typeface="Times New Roman" pitchFamily="18" charset="0"/>
              </a:rPr>
              <a:t>Б.Ш. </a:t>
            </a:r>
            <a:r>
              <a:rPr lang="ru-RU" sz="1600" dirty="0" err="1" smtClean="0">
                <a:latin typeface="Times New Roman" pitchFamily="18" charset="0"/>
                <a:cs typeface="Times New Roman" pitchFamily="18" charset="0"/>
              </a:rPr>
              <a:t>Байжуманова</a:t>
            </a:r>
            <a:r>
              <a:rPr lang="ru-RU" sz="1600" dirty="0" smtClean="0">
                <a:latin typeface="Times New Roman" pitchFamily="18" charset="0"/>
                <a:cs typeface="Times New Roman" pitchFamily="18" charset="0"/>
              </a:rPr>
              <a:t>, А.Ж. </a:t>
            </a:r>
            <a:r>
              <a:rPr lang="ru-RU" sz="1600" dirty="0" err="1" smtClean="0">
                <a:latin typeface="Times New Roman" pitchFamily="18" charset="0"/>
                <a:cs typeface="Times New Roman" pitchFamily="18" charset="0"/>
              </a:rPr>
              <a:t>Кунанбаева</a:t>
            </a:r>
            <a:r>
              <a:rPr lang="ru-RU" sz="1600" dirty="0" smtClean="0">
                <a:latin typeface="Times New Roman" pitchFamily="18" charset="0"/>
                <a:cs typeface="Times New Roman" pitchFamily="18" charset="0"/>
              </a:rPr>
              <a:t>, Ә.М. </a:t>
            </a:r>
            <a:r>
              <a:rPr lang="ru-RU" sz="1600" dirty="0" err="1" smtClean="0">
                <a:latin typeface="Times New Roman" pitchFamily="18" charset="0"/>
                <a:cs typeface="Times New Roman" pitchFamily="18" charset="0"/>
              </a:rPr>
              <a:t>Умирзакова</a:t>
            </a:r>
            <a:r>
              <a:rPr lang="ru-RU" sz="1600" dirty="0" smtClean="0">
                <a:latin typeface="Times New Roman" pitchFamily="18" charset="0"/>
                <a:cs typeface="Times New Roman" pitchFamily="18" charset="0"/>
              </a:rPr>
              <a:t>. Психодиагностика. </a:t>
            </a:r>
            <a:r>
              <a:rPr lang="ru-RU" sz="1600" dirty="0" err="1" smtClean="0">
                <a:latin typeface="Times New Roman" pitchFamily="18" charset="0"/>
                <a:cs typeface="Times New Roman" pitchFamily="18" charset="0"/>
              </a:rPr>
              <a:t>Оқу-әдістемелік құрал.</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Алматы</a:t>
            </a:r>
            <a:r>
              <a:rPr lang="ru-RU"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ADAL KITAP» </a:t>
            </a:r>
            <a:r>
              <a:rPr lang="ru-RU" sz="1600" dirty="0" err="1" smtClean="0">
                <a:latin typeface="Times New Roman" pitchFamily="18" charset="0"/>
                <a:cs typeface="Times New Roman" pitchFamily="18" charset="0"/>
              </a:rPr>
              <a:t>баспасы</a:t>
            </a:r>
            <a:r>
              <a:rPr lang="ru-RU" sz="1600" dirty="0" smtClean="0">
                <a:latin typeface="Times New Roman" pitchFamily="18" charset="0"/>
                <a:cs typeface="Times New Roman" pitchFamily="18" charset="0"/>
              </a:rPr>
              <a:t>. 2024, - 417 б. </a:t>
            </a:r>
          </a:p>
          <a:p>
            <a:r>
              <a:rPr lang="ru-RU" sz="1600" dirty="0" smtClean="0">
                <a:latin typeface="Times New Roman" pitchFamily="18" charset="0"/>
                <a:cs typeface="Times New Roman" pitchFamily="18" charset="0"/>
              </a:rPr>
              <a:t>2. </a:t>
            </a:r>
            <a:r>
              <a:rPr lang="ru-RU" sz="1600" dirty="0" err="1" smtClean="0">
                <a:latin typeface="Times New Roman" pitchFamily="18" charset="0"/>
                <a:cs typeface="Times New Roman" pitchFamily="18" charset="0"/>
              </a:rPr>
              <a:t>Яньшин</a:t>
            </a:r>
            <a:r>
              <a:rPr lang="ru-RU" sz="1600" dirty="0" smtClean="0">
                <a:latin typeface="Times New Roman" pitchFamily="18" charset="0"/>
                <a:cs typeface="Times New Roman" pitchFamily="18" charset="0"/>
              </a:rPr>
              <a:t>,</a:t>
            </a:r>
            <a:r>
              <a:rPr lang="ru-RU" sz="1600" i="1" dirty="0" smtClean="0">
                <a:latin typeface="Times New Roman" pitchFamily="18" charset="0"/>
                <a:cs typeface="Times New Roman" pitchFamily="18" charset="0"/>
              </a:rPr>
              <a:t> П. В. </a:t>
            </a:r>
            <a:r>
              <a:rPr lang="ru-RU" sz="1600" dirty="0" smtClean="0">
                <a:latin typeface="Times New Roman" pitchFamily="18" charset="0"/>
                <a:cs typeface="Times New Roman" pitchFamily="18" charset="0"/>
              </a:rPr>
              <a:t> Клиническая психодиагностика личности: учебное пособие для вузов / П. В. </a:t>
            </a:r>
            <a:r>
              <a:rPr lang="ru-RU" sz="1600" dirty="0" err="1" smtClean="0">
                <a:latin typeface="Times New Roman" pitchFamily="18" charset="0"/>
                <a:cs typeface="Times New Roman" pitchFamily="18" charset="0"/>
              </a:rPr>
              <a:t>Яньшин</a:t>
            </a:r>
            <a:r>
              <a:rPr lang="ru-RU" sz="1600" dirty="0" smtClean="0">
                <a:latin typeface="Times New Roman" pitchFamily="18" charset="0"/>
                <a:cs typeface="Times New Roman" pitchFamily="18" charset="0"/>
              </a:rPr>
              <a:t>. — 3-е изд., </a:t>
            </a:r>
            <a:r>
              <a:rPr lang="ru-RU" sz="1600" dirty="0" err="1" smtClean="0">
                <a:latin typeface="Times New Roman" pitchFamily="18" charset="0"/>
                <a:cs typeface="Times New Roman" pitchFamily="18" charset="0"/>
              </a:rPr>
              <a:t>перераб</a:t>
            </a:r>
            <a:r>
              <a:rPr lang="ru-RU" sz="1600" dirty="0" smtClean="0">
                <a:latin typeface="Times New Roman" pitchFamily="18" charset="0"/>
                <a:cs typeface="Times New Roman" pitchFamily="18" charset="0"/>
              </a:rPr>
              <a:t>. и доп. — Москва: Издательство </a:t>
            </a:r>
            <a:r>
              <a:rPr lang="ru-RU" sz="1600" dirty="0" err="1" smtClean="0">
                <a:latin typeface="Times New Roman" pitchFamily="18" charset="0"/>
                <a:cs typeface="Times New Roman" pitchFamily="18" charset="0"/>
              </a:rPr>
              <a:t>Юрайт</a:t>
            </a:r>
            <a:r>
              <a:rPr lang="ru-RU" sz="1600" dirty="0" smtClean="0">
                <a:latin typeface="Times New Roman" pitchFamily="18" charset="0"/>
                <a:cs typeface="Times New Roman" pitchFamily="18" charset="0"/>
              </a:rPr>
              <a:t>, 2020. — 327 с. </a:t>
            </a:r>
          </a:p>
          <a:p>
            <a:pPr lvl="0" fontAlgn="base"/>
            <a:r>
              <a:rPr lang="ru-RU" sz="1600" dirty="0" smtClean="0">
                <a:latin typeface="Times New Roman" pitchFamily="18" charset="0"/>
                <a:cs typeface="Times New Roman" pitchFamily="18" charset="0"/>
              </a:rPr>
              <a:t>3. </a:t>
            </a:r>
            <a:r>
              <a:rPr lang="ru-RU" sz="1600" dirty="0" err="1" smtClean="0">
                <a:latin typeface="Times New Roman" pitchFamily="18" charset="0"/>
                <a:cs typeface="Times New Roman" pitchFamily="18" charset="0"/>
              </a:rPr>
              <a:t>Рамендик</a:t>
            </a:r>
            <a:r>
              <a:rPr lang="ru-RU" sz="1600" dirty="0" smtClean="0">
                <a:latin typeface="Times New Roman" pitchFamily="18" charset="0"/>
                <a:cs typeface="Times New Roman" pitchFamily="18" charset="0"/>
              </a:rPr>
              <a:t>,</a:t>
            </a:r>
            <a:r>
              <a:rPr lang="ru-RU" sz="1600" i="1" dirty="0" smtClean="0">
                <a:latin typeface="Times New Roman" pitchFamily="18" charset="0"/>
                <a:cs typeface="Times New Roman" pitchFamily="18" charset="0"/>
              </a:rPr>
              <a:t> Д. М. </a:t>
            </a:r>
            <a:r>
              <a:rPr lang="ru-RU" sz="1600" dirty="0" smtClean="0">
                <a:latin typeface="Times New Roman" pitchFamily="18" charset="0"/>
                <a:cs typeface="Times New Roman" pitchFamily="18" charset="0"/>
              </a:rPr>
              <a:t> Практикум по психодиагностике: учебное пособие для вузов / Д. М. </a:t>
            </a:r>
            <a:r>
              <a:rPr lang="ru-RU" sz="1600" dirty="0" err="1" smtClean="0">
                <a:latin typeface="Times New Roman" pitchFamily="18" charset="0"/>
                <a:cs typeface="Times New Roman" pitchFamily="18" charset="0"/>
              </a:rPr>
              <a:t>Рамендик</a:t>
            </a:r>
            <a:r>
              <a:rPr lang="ru-RU" sz="1600" dirty="0" smtClean="0">
                <a:latin typeface="Times New Roman" pitchFamily="18" charset="0"/>
                <a:cs typeface="Times New Roman" pitchFamily="18" charset="0"/>
              </a:rPr>
              <a:t>, М. Г. </a:t>
            </a:r>
            <a:r>
              <a:rPr lang="ru-RU" sz="1600" dirty="0" err="1" smtClean="0">
                <a:latin typeface="Times New Roman" pitchFamily="18" charset="0"/>
                <a:cs typeface="Times New Roman" pitchFamily="18" charset="0"/>
              </a:rPr>
              <a:t>Рамендик</a:t>
            </a:r>
            <a:r>
              <a:rPr lang="ru-RU" sz="1600" dirty="0" smtClean="0">
                <a:latin typeface="Times New Roman" pitchFamily="18" charset="0"/>
                <a:cs typeface="Times New Roman" pitchFamily="18" charset="0"/>
              </a:rPr>
              <a:t>. — 2-е изд., </a:t>
            </a:r>
            <a:r>
              <a:rPr lang="ru-RU" sz="1600" dirty="0" err="1" smtClean="0">
                <a:latin typeface="Times New Roman" pitchFamily="18" charset="0"/>
                <a:cs typeface="Times New Roman" pitchFamily="18" charset="0"/>
              </a:rPr>
              <a:t>испр</a:t>
            </a:r>
            <a:r>
              <a:rPr lang="ru-RU" sz="1600" dirty="0" smtClean="0">
                <a:latin typeface="Times New Roman" pitchFamily="18" charset="0"/>
                <a:cs typeface="Times New Roman" pitchFamily="18" charset="0"/>
              </a:rPr>
              <a:t>. и доп. — Москва: Издательство </a:t>
            </a:r>
            <a:r>
              <a:rPr lang="ru-RU" sz="1600" dirty="0" err="1" smtClean="0">
                <a:latin typeface="Times New Roman" pitchFamily="18" charset="0"/>
                <a:cs typeface="Times New Roman" pitchFamily="18" charset="0"/>
              </a:rPr>
              <a:t>Юрайт</a:t>
            </a:r>
            <a:r>
              <a:rPr lang="ru-RU" sz="1600" dirty="0" smtClean="0">
                <a:latin typeface="Times New Roman" pitchFamily="18" charset="0"/>
                <a:cs typeface="Times New Roman" pitchFamily="18" charset="0"/>
              </a:rPr>
              <a:t>, 2020. — 139 с. </a:t>
            </a:r>
            <a:r>
              <a:rPr lang="kk-KZ" sz="16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(Высшее образование). — ISBN 978-5-534-07265-5.</a:t>
            </a:r>
          </a:p>
          <a:p>
            <a:pPr lvl="0" fontAlgn="base"/>
            <a:r>
              <a:rPr lang="ru-RU" sz="1600" dirty="0" smtClean="0">
                <a:latin typeface="Times New Roman" pitchFamily="18" charset="0"/>
                <a:cs typeface="Times New Roman" pitchFamily="18" charset="0"/>
              </a:rPr>
              <a:t>4. Психодиагностика. Теория и практика в 2 ч. Часть 1: учебник для вузов / М. К. Акимова [и др.] ; под редакцией М. К. Акимовой, М. К. Акимовой. — 4-е изд., </a:t>
            </a:r>
            <a:r>
              <a:rPr lang="ru-RU" sz="1600" dirty="0" err="1" smtClean="0">
                <a:latin typeface="Times New Roman" pitchFamily="18" charset="0"/>
                <a:cs typeface="Times New Roman" pitchFamily="18" charset="0"/>
              </a:rPr>
              <a:t>перераб</a:t>
            </a:r>
            <a:r>
              <a:rPr lang="ru-RU" sz="1600" dirty="0" smtClean="0">
                <a:latin typeface="Times New Roman" pitchFamily="18" charset="0"/>
                <a:cs typeface="Times New Roman" pitchFamily="18" charset="0"/>
              </a:rPr>
              <a:t>. и доп. — Москва: Издательство </a:t>
            </a:r>
            <a:r>
              <a:rPr lang="ru-RU" sz="1600" dirty="0" err="1" smtClean="0">
                <a:latin typeface="Times New Roman" pitchFamily="18" charset="0"/>
                <a:cs typeface="Times New Roman" pitchFamily="18" charset="0"/>
              </a:rPr>
              <a:t>Юрайт</a:t>
            </a:r>
            <a:r>
              <a:rPr lang="ru-RU" sz="1600" dirty="0" smtClean="0">
                <a:latin typeface="Times New Roman" pitchFamily="18" charset="0"/>
                <a:cs typeface="Times New Roman" pitchFamily="18" charset="0"/>
              </a:rPr>
              <a:t>, 2020. — 301 с. — (Высшее образование). — ISBN 978-5-9916-9948-8. — Текст: электронный // ЭБС </a:t>
            </a:r>
            <a:r>
              <a:rPr lang="ru-RU" sz="1600" dirty="0" err="1" smtClean="0">
                <a:latin typeface="Times New Roman" pitchFamily="18" charset="0"/>
                <a:cs typeface="Times New Roman" pitchFamily="18" charset="0"/>
              </a:rPr>
              <a:t>Юрайт</a:t>
            </a:r>
            <a:r>
              <a:rPr lang="ru-RU" sz="1600" dirty="0" smtClean="0">
                <a:latin typeface="Times New Roman" pitchFamily="18" charset="0"/>
                <a:cs typeface="Times New Roman" pitchFamily="18" charset="0"/>
              </a:rPr>
              <a:t> [сайт]. — URL: </a:t>
            </a:r>
          </a:p>
          <a:p>
            <a:pPr lvl="0" fontAlgn="base"/>
            <a:r>
              <a:rPr lang="ru-RU" sz="1600" dirty="0" smtClean="0">
                <a:latin typeface="Times New Roman" pitchFamily="18" charset="0"/>
                <a:cs typeface="Times New Roman" pitchFamily="18" charset="0"/>
              </a:rPr>
              <a:t>5. Психодиагностика: учебник и практикум для вузов / А. Н. Кошелева [и др.]; под редакцией А. Н. Кошелевой, В. В. Хороших. — Москва : Издательство </a:t>
            </a:r>
            <a:r>
              <a:rPr lang="ru-RU" sz="1600" dirty="0" err="1" smtClean="0">
                <a:latin typeface="Times New Roman" pitchFamily="18" charset="0"/>
                <a:cs typeface="Times New Roman" pitchFamily="18" charset="0"/>
              </a:rPr>
              <a:t>Юрайт</a:t>
            </a:r>
            <a:r>
              <a:rPr lang="ru-RU" sz="1600" dirty="0" smtClean="0">
                <a:latin typeface="Times New Roman" pitchFamily="18" charset="0"/>
                <a:cs typeface="Times New Roman" pitchFamily="18" charset="0"/>
              </a:rPr>
              <a:t>, 2020. — 373 с. — (Высшее образование). — ISBN 978-5-534-00775-6</a:t>
            </a:r>
          </a:p>
          <a:p>
            <a:pPr lvl="0" fontAlgn="base"/>
            <a:r>
              <a:rPr lang="ru-RU" sz="1600" dirty="0" smtClean="0">
                <a:latin typeface="Times New Roman" pitchFamily="18" charset="0"/>
                <a:cs typeface="Times New Roman" pitchFamily="18" charset="0"/>
              </a:rPr>
              <a:t>6. Ишанов, П. З. Основы психолого-педагогической диагностики : учеб. пособие / П. З. Ишанов ; </a:t>
            </a:r>
            <a:r>
              <a:rPr lang="ru-RU" sz="1600" dirty="0" err="1" smtClean="0">
                <a:latin typeface="Times New Roman" pitchFamily="18" charset="0"/>
                <a:cs typeface="Times New Roman" pitchFamily="18" charset="0"/>
              </a:rPr>
              <a:t>М-во</a:t>
            </a:r>
            <a:r>
              <a:rPr lang="ru-RU" sz="1600" dirty="0" smtClean="0">
                <a:latin typeface="Times New Roman" pitchFamily="18" charset="0"/>
                <a:cs typeface="Times New Roman" pitchFamily="18" charset="0"/>
              </a:rPr>
              <a:t> образования и науки РК. - 3-е изд. - Караганда : </a:t>
            </a:r>
            <a:r>
              <a:rPr lang="ru-RU" sz="1600" dirty="0" err="1" smtClean="0">
                <a:latin typeface="Times New Roman" pitchFamily="18" charset="0"/>
                <a:cs typeface="Times New Roman" pitchFamily="18" charset="0"/>
              </a:rPr>
              <a:t>Ақнұр</a:t>
            </a:r>
            <a:r>
              <a:rPr lang="ru-RU" sz="1600" dirty="0" smtClean="0">
                <a:latin typeface="Times New Roman" pitchFamily="18" charset="0"/>
                <a:cs typeface="Times New Roman" pitchFamily="18" charset="0"/>
              </a:rPr>
              <a:t>, 2019. - 136 с. - URL: http://elib.kaznu.kz/order-book. - 500 (тираж) экз. - ISBN 978-601-7938-48-2 </a:t>
            </a:r>
          </a:p>
          <a:p>
            <a:pPr lvl="0" fontAlgn="base"/>
            <a:r>
              <a:rPr lang="kk-KZ" sz="1600" dirty="0" smtClean="0">
                <a:latin typeface="Times New Roman" pitchFamily="18" charset="0"/>
                <a:cs typeface="Times New Roman" pitchFamily="18" charset="0"/>
              </a:rPr>
              <a:t>7. </a:t>
            </a:r>
            <a:r>
              <a:rPr lang="ru-RU" sz="1600" dirty="0" err="1" smtClean="0">
                <a:latin typeface="Times New Roman" pitchFamily="18" charset="0"/>
                <a:cs typeface="Times New Roman" pitchFamily="18" charset="0"/>
              </a:rPr>
              <a:t>Жұбаназарова, </a:t>
            </a:r>
            <a:r>
              <a:rPr lang="ru-RU" sz="1600" dirty="0" smtClean="0">
                <a:latin typeface="Times New Roman" pitchFamily="18" charset="0"/>
                <a:cs typeface="Times New Roman" pitchFamily="18" charset="0"/>
              </a:rPr>
              <a:t>Н. С. Психодиагностика </a:t>
            </a:r>
            <a:r>
              <a:rPr lang="ru-RU" sz="1600" dirty="0" err="1" smtClean="0">
                <a:latin typeface="Times New Roman" pitchFamily="18" charset="0"/>
                <a:cs typeface="Times New Roman" pitchFamily="18" charset="0"/>
              </a:rPr>
              <a:t>негіздері</a:t>
            </a:r>
            <a:r>
              <a:rPr lang="ru-RU" sz="1600" dirty="0" smtClean="0">
                <a:latin typeface="Times New Roman" pitchFamily="18" charset="0"/>
                <a:cs typeface="Times New Roman" pitchFamily="18" charset="0"/>
              </a:rPr>
              <a:t> : </a:t>
            </a:r>
            <a:r>
              <a:rPr lang="ru-RU" sz="1600" dirty="0" err="1" smtClean="0">
                <a:latin typeface="Times New Roman" pitchFamily="18" charset="0"/>
                <a:cs typeface="Times New Roman" pitchFamily="18" charset="0"/>
              </a:rPr>
              <a:t>оқу құралы </a:t>
            </a:r>
            <a:r>
              <a:rPr lang="ru-RU" sz="1600" dirty="0" smtClean="0">
                <a:latin typeface="Times New Roman" pitchFamily="18" charset="0"/>
                <a:cs typeface="Times New Roman" pitchFamily="18" charset="0"/>
              </a:rPr>
              <a:t>/ Н. С. </a:t>
            </a:r>
            <a:r>
              <a:rPr lang="ru-RU" sz="1600" dirty="0" err="1" smtClean="0">
                <a:latin typeface="Times New Roman" pitchFamily="18" charset="0"/>
                <a:cs typeface="Times New Roman" pitchFamily="18" charset="0"/>
              </a:rPr>
              <a:t>Жұбаназарова, </a:t>
            </a:r>
            <a:r>
              <a:rPr lang="ru-RU" sz="1600" dirty="0" smtClean="0">
                <a:latin typeface="Times New Roman" pitchFamily="18" charset="0"/>
                <a:cs typeface="Times New Roman" pitchFamily="18" charset="0"/>
              </a:rPr>
              <a:t>З. Б. </a:t>
            </a:r>
            <a:r>
              <a:rPr lang="ru-RU" sz="1600" dirty="0" err="1" smtClean="0">
                <a:latin typeface="Times New Roman" pitchFamily="18" charset="0"/>
                <a:cs typeface="Times New Roman" pitchFamily="18" charset="0"/>
              </a:rPr>
              <a:t>Мадалиева</a:t>
            </a:r>
            <a:r>
              <a:rPr lang="ru-RU" sz="1600" dirty="0" smtClean="0">
                <a:latin typeface="Times New Roman" pitchFamily="18" charset="0"/>
                <a:cs typeface="Times New Roman" pitchFamily="18" charset="0"/>
              </a:rPr>
              <a:t>, Н. Қ. </a:t>
            </a:r>
            <a:r>
              <a:rPr lang="ru-RU" sz="1600" dirty="0" err="1" smtClean="0">
                <a:latin typeface="Times New Roman" pitchFamily="18" charset="0"/>
                <a:cs typeface="Times New Roman" pitchFamily="18" charset="0"/>
              </a:rPr>
              <a:t>Тоқсанбаева </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Әл-Фараби атын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ҚазҰУ.</a:t>
            </a:r>
            <a:r>
              <a:rPr lang="ru-RU" sz="1600" dirty="0" smtClean="0">
                <a:latin typeface="Times New Roman" pitchFamily="18" charset="0"/>
                <a:cs typeface="Times New Roman" pitchFamily="18" charset="0"/>
              </a:rPr>
              <a:t> - </a:t>
            </a:r>
            <a:r>
              <a:rPr lang="ru-RU" sz="1600" dirty="0" err="1" smtClean="0">
                <a:latin typeface="Times New Roman" pitchFamily="18" charset="0"/>
                <a:cs typeface="Times New Roman" pitchFamily="18" charset="0"/>
              </a:rPr>
              <a:t>Алматы</a:t>
            </a:r>
            <a:r>
              <a:rPr lang="ru-RU" sz="1600" dirty="0" smtClean="0">
                <a:latin typeface="Times New Roman" pitchFamily="18" charset="0"/>
                <a:cs typeface="Times New Roman" pitchFamily="18" charset="0"/>
              </a:rPr>
              <a:t> : </a:t>
            </a:r>
            <a:r>
              <a:rPr lang="ru-RU" sz="1600" dirty="0" err="1" smtClean="0">
                <a:latin typeface="Times New Roman" pitchFamily="18" charset="0"/>
                <a:cs typeface="Times New Roman" pitchFamily="18" charset="0"/>
              </a:rPr>
              <a:t>Қазақ ун-ті</a:t>
            </a:r>
            <a:r>
              <a:rPr lang="ru-RU" sz="1600" dirty="0" smtClean="0">
                <a:latin typeface="Times New Roman" pitchFamily="18" charset="0"/>
                <a:cs typeface="Times New Roman" pitchFamily="18" charset="0"/>
              </a:rPr>
              <a:t>, 2020. - 253, [1] б. - </a:t>
            </a:r>
            <a:r>
              <a:rPr lang="en-US" sz="1600" dirty="0" smtClean="0">
                <a:latin typeface="Times New Roman" pitchFamily="18" charset="0"/>
                <a:cs typeface="Times New Roman" pitchFamily="18" charset="0"/>
              </a:rPr>
              <a:t>URL: http://elib.kaznu.kz/book/16569. - </a:t>
            </a:r>
            <a:r>
              <a:rPr lang="ru-RU" sz="1600" dirty="0" err="1" smtClean="0">
                <a:latin typeface="Times New Roman" pitchFamily="18" charset="0"/>
                <a:cs typeface="Times New Roman" pitchFamily="18" charset="0"/>
              </a:rPr>
              <a:t>Библиогр</a:t>
            </a:r>
            <a:r>
              <a:rPr lang="ru-RU" sz="1600" dirty="0" smtClean="0">
                <a:latin typeface="Times New Roman" pitchFamily="18" charset="0"/>
                <a:cs typeface="Times New Roman" pitchFamily="18" charset="0"/>
              </a:rPr>
              <a:t>.: 243-251 б. - </a:t>
            </a:r>
            <a:r>
              <a:rPr lang="en-US" sz="1600" dirty="0" smtClean="0">
                <a:latin typeface="Times New Roman" pitchFamily="18" charset="0"/>
                <a:cs typeface="Times New Roman" pitchFamily="18" charset="0"/>
              </a:rPr>
              <a:t>ISBN 978-604-04-4713-4</a:t>
            </a:r>
            <a:endParaRPr lang="kk-KZ" sz="1600" dirty="0" smtClean="0">
              <a:latin typeface="Times New Roman" pitchFamily="18" charset="0"/>
              <a:cs typeface="Times New Roman" pitchFamily="18" charset="0"/>
            </a:endParaRPr>
          </a:p>
          <a:p>
            <a:pPr lvl="0" fontAlgn="base"/>
            <a:r>
              <a:rPr lang="kk-KZ" sz="1600" dirty="0" smtClean="0">
                <a:latin typeface="Times New Roman" pitchFamily="18" charset="0"/>
                <a:cs typeface="Times New Roman" pitchFamily="18" charset="0"/>
              </a:rPr>
              <a:t>8. </a:t>
            </a:r>
            <a:r>
              <a:rPr lang="ru-RU" sz="1600" dirty="0" smtClean="0">
                <a:latin typeface="Times New Roman" pitchFamily="18" charset="0"/>
                <a:cs typeface="Times New Roman" pitchFamily="18" charset="0"/>
              </a:rPr>
              <a:t>Практикум по психодиагностике : практикум / </a:t>
            </a:r>
            <a:r>
              <a:rPr lang="ru-RU" sz="1600" dirty="0" err="1" smtClean="0">
                <a:latin typeface="Times New Roman" pitchFamily="18" charset="0"/>
                <a:cs typeface="Times New Roman" pitchFamily="18" charset="0"/>
              </a:rPr>
              <a:t>КазНУ</a:t>
            </a:r>
            <a:r>
              <a:rPr lang="ru-RU" sz="1600" dirty="0" smtClean="0">
                <a:latin typeface="Times New Roman" pitchFamily="18" charset="0"/>
                <a:cs typeface="Times New Roman" pitchFamily="18" charset="0"/>
              </a:rPr>
              <a:t> им. </a:t>
            </a:r>
            <a:r>
              <a:rPr lang="ru-RU" sz="1600" dirty="0" err="1" smtClean="0">
                <a:latin typeface="Times New Roman" pitchFamily="18" charset="0"/>
                <a:cs typeface="Times New Roman" pitchFamily="18" charset="0"/>
              </a:rPr>
              <a:t>аль-Фараби</a:t>
            </a:r>
            <a:r>
              <a:rPr lang="ru-RU" sz="1600" dirty="0" smtClean="0">
                <a:latin typeface="Times New Roman" pitchFamily="18" charset="0"/>
                <a:cs typeface="Times New Roman" pitchFamily="18" charset="0"/>
              </a:rPr>
              <a:t> ; [авт.-сост.: А. И. Гарбер, Д. В. Иванов, С. К. </a:t>
            </a:r>
            <a:r>
              <a:rPr lang="ru-RU" sz="1600" dirty="0" err="1" smtClean="0">
                <a:latin typeface="Times New Roman" pitchFamily="18" charset="0"/>
                <a:cs typeface="Times New Roman" pitchFamily="18" charset="0"/>
              </a:rPr>
              <a:t>Бердибаева</a:t>
            </a:r>
            <a:r>
              <a:rPr lang="ru-RU" sz="1600" dirty="0" smtClean="0">
                <a:latin typeface="Times New Roman" pitchFamily="18" charset="0"/>
                <a:cs typeface="Times New Roman" pitchFamily="18" charset="0"/>
              </a:rPr>
              <a:t>]. - </a:t>
            </a:r>
            <a:r>
              <a:rPr lang="ru-RU" sz="1600" dirty="0" err="1" smtClean="0">
                <a:latin typeface="Times New Roman" pitchFamily="18" charset="0"/>
                <a:cs typeface="Times New Roman" pitchFamily="18" charset="0"/>
              </a:rPr>
              <a:t>Алматы</a:t>
            </a:r>
            <a:r>
              <a:rPr lang="ru-RU" sz="1600" dirty="0" smtClean="0">
                <a:latin typeface="Times New Roman" pitchFamily="18" charset="0"/>
                <a:cs typeface="Times New Roman" pitchFamily="18" charset="0"/>
              </a:rPr>
              <a:t> : </a:t>
            </a:r>
            <a:r>
              <a:rPr lang="ru-RU" sz="1600" dirty="0" err="1" smtClean="0">
                <a:latin typeface="Times New Roman" pitchFamily="18" charset="0"/>
                <a:cs typeface="Times New Roman" pitchFamily="18" charset="0"/>
              </a:rPr>
              <a:t>Қазақ ун-ті</a:t>
            </a:r>
            <a:r>
              <a:rPr lang="ru-RU" sz="1600" dirty="0" smtClean="0">
                <a:latin typeface="Times New Roman" pitchFamily="18" charset="0"/>
                <a:cs typeface="Times New Roman" pitchFamily="18" charset="0"/>
              </a:rPr>
              <a:t>, 2019. - 364 с. - URL: http://elib.kaznu.kz/order-book. - </a:t>
            </a:r>
            <a:r>
              <a:rPr lang="ru-RU" sz="1600" dirty="0" err="1" smtClean="0">
                <a:latin typeface="Times New Roman" pitchFamily="18" charset="0"/>
                <a:cs typeface="Times New Roman" pitchFamily="18" charset="0"/>
              </a:rPr>
              <a:t>Библиогр</a:t>
            </a:r>
            <a:r>
              <a:rPr lang="ru-RU" sz="1600" dirty="0" smtClean="0">
                <a:latin typeface="Times New Roman" pitchFamily="18" charset="0"/>
                <a:cs typeface="Times New Roman" pitchFamily="18" charset="0"/>
              </a:rPr>
              <a:t>.: с. 359-360. - 100 (тираж) экз. - ISBN 978-601-04-3727-2 </a:t>
            </a:r>
          </a:p>
          <a:p>
            <a:pPr lvl="0" fontAlgn="base"/>
            <a:r>
              <a:rPr lang="kk-KZ" sz="1600" dirty="0" smtClean="0">
                <a:latin typeface="Times New Roman" pitchFamily="18" charset="0"/>
                <a:cs typeface="Times New Roman" pitchFamily="18" charset="0"/>
              </a:rPr>
              <a:t>9. </a:t>
            </a:r>
            <a:r>
              <a:rPr lang="ru-RU" sz="1600" dirty="0" smtClean="0">
                <a:latin typeface="Times New Roman" pitchFamily="18" charset="0"/>
                <a:cs typeface="Times New Roman" pitchFamily="18" charset="0"/>
              </a:rPr>
              <a:t>Непомнящая, Н.И. Психодиагностика личности: теория и практика : учеб. пособие для вузов / Н. И. Непомнящая. - М. : ВЛАДОС, 2003. - 188, [4] с. - (Учеб. пособие для вузов). - URL: http://elib.kaznu.kz/order-book. - ISBN 5-691-00479-4 </a:t>
            </a:r>
            <a:endParaRPr lang="ru-RU" sz="1600"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Семей, НАЗАРЛАРЫҢЫЗҒА РАХМЕТ! - ppt download">
            <a:extLst>
              <a:ext uri="{FF2B5EF4-FFF2-40B4-BE49-F238E27FC236}">
                <a16:creationId xmlns="" xmlns:a16="http://schemas.microsoft.com/office/drawing/2014/main" id="{2A04209E-8B81-42DD-B1D4-0AFACE2521AE}"/>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9510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 xmlns:a16="http://schemas.microsoft.com/office/drawing/2014/main" id="{0DBF1ABE-8590-450D-BB49-BDDCCF3EEA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Рисунок 4">
            <a:extLst>
              <a:ext uri="{FF2B5EF4-FFF2-40B4-BE49-F238E27FC236}">
                <a16:creationId xmlns="" xmlns:a16="http://schemas.microsoft.com/office/drawing/2014/main" id="{3F927838-1EC1-4FF7-901E-1A72863AD9C3}"/>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9294" r="19013" b="1"/>
          <a:stretch/>
        </p:blipFill>
        <p:spPr>
          <a:xfrm>
            <a:off x="4487333" y="10"/>
            <a:ext cx="7704667" cy="6877868"/>
          </a:xfrm>
          <a:custGeom>
            <a:avLst/>
            <a:gdLst/>
            <a:ahLst/>
            <a:cxnLst/>
            <a:rect l="l" t="t" r="r" b="b"/>
            <a:pathLst>
              <a:path w="7704667" h="6877878">
                <a:moveTo>
                  <a:pt x="0" y="0"/>
                </a:moveTo>
                <a:lnTo>
                  <a:pt x="7704667" y="0"/>
                </a:lnTo>
                <a:lnTo>
                  <a:pt x="7704667" y="6877878"/>
                </a:lnTo>
                <a:lnTo>
                  <a:pt x="0" y="6877878"/>
                </a:lnTo>
                <a:lnTo>
                  <a:pt x="0" y="6867939"/>
                </a:lnTo>
                <a:lnTo>
                  <a:pt x="146217" y="6867939"/>
                </a:lnTo>
                <a:lnTo>
                  <a:pt x="252811" y="6795007"/>
                </a:lnTo>
                <a:cubicBezTo>
                  <a:pt x="428996" y="6667346"/>
                  <a:pt x="601946" y="6529451"/>
                  <a:pt x="776494" y="6388681"/>
                </a:cubicBezTo>
                <a:cubicBezTo>
                  <a:pt x="1734992" y="5615677"/>
                  <a:pt x="2676361" y="4981124"/>
                  <a:pt x="2676361" y="3631852"/>
                </a:cubicBezTo>
                <a:cubicBezTo>
                  <a:pt x="2676361" y="2101350"/>
                  <a:pt x="2094814" y="761014"/>
                  <a:pt x="1053668" y="20384"/>
                </a:cubicBezTo>
                <a:lnTo>
                  <a:pt x="1038069" y="9939"/>
                </a:lnTo>
                <a:lnTo>
                  <a:pt x="0" y="9939"/>
                </a:lnTo>
                <a:close/>
              </a:path>
            </a:pathLst>
          </a:custGeom>
        </p:spPr>
      </p:pic>
      <p:sp>
        <p:nvSpPr>
          <p:cNvPr id="27" name="Freeform: Shape 26">
            <a:extLst>
              <a:ext uri="{FF2B5EF4-FFF2-40B4-BE49-F238E27FC236}">
                <a16:creationId xmlns="" xmlns:a16="http://schemas.microsoft.com/office/drawing/2014/main" id="{DCD36D47-40B7-494B-B249-3CBA333DE2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7475746" cy="6858000"/>
          </a:xfrm>
          <a:custGeom>
            <a:avLst/>
            <a:gdLst>
              <a:gd name="connsiteX0" fmla="*/ 0 w 7475746"/>
              <a:gd name="connsiteY0" fmla="*/ 0 h 6858000"/>
              <a:gd name="connsiteX1" fmla="*/ 5859459 w 7475746"/>
              <a:gd name="connsiteY1" fmla="*/ 0 h 6858000"/>
              <a:gd name="connsiteX2" fmla="*/ 5874848 w 7475746"/>
              <a:gd name="connsiteY2" fmla="*/ 10445 h 6858000"/>
              <a:gd name="connsiteX3" fmla="*/ 7475746 w 7475746"/>
              <a:gd name="connsiteY3" fmla="*/ 3621913 h 6858000"/>
              <a:gd name="connsiteX4" fmla="*/ 5601397 w 7475746"/>
              <a:gd name="connsiteY4" fmla="*/ 6378742 h 6858000"/>
              <a:gd name="connsiteX5" fmla="*/ 5084748 w 7475746"/>
              <a:gd name="connsiteY5" fmla="*/ 6785068 h 6858000"/>
              <a:gd name="connsiteX6" fmla="*/ 4979585 w 7475746"/>
              <a:gd name="connsiteY6" fmla="*/ 6858000 h 6858000"/>
              <a:gd name="connsiteX7" fmla="*/ 0 w 747574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5746" h="6858000">
                <a:moveTo>
                  <a:pt x="0" y="0"/>
                </a:moveTo>
                <a:lnTo>
                  <a:pt x="5859459" y="0"/>
                </a:lnTo>
                <a:lnTo>
                  <a:pt x="5874848" y="10445"/>
                </a:lnTo>
                <a:cubicBezTo>
                  <a:pt x="6902010" y="751075"/>
                  <a:pt x="7475746" y="2091411"/>
                  <a:pt x="7475746" y="3621913"/>
                </a:cubicBezTo>
                <a:cubicBezTo>
                  <a:pt x="7475746" y="4971185"/>
                  <a:pt x="6547021" y="5605738"/>
                  <a:pt x="5601397" y="6378742"/>
                </a:cubicBezTo>
                <a:cubicBezTo>
                  <a:pt x="5429193" y="6519512"/>
                  <a:pt x="5258566" y="6657407"/>
                  <a:pt x="5084748" y="6785068"/>
                </a:cubicBezTo>
                <a:lnTo>
                  <a:pt x="4979585"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9" name="Freeform: Shape 28">
            <a:extLst>
              <a:ext uri="{FF2B5EF4-FFF2-40B4-BE49-F238E27FC236}">
                <a16:creationId xmlns="" xmlns:a16="http://schemas.microsoft.com/office/drawing/2014/main" id="{03AD0D1C-F8BA-4CD1-BC4D-BE1823F3EBD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53" y="0"/>
            <a:ext cx="7283242" cy="6858000"/>
          </a:xfrm>
          <a:custGeom>
            <a:avLst/>
            <a:gdLst>
              <a:gd name="connsiteX0" fmla="*/ 0 w 7163694"/>
              <a:gd name="connsiteY0" fmla="*/ 0 h 6858000"/>
              <a:gd name="connsiteX1" fmla="*/ 5525402 w 7163694"/>
              <a:gd name="connsiteY1" fmla="*/ 0 h 6858000"/>
              <a:gd name="connsiteX2" fmla="*/ 5541001 w 7163694"/>
              <a:gd name="connsiteY2" fmla="*/ 10445 h 6858000"/>
              <a:gd name="connsiteX3" fmla="*/ 7163694 w 7163694"/>
              <a:gd name="connsiteY3" fmla="*/ 3621913 h 6858000"/>
              <a:gd name="connsiteX4" fmla="*/ 5263827 w 7163694"/>
              <a:gd name="connsiteY4" fmla="*/ 6378742 h 6858000"/>
              <a:gd name="connsiteX5" fmla="*/ 4740144 w 7163694"/>
              <a:gd name="connsiteY5" fmla="*/ 6785068 h 6858000"/>
              <a:gd name="connsiteX6" fmla="*/ 4633550 w 7163694"/>
              <a:gd name="connsiteY6" fmla="*/ 6858000 h 6858000"/>
              <a:gd name="connsiteX7" fmla="*/ 0 w 7163694"/>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63694" h="6858000">
                <a:moveTo>
                  <a:pt x="0" y="0"/>
                </a:moveTo>
                <a:lnTo>
                  <a:pt x="5525402" y="0"/>
                </a:lnTo>
                <a:lnTo>
                  <a:pt x="5541001" y="10445"/>
                </a:lnTo>
                <a:cubicBezTo>
                  <a:pt x="6582147" y="751075"/>
                  <a:pt x="7163694" y="2091411"/>
                  <a:pt x="7163694" y="3621913"/>
                </a:cubicBezTo>
                <a:cubicBezTo>
                  <a:pt x="7163694" y="4971185"/>
                  <a:pt x="6222325" y="5605738"/>
                  <a:pt x="5263827" y="6378742"/>
                </a:cubicBezTo>
                <a:cubicBezTo>
                  <a:pt x="5089279" y="6519512"/>
                  <a:pt x="4916329" y="6657407"/>
                  <a:pt x="4740144" y="6785068"/>
                </a:cubicBezTo>
                <a:lnTo>
                  <a:pt x="4633550"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1" name="Freeform: Shape 30">
            <a:extLst>
              <a:ext uri="{FF2B5EF4-FFF2-40B4-BE49-F238E27FC236}">
                <a16:creationId xmlns="" xmlns:a16="http://schemas.microsoft.com/office/drawing/2014/main" id="{FBA7E51E-7B6A-4A79-8F84-47C845C7A2C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98368"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 name="Подзаголовок 2">
            <a:extLst>
              <a:ext uri="{FF2B5EF4-FFF2-40B4-BE49-F238E27FC236}">
                <a16:creationId xmlns="" xmlns:a16="http://schemas.microsoft.com/office/drawing/2014/main" id="{4418DC3C-96E4-4AED-9177-1E5C68C1C2F8}"/>
              </a:ext>
            </a:extLst>
          </p:cNvPr>
          <p:cNvSpPr>
            <a:spLocks noGrp="1"/>
          </p:cNvSpPr>
          <p:nvPr>
            <p:ph type="subTitle" idx="1"/>
          </p:nvPr>
        </p:nvSpPr>
        <p:spPr>
          <a:xfrm>
            <a:off x="223736" y="436418"/>
            <a:ext cx="7252009" cy="6047509"/>
          </a:xfrm>
        </p:spPr>
        <p:txBody>
          <a:bodyPr anchor="t">
            <a:normAutofit/>
          </a:bodyPr>
          <a:lstStyle/>
          <a:p>
            <a:pPr marR="71755">
              <a:lnSpc>
                <a:spcPct val="120000"/>
              </a:lnSpc>
              <a:spcBef>
                <a:spcPts val="20"/>
              </a:spcBef>
              <a:spcAft>
                <a:spcPts val="20"/>
              </a:spcAft>
            </a:pPr>
            <a:r>
              <a:rPr lang="kk-KZ" b="1" dirty="0">
                <a:effectLst/>
                <a:latin typeface="Times New Roman" panose="02020603050405020304" pitchFamily="18" charset="0"/>
                <a:ea typeface="Times New Roman" panose="02020603050405020304" pitchFamily="18" charset="0"/>
              </a:rPr>
              <a:t>Қарастырылатын сұрақтар:</a:t>
            </a:r>
          </a:p>
          <a:p>
            <a:pPr marL="457200" marR="71755" indent="-457200">
              <a:lnSpc>
                <a:spcPct val="120000"/>
              </a:lnSpc>
              <a:spcBef>
                <a:spcPts val="20"/>
              </a:spcBef>
              <a:spcAft>
                <a:spcPts val="20"/>
              </a:spcAft>
              <a:buAutoNum type="arabicPeriod"/>
            </a:pPr>
            <a:r>
              <a:rPr lang="kk-KZ" dirty="0" smtClean="0"/>
              <a:t>Психодиагностикалық   әдістерді   құрастыру және бейімдеу технологиясы. </a:t>
            </a:r>
          </a:p>
          <a:p>
            <a:pPr marL="457200" marR="71755" indent="-457200">
              <a:lnSpc>
                <a:spcPct val="120000"/>
              </a:lnSpc>
              <a:spcBef>
                <a:spcPts val="20"/>
              </a:spcBef>
              <a:spcAft>
                <a:spcPts val="20"/>
              </a:spcAft>
              <a:buAutoNum type="arabicPeriod"/>
            </a:pPr>
            <a:r>
              <a:rPr lang="kk-KZ" dirty="0" smtClean="0"/>
              <a:t>Психодиагностикалық  технологияның негізгі кезеңдері. </a:t>
            </a:r>
          </a:p>
          <a:p>
            <a:pPr marL="457200" marR="71755" indent="-457200">
              <a:lnSpc>
                <a:spcPct val="120000"/>
              </a:lnSpc>
              <a:spcBef>
                <a:spcPts val="20"/>
              </a:spcBef>
              <a:spcAft>
                <a:spcPts val="20"/>
              </a:spcAft>
              <a:buAutoNum type="arabicPeriod"/>
            </a:pPr>
            <a:r>
              <a:rPr lang="kk-KZ" dirty="0" smtClean="0"/>
              <a:t>Типтік диагностикалық процедураларды құрастыру (Тұлғалық  сұрақтамалар,  репертуарлық  әдістемелер,  жетістік тесттері,  тұлға  тесттері,  интелелкт  тесттері).  </a:t>
            </a:r>
          </a:p>
          <a:p>
            <a:pPr marL="457200" marR="71755" indent="-457200">
              <a:lnSpc>
                <a:spcPct val="120000"/>
              </a:lnSpc>
              <a:spcBef>
                <a:spcPts val="20"/>
              </a:spcBef>
              <a:spcAft>
                <a:spcPts val="20"/>
              </a:spcAft>
              <a:buAutoNum type="arabicPeriod"/>
            </a:pPr>
            <a:r>
              <a:rPr lang="kk-KZ" dirty="0" smtClean="0"/>
              <a:t>Тесттерді  құрау принциптері</a:t>
            </a:r>
            <a:endParaRPr lang="kk-KZ" sz="6600" b="1" dirty="0">
              <a:latin typeface="Times New Roman" pitchFamily="18" charset="0"/>
              <a:ea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xmlns="" val="921260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593B4D24-F4A8-4141-A20A-E0575D19963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Рисунок 4" descr="Изображение выглядит как звезда, легкий&#10;&#10;Автоматически созданное описание">
            <a:extLst>
              <a:ext uri="{FF2B5EF4-FFF2-40B4-BE49-F238E27FC236}">
                <a16:creationId xmlns="" xmlns:a16="http://schemas.microsoft.com/office/drawing/2014/main" id="{FCE54BF6-7861-48A2-BA36-A508B00573D0}"/>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r="-1" b="24730"/>
          <a:stretch/>
        </p:blipFill>
        <p:spPr>
          <a:xfrm>
            <a:off x="1524" y="10"/>
            <a:ext cx="12188952" cy="6857990"/>
          </a:xfrm>
          <a:prstGeom prst="rect">
            <a:avLst/>
          </a:prstGeom>
        </p:spPr>
      </p:pic>
      <p:sp>
        <p:nvSpPr>
          <p:cNvPr id="12" name="Freeform: Shape 11">
            <a:extLst>
              <a:ext uri="{FF2B5EF4-FFF2-40B4-BE49-F238E27FC236}">
                <a16:creationId xmlns="" xmlns:a16="http://schemas.microsoft.com/office/drawing/2014/main" id="{55A741C2-AB82-4BF5-9324-5D0B56A3D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3167675" y="-3167677"/>
            <a:ext cx="5856341" cy="12191695"/>
          </a:xfrm>
          <a:custGeom>
            <a:avLst/>
            <a:gdLst>
              <a:gd name="connsiteX0" fmla="*/ 0 w 5856341"/>
              <a:gd name="connsiteY0" fmla="*/ 12191695 h 12191695"/>
              <a:gd name="connsiteX1" fmla="*/ 0 w 5856341"/>
              <a:gd name="connsiteY1" fmla="*/ 0 h 12191695"/>
              <a:gd name="connsiteX2" fmla="*/ 243849 w 5856341"/>
              <a:gd name="connsiteY2" fmla="*/ 0 h 12191695"/>
              <a:gd name="connsiteX3" fmla="*/ 505121 w 5856341"/>
              <a:gd name="connsiteY3" fmla="*/ 0 h 12191695"/>
              <a:gd name="connsiteX4" fmla="*/ 723207 w 5856341"/>
              <a:gd name="connsiteY4" fmla="*/ 0 h 12191695"/>
              <a:gd name="connsiteX5" fmla="*/ 755828 w 5856341"/>
              <a:gd name="connsiteY5" fmla="*/ 0 h 12191695"/>
              <a:gd name="connsiteX6" fmla="*/ 1411868 w 5856341"/>
              <a:gd name="connsiteY6" fmla="*/ 0 h 12191695"/>
              <a:gd name="connsiteX7" fmla="*/ 1421034 w 5856341"/>
              <a:gd name="connsiteY7" fmla="*/ 0 h 12191695"/>
              <a:gd name="connsiteX8" fmla="*/ 1515206 w 5856341"/>
              <a:gd name="connsiteY8" fmla="*/ 0 h 12191695"/>
              <a:gd name="connsiteX9" fmla="*/ 2636151 w 5856341"/>
              <a:gd name="connsiteY9" fmla="*/ 0 h 12191695"/>
              <a:gd name="connsiteX10" fmla="*/ 4637890 w 5856341"/>
              <a:gd name="connsiteY10" fmla="*/ 0 h 12191695"/>
              <a:gd name="connsiteX11" fmla="*/ 4654499 w 5856341"/>
              <a:gd name="connsiteY11" fmla="*/ 26661 h 12191695"/>
              <a:gd name="connsiteX12" fmla="*/ 5856341 w 5856341"/>
              <a:gd name="connsiteY12" fmla="*/ 6438338 h 12191695"/>
              <a:gd name="connsiteX13" fmla="*/ 4449211 w 5856341"/>
              <a:gd name="connsiteY13" fmla="*/ 11332719 h 12191695"/>
              <a:gd name="connsiteX14" fmla="*/ 4061349 w 5856341"/>
              <a:gd name="connsiteY14" fmla="*/ 12054097 h 12191695"/>
              <a:gd name="connsiteX15" fmla="*/ 3977450 w 5856341"/>
              <a:gd name="connsiteY15" fmla="*/ 12191695 h 12191695"/>
              <a:gd name="connsiteX16" fmla="*/ 2636151 w 5856341"/>
              <a:gd name="connsiteY16" fmla="*/ 12191695 h 12191695"/>
              <a:gd name="connsiteX17" fmla="*/ 1421034 w 5856341"/>
              <a:gd name="connsiteY17" fmla="*/ 12191695 h 12191695"/>
              <a:gd name="connsiteX18" fmla="*/ 1411868 w 5856341"/>
              <a:gd name="connsiteY18" fmla="*/ 12191695 h 12191695"/>
              <a:gd name="connsiteX19" fmla="*/ 1283685 w 5856341"/>
              <a:gd name="connsiteY19" fmla="*/ 12191695 h 12191695"/>
              <a:gd name="connsiteX20" fmla="*/ 755828 w 5856341"/>
              <a:gd name="connsiteY20" fmla="*/ 12191695 h 12191695"/>
              <a:gd name="connsiteX21" fmla="*/ 723207 w 5856341"/>
              <a:gd name="connsiteY21" fmla="*/ 12191695 h 12191695"/>
              <a:gd name="connsiteX22" fmla="*/ 505121 w 5856341"/>
              <a:gd name="connsiteY22" fmla="*/ 12191695 h 12191695"/>
              <a:gd name="connsiteX23" fmla="*/ 243849 w 5856341"/>
              <a:gd name="connsiteY23" fmla="*/ 12191695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56341" h="12191695">
                <a:moveTo>
                  <a:pt x="0" y="12191695"/>
                </a:moveTo>
                <a:lnTo>
                  <a:pt x="0" y="0"/>
                </a:lnTo>
                <a:lnTo>
                  <a:pt x="243849" y="0"/>
                </a:lnTo>
                <a:lnTo>
                  <a:pt x="505121" y="0"/>
                </a:lnTo>
                <a:lnTo>
                  <a:pt x="723207" y="0"/>
                </a:lnTo>
                <a:lnTo>
                  <a:pt x="755828" y="0"/>
                </a:lnTo>
                <a:lnTo>
                  <a:pt x="1411868" y="0"/>
                </a:lnTo>
                <a:lnTo>
                  <a:pt x="1421034" y="0"/>
                </a:lnTo>
                <a:lnTo>
                  <a:pt x="1515206" y="0"/>
                </a:lnTo>
                <a:lnTo>
                  <a:pt x="2636151" y="0"/>
                </a:lnTo>
                <a:lnTo>
                  <a:pt x="4637890" y="0"/>
                </a:lnTo>
                <a:lnTo>
                  <a:pt x="4654499" y="26661"/>
                </a:lnTo>
                <a:cubicBezTo>
                  <a:pt x="5425621" y="1341551"/>
                  <a:pt x="5856341" y="3721137"/>
                  <a:pt x="5856341" y="6438338"/>
                </a:cubicBezTo>
                <a:cubicBezTo>
                  <a:pt x="5856341" y="8833790"/>
                  <a:pt x="5159120" y="9960353"/>
                  <a:pt x="4449211" y="11332719"/>
                </a:cubicBezTo>
                <a:cubicBezTo>
                  <a:pt x="4319934" y="11582638"/>
                  <a:pt x="4191839" y="11827452"/>
                  <a:pt x="4061349" y="12054097"/>
                </a:cubicBezTo>
                <a:lnTo>
                  <a:pt x="3977450" y="12191695"/>
                </a:lnTo>
                <a:lnTo>
                  <a:pt x="2636151" y="12191695"/>
                </a:lnTo>
                <a:lnTo>
                  <a:pt x="1421034" y="12191695"/>
                </a:lnTo>
                <a:lnTo>
                  <a:pt x="1411868" y="12191695"/>
                </a:lnTo>
                <a:lnTo>
                  <a:pt x="1283685" y="12191695"/>
                </a:lnTo>
                <a:lnTo>
                  <a:pt x="755828" y="12191695"/>
                </a:lnTo>
                <a:lnTo>
                  <a:pt x="723207" y="12191695"/>
                </a:lnTo>
                <a:lnTo>
                  <a:pt x="505121" y="12191695"/>
                </a:lnTo>
                <a:lnTo>
                  <a:pt x="243849" y="12191695"/>
                </a:ln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Заголовок 1">
            <a:extLst>
              <a:ext uri="{FF2B5EF4-FFF2-40B4-BE49-F238E27FC236}">
                <a16:creationId xmlns="" xmlns:a16="http://schemas.microsoft.com/office/drawing/2014/main" id="{638BEFBA-7426-4131-B796-BB3989E1EA9E}"/>
              </a:ext>
            </a:extLst>
          </p:cNvPr>
          <p:cNvSpPr>
            <a:spLocks noGrp="1"/>
          </p:cNvSpPr>
          <p:nvPr>
            <p:ph type="title"/>
          </p:nvPr>
        </p:nvSpPr>
        <p:spPr>
          <a:xfrm>
            <a:off x="2051223" y="467626"/>
            <a:ext cx="9237804" cy="1039899"/>
          </a:xfrm>
        </p:spPr>
        <p:txBody>
          <a:bodyPr anchor="b">
            <a:normAutofit fontScale="90000"/>
          </a:bodyPr>
          <a:lstStyle/>
          <a:p>
            <a:pPr>
              <a:lnSpc>
                <a:spcPct val="120000"/>
              </a:lnSpc>
            </a:pPr>
            <a:r>
              <a:rPr lang="ru-RU" sz="1000" b="1" dirty="0">
                <a:effectLst/>
                <a:latin typeface="Times New Roman" panose="02020603050405020304" pitchFamily="18" charset="0"/>
                <a:ea typeface="Times New Roman" panose="02020603050405020304" pitchFamily="18" charset="0"/>
              </a:rPr>
              <a:t/>
            </a:r>
            <a:br>
              <a:rPr lang="ru-RU" sz="1000" b="1" dirty="0">
                <a:effectLst/>
                <a:latin typeface="Times New Roman" panose="02020603050405020304" pitchFamily="18" charset="0"/>
                <a:ea typeface="Times New Roman" panose="02020603050405020304" pitchFamily="18" charset="0"/>
              </a:rPr>
            </a:br>
            <a:r>
              <a:rPr lang="ru-RU" sz="1000" b="1" dirty="0">
                <a:effectLst/>
                <a:latin typeface="Times New Roman" panose="02020603050405020304" pitchFamily="18" charset="0"/>
                <a:ea typeface="Times New Roman" panose="02020603050405020304" pitchFamily="18" charset="0"/>
              </a:rPr>
              <a:t/>
            </a:r>
            <a:br>
              <a:rPr lang="ru-RU" sz="1000" b="1" dirty="0">
                <a:effectLst/>
                <a:latin typeface="Times New Roman" panose="02020603050405020304" pitchFamily="18" charset="0"/>
                <a:ea typeface="Times New Roman" panose="02020603050405020304" pitchFamily="18" charset="0"/>
              </a:rPr>
            </a:br>
            <a:r>
              <a:rPr lang="ru-RU" sz="1000" b="1" dirty="0">
                <a:effectLst/>
                <a:latin typeface="Times New Roman" panose="02020603050405020304" pitchFamily="18" charset="0"/>
                <a:ea typeface="Times New Roman" panose="02020603050405020304" pitchFamily="18" charset="0"/>
              </a:rPr>
              <a:t/>
            </a:r>
            <a:br>
              <a:rPr lang="ru-RU" sz="1000" b="1" dirty="0">
                <a:effectLst/>
                <a:latin typeface="Times New Roman" panose="02020603050405020304" pitchFamily="18" charset="0"/>
                <a:ea typeface="Times New Roman" panose="02020603050405020304" pitchFamily="18" charset="0"/>
              </a:rPr>
            </a:br>
            <a:r>
              <a:rPr lang="ru-RU" sz="1000" b="1" dirty="0">
                <a:effectLst/>
                <a:latin typeface="Times New Roman" panose="02020603050405020304" pitchFamily="18" charset="0"/>
                <a:ea typeface="Times New Roman" panose="02020603050405020304" pitchFamily="18" charset="0"/>
              </a:rPr>
              <a:t/>
            </a:r>
            <a:br>
              <a:rPr lang="ru-RU" sz="1000" b="1" dirty="0">
                <a:effectLst/>
                <a:latin typeface="Times New Roman" panose="02020603050405020304" pitchFamily="18" charset="0"/>
                <a:ea typeface="Times New Roman" panose="02020603050405020304" pitchFamily="18" charset="0"/>
              </a:rPr>
            </a:br>
            <a:r>
              <a:rPr lang="kk-KZ" sz="2800" dirty="0" smtClean="0"/>
              <a:t> Психодиагностикалық   әдістерді   құрастыру және бейімдеу технологиясы </a:t>
            </a:r>
            <a:endParaRPr lang="en-US" sz="2800" dirty="0"/>
          </a:p>
        </p:txBody>
      </p:sp>
      <p:sp>
        <p:nvSpPr>
          <p:cNvPr id="14" name="Freeform: Shape 13">
            <a:extLst>
              <a:ext uri="{FF2B5EF4-FFF2-40B4-BE49-F238E27FC236}">
                <a16:creationId xmlns="" xmlns:a16="http://schemas.microsoft.com/office/drawing/2014/main" id="{DCD46807-BF17-4E5D-90A8-A062604C00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5146277" y="-874927"/>
            <a:ext cx="1899138" cy="12191695"/>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6" name="Freeform: Shape 15">
            <a:extLst>
              <a:ext uri="{FF2B5EF4-FFF2-40B4-BE49-F238E27FC236}">
                <a16:creationId xmlns="" xmlns:a16="http://schemas.microsoft.com/office/drawing/2014/main" id="{823926DB-76C8-474A-B5FB-F43C59E33FC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5143758" y="-1037574"/>
            <a:ext cx="1904176" cy="12191695"/>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 name="Объект 2">
            <a:extLst>
              <a:ext uri="{FF2B5EF4-FFF2-40B4-BE49-F238E27FC236}">
                <a16:creationId xmlns="" xmlns:a16="http://schemas.microsoft.com/office/drawing/2014/main" id="{E3AB63FA-328F-4A0D-80C0-60331FCC0E82}"/>
              </a:ext>
            </a:extLst>
          </p:cNvPr>
          <p:cNvSpPr>
            <a:spLocks noGrp="1"/>
          </p:cNvSpPr>
          <p:nvPr>
            <p:ph idx="1"/>
          </p:nvPr>
        </p:nvSpPr>
        <p:spPr>
          <a:xfrm>
            <a:off x="1920875" y="2107096"/>
            <a:ext cx="8391967" cy="2846567"/>
          </a:xfrm>
        </p:spPr>
        <p:txBody>
          <a:bodyPr>
            <a:normAutofit fontScale="62500" lnSpcReduction="20000"/>
          </a:bodyPr>
          <a:lstStyle/>
          <a:p>
            <a:r>
              <a:rPr lang="kk-KZ" sz="2400" b="1" dirty="0" smtClean="0">
                <a:solidFill>
                  <a:schemeClr val="tx1"/>
                </a:solidFill>
              </a:rPr>
              <a:t>Психодиагностикалық әдістерді құрастыру - тесттік тапсырмалар </a:t>
            </a:r>
            <a:r>
              <a:rPr lang="kk-KZ" sz="2400" dirty="0" smtClean="0">
                <a:solidFill>
                  <a:schemeClr val="tx1"/>
                </a:solidFill>
              </a:rPr>
              <a:t>(</a:t>
            </a:r>
            <a:r>
              <a:rPr lang="kk-KZ" sz="2400" dirty="0" smtClean="0">
                <a:solidFill>
                  <a:schemeClr val="tx1"/>
                </a:solidFill>
              </a:rPr>
              <a:t>пунктер), методикаларзерттеу жұмысында модельдеу үшін қолданылады, жеке тұлғаға қатынасы бар және анализді қолдану. Тестіні дайындау, тест материалдарын жинау ең қиын және жауапкершілікті талап етеді, оның процедурасын бақылау эффектідігі оны қолдануда. Тестік тапсырмаларды құрған кезде тестінің қиыншылығын, тестінің дискриминативтілігін, беріктілігін және бүкіл пунктерінің жиынтығын, валидті топтарды таңдауда мінездеменің кең спектрде анализі қолданылады.</a:t>
            </a:r>
            <a:endParaRPr lang="ru-RU" sz="2400" dirty="0">
              <a:solidFill>
                <a:schemeClr val="tx1"/>
              </a:solidFill>
            </a:endParaRPr>
          </a:p>
        </p:txBody>
      </p:sp>
    </p:spTree>
    <p:extLst>
      <p:ext uri="{BB962C8B-B14F-4D97-AF65-F5344CB8AC3E}">
        <p14:creationId xmlns:p14="http://schemas.microsoft.com/office/powerpoint/2010/main" xmlns="" val="3019640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593B4D24-F4A8-4141-A20A-E0575D19963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Рисунок 4" descr="Изображение выглядит как звезда, легкий&#10;&#10;Автоматически созданное описание">
            <a:extLst>
              <a:ext uri="{FF2B5EF4-FFF2-40B4-BE49-F238E27FC236}">
                <a16:creationId xmlns="" xmlns:a16="http://schemas.microsoft.com/office/drawing/2014/main" id="{FCE54BF6-7861-48A2-BA36-A508B00573D0}"/>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r="-1" b="24730"/>
          <a:stretch/>
        </p:blipFill>
        <p:spPr>
          <a:xfrm>
            <a:off x="1524" y="10"/>
            <a:ext cx="12188952" cy="6857990"/>
          </a:xfrm>
          <a:prstGeom prst="rect">
            <a:avLst/>
          </a:prstGeom>
        </p:spPr>
      </p:pic>
      <p:sp>
        <p:nvSpPr>
          <p:cNvPr id="12" name="Freeform: Shape 11">
            <a:extLst>
              <a:ext uri="{FF2B5EF4-FFF2-40B4-BE49-F238E27FC236}">
                <a16:creationId xmlns="" xmlns:a16="http://schemas.microsoft.com/office/drawing/2014/main" id="{55A741C2-AB82-4BF5-9324-5D0B56A3D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3167675" y="-3167677"/>
            <a:ext cx="5856341" cy="12191695"/>
          </a:xfrm>
          <a:custGeom>
            <a:avLst/>
            <a:gdLst>
              <a:gd name="connsiteX0" fmla="*/ 0 w 5856341"/>
              <a:gd name="connsiteY0" fmla="*/ 12191695 h 12191695"/>
              <a:gd name="connsiteX1" fmla="*/ 0 w 5856341"/>
              <a:gd name="connsiteY1" fmla="*/ 0 h 12191695"/>
              <a:gd name="connsiteX2" fmla="*/ 243849 w 5856341"/>
              <a:gd name="connsiteY2" fmla="*/ 0 h 12191695"/>
              <a:gd name="connsiteX3" fmla="*/ 505121 w 5856341"/>
              <a:gd name="connsiteY3" fmla="*/ 0 h 12191695"/>
              <a:gd name="connsiteX4" fmla="*/ 723207 w 5856341"/>
              <a:gd name="connsiteY4" fmla="*/ 0 h 12191695"/>
              <a:gd name="connsiteX5" fmla="*/ 755828 w 5856341"/>
              <a:gd name="connsiteY5" fmla="*/ 0 h 12191695"/>
              <a:gd name="connsiteX6" fmla="*/ 1411868 w 5856341"/>
              <a:gd name="connsiteY6" fmla="*/ 0 h 12191695"/>
              <a:gd name="connsiteX7" fmla="*/ 1421034 w 5856341"/>
              <a:gd name="connsiteY7" fmla="*/ 0 h 12191695"/>
              <a:gd name="connsiteX8" fmla="*/ 1515206 w 5856341"/>
              <a:gd name="connsiteY8" fmla="*/ 0 h 12191695"/>
              <a:gd name="connsiteX9" fmla="*/ 2636151 w 5856341"/>
              <a:gd name="connsiteY9" fmla="*/ 0 h 12191695"/>
              <a:gd name="connsiteX10" fmla="*/ 4637890 w 5856341"/>
              <a:gd name="connsiteY10" fmla="*/ 0 h 12191695"/>
              <a:gd name="connsiteX11" fmla="*/ 4654499 w 5856341"/>
              <a:gd name="connsiteY11" fmla="*/ 26661 h 12191695"/>
              <a:gd name="connsiteX12" fmla="*/ 5856341 w 5856341"/>
              <a:gd name="connsiteY12" fmla="*/ 6438338 h 12191695"/>
              <a:gd name="connsiteX13" fmla="*/ 4449211 w 5856341"/>
              <a:gd name="connsiteY13" fmla="*/ 11332719 h 12191695"/>
              <a:gd name="connsiteX14" fmla="*/ 4061349 w 5856341"/>
              <a:gd name="connsiteY14" fmla="*/ 12054097 h 12191695"/>
              <a:gd name="connsiteX15" fmla="*/ 3977450 w 5856341"/>
              <a:gd name="connsiteY15" fmla="*/ 12191695 h 12191695"/>
              <a:gd name="connsiteX16" fmla="*/ 2636151 w 5856341"/>
              <a:gd name="connsiteY16" fmla="*/ 12191695 h 12191695"/>
              <a:gd name="connsiteX17" fmla="*/ 1421034 w 5856341"/>
              <a:gd name="connsiteY17" fmla="*/ 12191695 h 12191695"/>
              <a:gd name="connsiteX18" fmla="*/ 1411868 w 5856341"/>
              <a:gd name="connsiteY18" fmla="*/ 12191695 h 12191695"/>
              <a:gd name="connsiteX19" fmla="*/ 1283685 w 5856341"/>
              <a:gd name="connsiteY19" fmla="*/ 12191695 h 12191695"/>
              <a:gd name="connsiteX20" fmla="*/ 755828 w 5856341"/>
              <a:gd name="connsiteY20" fmla="*/ 12191695 h 12191695"/>
              <a:gd name="connsiteX21" fmla="*/ 723207 w 5856341"/>
              <a:gd name="connsiteY21" fmla="*/ 12191695 h 12191695"/>
              <a:gd name="connsiteX22" fmla="*/ 505121 w 5856341"/>
              <a:gd name="connsiteY22" fmla="*/ 12191695 h 12191695"/>
              <a:gd name="connsiteX23" fmla="*/ 243849 w 5856341"/>
              <a:gd name="connsiteY23" fmla="*/ 12191695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56341" h="12191695">
                <a:moveTo>
                  <a:pt x="0" y="12191695"/>
                </a:moveTo>
                <a:lnTo>
                  <a:pt x="0" y="0"/>
                </a:lnTo>
                <a:lnTo>
                  <a:pt x="243849" y="0"/>
                </a:lnTo>
                <a:lnTo>
                  <a:pt x="505121" y="0"/>
                </a:lnTo>
                <a:lnTo>
                  <a:pt x="723207" y="0"/>
                </a:lnTo>
                <a:lnTo>
                  <a:pt x="755828" y="0"/>
                </a:lnTo>
                <a:lnTo>
                  <a:pt x="1411868" y="0"/>
                </a:lnTo>
                <a:lnTo>
                  <a:pt x="1421034" y="0"/>
                </a:lnTo>
                <a:lnTo>
                  <a:pt x="1515206" y="0"/>
                </a:lnTo>
                <a:lnTo>
                  <a:pt x="2636151" y="0"/>
                </a:lnTo>
                <a:lnTo>
                  <a:pt x="4637890" y="0"/>
                </a:lnTo>
                <a:lnTo>
                  <a:pt x="4654499" y="26661"/>
                </a:lnTo>
                <a:cubicBezTo>
                  <a:pt x="5425621" y="1341551"/>
                  <a:pt x="5856341" y="3721137"/>
                  <a:pt x="5856341" y="6438338"/>
                </a:cubicBezTo>
                <a:cubicBezTo>
                  <a:pt x="5856341" y="8833790"/>
                  <a:pt x="5159120" y="9960353"/>
                  <a:pt x="4449211" y="11332719"/>
                </a:cubicBezTo>
                <a:cubicBezTo>
                  <a:pt x="4319934" y="11582638"/>
                  <a:pt x="4191839" y="11827452"/>
                  <a:pt x="4061349" y="12054097"/>
                </a:cubicBezTo>
                <a:lnTo>
                  <a:pt x="3977450" y="12191695"/>
                </a:lnTo>
                <a:lnTo>
                  <a:pt x="2636151" y="12191695"/>
                </a:lnTo>
                <a:lnTo>
                  <a:pt x="1421034" y="12191695"/>
                </a:lnTo>
                <a:lnTo>
                  <a:pt x="1411868" y="12191695"/>
                </a:lnTo>
                <a:lnTo>
                  <a:pt x="1283685" y="12191695"/>
                </a:lnTo>
                <a:lnTo>
                  <a:pt x="755828" y="12191695"/>
                </a:lnTo>
                <a:lnTo>
                  <a:pt x="723207" y="12191695"/>
                </a:lnTo>
                <a:lnTo>
                  <a:pt x="505121" y="12191695"/>
                </a:lnTo>
                <a:lnTo>
                  <a:pt x="243849" y="12191695"/>
                </a:ln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Заголовок 1">
            <a:extLst>
              <a:ext uri="{FF2B5EF4-FFF2-40B4-BE49-F238E27FC236}">
                <a16:creationId xmlns="" xmlns:a16="http://schemas.microsoft.com/office/drawing/2014/main" id="{638BEFBA-7426-4131-B796-BB3989E1EA9E}"/>
              </a:ext>
            </a:extLst>
          </p:cNvPr>
          <p:cNvSpPr>
            <a:spLocks noGrp="1"/>
          </p:cNvSpPr>
          <p:nvPr>
            <p:ph type="title"/>
          </p:nvPr>
        </p:nvSpPr>
        <p:spPr>
          <a:xfrm>
            <a:off x="2051223" y="467626"/>
            <a:ext cx="9237804" cy="1039899"/>
          </a:xfrm>
        </p:spPr>
        <p:txBody>
          <a:bodyPr anchor="b">
            <a:normAutofit fontScale="90000"/>
          </a:bodyPr>
          <a:lstStyle/>
          <a:p>
            <a:pPr algn="ctr">
              <a:lnSpc>
                <a:spcPct val="120000"/>
              </a:lnSpc>
            </a:pPr>
            <a:r>
              <a:rPr lang="ru-RU" sz="1000" b="1" dirty="0">
                <a:effectLst/>
                <a:latin typeface="Times New Roman" panose="02020603050405020304" pitchFamily="18" charset="0"/>
                <a:ea typeface="Times New Roman" panose="02020603050405020304" pitchFamily="18" charset="0"/>
              </a:rPr>
              <a:t/>
            </a:r>
            <a:br>
              <a:rPr lang="ru-RU" sz="1000" b="1" dirty="0">
                <a:effectLst/>
                <a:latin typeface="Times New Roman" panose="02020603050405020304" pitchFamily="18" charset="0"/>
                <a:ea typeface="Times New Roman" panose="02020603050405020304" pitchFamily="18" charset="0"/>
              </a:rPr>
            </a:br>
            <a:r>
              <a:rPr lang="ru-RU" sz="1000" b="1" dirty="0">
                <a:effectLst/>
                <a:latin typeface="Times New Roman" panose="02020603050405020304" pitchFamily="18" charset="0"/>
                <a:ea typeface="Times New Roman" panose="02020603050405020304" pitchFamily="18" charset="0"/>
              </a:rPr>
              <a:t/>
            </a:r>
            <a:br>
              <a:rPr lang="ru-RU" sz="1000" b="1" dirty="0">
                <a:effectLst/>
                <a:latin typeface="Times New Roman" panose="02020603050405020304" pitchFamily="18" charset="0"/>
                <a:ea typeface="Times New Roman" panose="02020603050405020304" pitchFamily="18" charset="0"/>
              </a:rPr>
            </a:br>
            <a:r>
              <a:rPr lang="ru-RU" sz="1000" b="1" dirty="0">
                <a:effectLst/>
                <a:latin typeface="Times New Roman" panose="02020603050405020304" pitchFamily="18" charset="0"/>
                <a:ea typeface="Times New Roman" panose="02020603050405020304" pitchFamily="18" charset="0"/>
              </a:rPr>
              <a:t/>
            </a:r>
            <a:br>
              <a:rPr lang="ru-RU" sz="1000" b="1" dirty="0">
                <a:effectLst/>
                <a:latin typeface="Times New Roman" panose="02020603050405020304" pitchFamily="18" charset="0"/>
                <a:ea typeface="Times New Roman" panose="02020603050405020304" pitchFamily="18" charset="0"/>
              </a:rPr>
            </a:br>
            <a:r>
              <a:rPr lang="ru-RU" sz="1000" b="1" dirty="0">
                <a:effectLst/>
                <a:latin typeface="Times New Roman" panose="02020603050405020304" pitchFamily="18" charset="0"/>
                <a:ea typeface="Times New Roman" panose="02020603050405020304" pitchFamily="18" charset="0"/>
              </a:rPr>
              <a:t/>
            </a:r>
            <a:br>
              <a:rPr lang="ru-RU" sz="1000" b="1" dirty="0">
                <a:effectLst/>
                <a:latin typeface="Times New Roman" panose="02020603050405020304" pitchFamily="18" charset="0"/>
                <a:ea typeface="Times New Roman" panose="02020603050405020304" pitchFamily="18" charset="0"/>
              </a:rPr>
            </a:br>
            <a:r>
              <a:rPr lang="kk-KZ" sz="2800" dirty="0" smtClean="0"/>
              <a:t> Психодиагностикалық   әдістерді   құрастыру және бейімдеу технологиясы </a:t>
            </a:r>
            <a:endParaRPr lang="en-US" sz="2800" dirty="0"/>
          </a:p>
        </p:txBody>
      </p:sp>
      <p:sp>
        <p:nvSpPr>
          <p:cNvPr id="14" name="Freeform: Shape 13">
            <a:extLst>
              <a:ext uri="{FF2B5EF4-FFF2-40B4-BE49-F238E27FC236}">
                <a16:creationId xmlns="" xmlns:a16="http://schemas.microsoft.com/office/drawing/2014/main" id="{DCD46807-BF17-4E5D-90A8-A062604C00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5146277" y="-874927"/>
            <a:ext cx="1899138" cy="12191695"/>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6" name="Freeform: Shape 15">
            <a:extLst>
              <a:ext uri="{FF2B5EF4-FFF2-40B4-BE49-F238E27FC236}">
                <a16:creationId xmlns="" xmlns:a16="http://schemas.microsoft.com/office/drawing/2014/main" id="{823926DB-76C8-474A-B5FB-F43C59E33FC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5143758" y="-1037574"/>
            <a:ext cx="1904176" cy="12191695"/>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 name="Объект 2">
            <a:extLst>
              <a:ext uri="{FF2B5EF4-FFF2-40B4-BE49-F238E27FC236}">
                <a16:creationId xmlns="" xmlns:a16="http://schemas.microsoft.com/office/drawing/2014/main" id="{E3AB63FA-328F-4A0D-80C0-60331FCC0E82}"/>
              </a:ext>
            </a:extLst>
          </p:cNvPr>
          <p:cNvSpPr>
            <a:spLocks noGrp="1"/>
          </p:cNvSpPr>
          <p:nvPr>
            <p:ph idx="1"/>
          </p:nvPr>
        </p:nvSpPr>
        <p:spPr>
          <a:xfrm>
            <a:off x="926757" y="1637540"/>
            <a:ext cx="10552670" cy="2846567"/>
          </a:xfrm>
        </p:spPr>
        <p:txBody>
          <a:bodyPr>
            <a:noAutofit/>
          </a:bodyPr>
          <a:lstStyle/>
          <a:p>
            <a:pPr>
              <a:lnSpc>
                <a:spcPct val="120000"/>
              </a:lnSpc>
              <a:spcBef>
                <a:spcPts val="0"/>
              </a:spcBef>
            </a:pPr>
            <a:r>
              <a:rPr lang="ru-RU" b="1" dirty="0" err="1" smtClean="0">
                <a:latin typeface="Times New Roman" pitchFamily="18" charset="0"/>
                <a:cs typeface="Times New Roman" pitchFamily="18" charset="0"/>
              </a:rPr>
              <a:t>Тесттік</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тапсырмаларға байланысты</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талаптар</a:t>
            </a:r>
            <a:r>
              <a:rPr lang="ru-RU" b="1"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pPr lvl="0">
              <a:lnSpc>
                <a:spcPct val="120000"/>
              </a:lnSpc>
              <a:spcBef>
                <a:spcPts val="0"/>
              </a:spcBef>
              <a:buFont typeface="Wingdings" pitchFamily="2" charset="2"/>
              <a:buChar char="ü"/>
            </a:pPr>
            <a:r>
              <a:rPr lang="ru-RU" dirty="0" err="1" smtClean="0">
                <a:latin typeface="Times New Roman" pitchFamily="18" charset="0"/>
                <a:cs typeface="Times New Roman" pitchFamily="18" charset="0"/>
              </a:rPr>
              <a:t>түсінуі оңай;</a:t>
            </a:r>
            <a:endParaRPr lang="ru-RU" dirty="0" smtClean="0">
              <a:latin typeface="Times New Roman" pitchFamily="18" charset="0"/>
              <a:cs typeface="Times New Roman" pitchFamily="18" charset="0"/>
            </a:endParaRPr>
          </a:p>
          <a:p>
            <a:pPr lvl="0">
              <a:lnSpc>
                <a:spcPct val="120000"/>
              </a:lnSpc>
              <a:spcBef>
                <a:spcPts val="0"/>
              </a:spcBef>
              <a:buFont typeface="Wingdings" pitchFamily="2" charset="2"/>
              <a:buChar char="ü"/>
            </a:pPr>
            <a:r>
              <a:rPr lang="ru-RU" dirty="0" err="1" smtClean="0">
                <a:latin typeface="Times New Roman" pitchFamily="18" charset="0"/>
                <a:cs typeface="Times New Roman" pitchFamily="18" charset="0"/>
              </a:rPr>
              <a:t>сыналушыға қолданылатын </a:t>
            </a:r>
            <a:r>
              <a:rPr lang="ru-RU" dirty="0" smtClean="0">
                <a:latin typeface="Times New Roman" pitchFamily="18" charset="0"/>
                <a:cs typeface="Times New Roman" pitchFamily="18" charset="0"/>
              </a:rPr>
              <a:t>тест, </a:t>
            </a:r>
            <a:r>
              <a:rPr lang="ru-RU" dirty="0" err="1" smtClean="0">
                <a:latin typeface="Times New Roman" pitchFamily="18" charset="0"/>
                <a:cs typeface="Times New Roman" pitchFamily="18" charset="0"/>
              </a:rPr>
              <a:t>мазмұны </a:t>
            </a:r>
            <a:r>
              <a:rPr lang="ru-RU" dirty="0" smtClean="0">
                <a:latin typeface="Times New Roman" pitchFamily="18" charset="0"/>
                <a:cs typeface="Times New Roman" pitchFamily="18" charset="0"/>
              </a:rPr>
              <a:t>мен </a:t>
            </a:r>
            <a:r>
              <a:rPr lang="ru-RU" dirty="0" err="1" smtClean="0">
                <a:latin typeface="Times New Roman" pitchFamily="18" charset="0"/>
                <a:cs typeface="Times New Roman" pitchFamily="18" charset="0"/>
              </a:rPr>
              <a:t>шығару жолы</a:t>
            </a:r>
            <a:r>
              <a:rPr lang="ru-RU" dirty="0" smtClean="0">
                <a:latin typeface="Times New Roman" pitchFamily="18" charset="0"/>
                <a:cs typeface="Times New Roman" pitchFamily="18" charset="0"/>
              </a:rPr>
              <a:t> бойынша </a:t>
            </a:r>
            <a:r>
              <a:rPr lang="ru-RU" dirty="0" err="1" smtClean="0">
                <a:latin typeface="Times New Roman" pitchFamily="18" charset="0"/>
                <a:cs typeface="Times New Roman" pitchFamily="18" charset="0"/>
              </a:rPr>
              <a:t>жаңалық </a:t>
            </a:r>
            <a:r>
              <a:rPr lang="ru-RU" dirty="0" smtClean="0">
                <a:latin typeface="Times New Roman" pitchFamily="18" charset="0"/>
                <a:cs typeface="Times New Roman" pitchFamily="18" charset="0"/>
              </a:rPr>
              <a:t>болу </a:t>
            </a:r>
            <a:r>
              <a:rPr lang="ru-RU" dirty="0" err="1" smtClean="0">
                <a:latin typeface="Times New Roman" pitchFamily="18" charset="0"/>
                <a:cs typeface="Times New Roman" pitchFamily="18" charset="0"/>
              </a:rPr>
              <a:t>керек</a:t>
            </a:r>
            <a:r>
              <a:rPr lang="ru-RU" dirty="0" smtClean="0">
                <a:latin typeface="Times New Roman" pitchFamily="18" charset="0"/>
                <a:cs typeface="Times New Roman" pitchFamily="18" charset="0"/>
              </a:rPr>
              <a:t>;</a:t>
            </a:r>
          </a:p>
          <a:p>
            <a:pPr lvl="0">
              <a:lnSpc>
                <a:spcPct val="120000"/>
              </a:lnSpc>
              <a:spcBef>
                <a:spcPts val="0"/>
              </a:spcBef>
              <a:buFont typeface="Wingdings" pitchFamily="2" charset="2"/>
              <a:buChar char="ü"/>
            </a:pPr>
            <a:r>
              <a:rPr lang="ru-RU" dirty="0" err="1" smtClean="0">
                <a:latin typeface="Times New Roman" pitchFamily="18" charset="0"/>
                <a:cs typeface="Times New Roman" pitchFamily="18" charset="0"/>
              </a:rPr>
              <a:t>лаконисті</a:t>
            </a:r>
            <a:r>
              <a:rPr lang="ru-RU" dirty="0" smtClean="0">
                <a:latin typeface="Times New Roman" pitchFamily="18" charset="0"/>
                <a:cs typeface="Times New Roman" pitchFamily="18" charset="0"/>
              </a:rPr>
              <a:t>;</a:t>
            </a:r>
          </a:p>
          <a:p>
            <a:pPr lvl="0">
              <a:lnSpc>
                <a:spcPct val="120000"/>
              </a:lnSpc>
              <a:spcBef>
                <a:spcPts val="0"/>
              </a:spcBef>
              <a:buFont typeface="Wingdings" pitchFamily="2" charset="2"/>
              <a:buChar char="ü"/>
            </a:pPr>
            <a:r>
              <a:rPr lang="ru-RU" dirty="0" err="1" smtClean="0">
                <a:latin typeface="Times New Roman" pitchFamily="18" charset="0"/>
                <a:cs typeface="Times New Roman" pitchFamily="18" charset="0"/>
              </a:rPr>
              <a:t>тимді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орындау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уақыты </a:t>
            </a:r>
            <a:r>
              <a:rPr lang="ru-RU" dirty="0" smtClean="0">
                <a:latin typeface="Times New Roman" pitchFamily="18" charset="0"/>
                <a:cs typeface="Times New Roman" pitchFamily="18" charset="0"/>
              </a:rPr>
              <a:t>бойынша);</a:t>
            </a:r>
          </a:p>
          <a:p>
            <a:pPr>
              <a:lnSpc>
                <a:spcPct val="120000"/>
              </a:lnSpc>
              <a:spcBef>
                <a:spcPts val="0"/>
              </a:spcBef>
              <a:buFont typeface="Wingdings" pitchFamily="2" charset="2"/>
              <a:buChar char="ü"/>
            </a:pPr>
            <a:r>
              <a:rPr lang="ru-RU" dirty="0" smtClean="0">
                <a:latin typeface="Times New Roman" pitchFamily="18" charset="0"/>
                <a:cs typeface="Times New Roman" pitchFamily="18" charset="0"/>
              </a:rPr>
              <a:t>Тез </a:t>
            </a:r>
            <a:r>
              <a:rPr lang="ru-RU" dirty="0" err="1" smtClean="0">
                <a:latin typeface="Times New Roman" pitchFamily="18" charset="0"/>
                <a:cs typeface="Times New Roman" pitchFamily="18" charset="0"/>
              </a:rPr>
              <a:t>орындалатын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тестілерге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тапсырма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минимальды</a:t>
            </a:r>
            <a:r>
              <a:rPr lang="ru-RU" dirty="0" smtClean="0">
                <a:latin typeface="Times New Roman" pitchFamily="18" charset="0"/>
                <a:cs typeface="Times New Roman" pitchFamily="18" charset="0"/>
              </a:rPr>
              <a:t> болу </a:t>
            </a:r>
            <a:r>
              <a:rPr lang="ru-RU" dirty="0" err="1" smtClean="0">
                <a:latin typeface="Times New Roman" pitchFamily="18" charset="0"/>
                <a:cs typeface="Times New Roman" pitchFamily="18" charset="0"/>
              </a:rPr>
              <a:t>керек</a:t>
            </a:r>
            <a:r>
              <a:rPr lang="ru-RU" dirty="0" smtClean="0">
                <a:latin typeface="Times New Roman" pitchFamily="18" charset="0"/>
                <a:cs typeface="Times New Roman" pitchFamily="18" charset="0"/>
              </a:rPr>
              <a:t>.</a:t>
            </a:r>
          </a:p>
          <a:p>
            <a:pPr>
              <a:lnSpc>
                <a:spcPct val="120000"/>
              </a:lnSpc>
              <a:spcBef>
                <a:spcPts val="0"/>
              </a:spcBef>
            </a:pPr>
            <a:r>
              <a:rPr lang="ru-RU" dirty="0" err="1" smtClean="0">
                <a:latin typeface="Times New Roman" pitchFamily="18" charset="0"/>
                <a:cs typeface="Times New Roman" pitchFamily="18" charset="0"/>
              </a:rPr>
              <a:t>Тестік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тапсырманы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былай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құруға тырысу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керек</a:t>
            </a:r>
            <a:r>
              <a:rPr lang="ru-RU" dirty="0" smtClean="0">
                <a:latin typeface="Times New Roman" pitchFamily="18" charset="0"/>
                <a:cs typeface="Times New Roman" pitchFamily="18" charset="0"/>
              </a:rPr>
              <a:t>:</a:t>
            </a:r>
          </a:p>
          <a:p>
            <a:pPr>
              <a:lnSpc>
                <a:spcPct val="120000"/>
              </a:lnSpc>
              <a:spcBef>
                <a:spcPts val="0"/>
              </a:spcBef>
            </a:pPr>
            <a:r>
              <a:rPr lang="ru-RU" dirty="0" err="1" smtClean="0">
                <a:latin typeface="Times New Roman" pitchFamily="18" charset="0"/>
                <a:cs typeface="Times New Roman" pitchFamily="18" charset="0"/>
              </a:rPr>
              <a:t>Оларға сыналушылар</a:t>
            </a:r>
            <a:r>
              <a:rPr lang="ru-RU" dirty="0" smtClean="0">
                <a:latin typeface="Times New Roman" pitchFamily="18" charset="0"/>
                <a:cs typeface="Times New Roman" pitchFamily="18" charset="0"/>
              </a:rPr>
              <a:t> тарапынан </a:t>
            </a:r>
            <a:r>
              <a:rPr lang="ru-RU" dirty="0" err="1" smtClean="0">
                <a:latin typeface="Times New Roman" pitchFamily="18" charset="0"/>
                <a:cs typeface="Times New Roman" pitchFamily="18" charset="0"/>
              </a:rPr>
              <a:t>сұрақ бомау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керек</a:t>
            </a:r>
            <a:r>
              <a:rPr lang="ru-RU" dirty="0" smtClean="0">
                <a:latin typeface="Times New Roman" pitchFamily="18" charset="0"/>
                <a:cs typeface="Times New Roman" pitchFamily="18" charset="0"/>
              </a:rPr>
              <a:t>, оны </a:t>
            </a:r>
            <a:r>
              <a:rPr lang="ru-RU" dirty="0" err="1" smtClean="0">
                <a:latin typeface="Times New Roman" pitchFamily="18" charset="0"/>
                <a:cs typeface="Times New Roman" pitchFamily="18" charset="0"/>
              </a:rPr>
              <a:t>орындауда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көп қиыншылық болмау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керек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арифметикалық тестілердегі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тапсрмаларды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орындаудағы қиындықтар</a:t>
            </a:r>
            <a:r>
              <a:rPr lang="ru-RU" dirty="0" smtClean="0">
                <a:latin typeface="Times New Roman" pitchFamily="18" charset="0"/>
                <a:cs typeface="Times New Roman" pitchFamily="18" charset="0"/>
              </a:rPr>
              <a:t>), олар </a:t>
            </a:r>
            <a:r>
              <a:rPr lang="ru-RU" dirty="0" err="1" smtClean="0">
                <a:latin typeface="Times New Roman" pitchFamily="18" charset="0"/>
                <a:cs typeface="Times New Roman" pitchFamily="18" charset="0"/>
              </a:rPr>
              <a:t>қорытынды жасау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үшін кішкене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 қолайлы </a:t>
            </a:r>
            <a:r>
              <a:rPr lang="ru-RU" dirty="0" smtClean="0">
                <a:latin typeface="Times New Roman" pitchFamily="18" charset="0"/>
                <a:cs typeface="Times New Roman" pitchFamily="18" charset="0"/>
              </a:rPr>
              <a:t>болуы </a:t>
            </a:r>
            <a:r>
              <a:rPr lang="ru-RU" dirty="0" err="1" smtClean="0">
                <a:latin typeface="Times New Roman" pitchFamily="18" charset="0"/>
                <a:cs typeface="Times New Roman" pitchFamily="18" charset="0"/>
              </a:rPr>
              <a:t>керек</a:t>
            </a:r>
            <a:r>
              <a:rPr lang="ru-RU" dirty="0" smtClean="0">
                <a:latin typeface="Times New Roman" pitchFamily="18" charset="0"/>
                <a:cs typeface="Times New Roman" pitchFamily="18" charset="0"/>
              </a:rPr>
              <a:t>.</a:t>
            </a:r>
            <a:endParaRPr lang="ru-RU" sz="32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019640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 xmlns:a16="http://schemas.microsoft.com/office/drawing/2014/main" id="{3D5FBB81-B61B-416A-8F5D-A8DDF62530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0" name="Freeform: Shape 59">
            <a:extLst>
              <a:ext uri="{FF2B5EF4-FFF2-40B4-BE49-F238E27FC236}">
                <a16:creationId xmlns="" xmlns:a16="http://schemas.microsoft.com/office/drawing/2014/main" id="{40C0D7D4-D83D-4C58-87D1-955F0A9173D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7476051" cy="6858000"/>
          </a:xfrm>
          <a:custGeom>
            <a:avLst/>
            <a:gdLst>
              <a:gd name="connsiteX0" fmla="*/ 0 w 7476051"/>
              <a:gd name="connsiteY0" fmla="*/ 0 h 6858000"/>
              <a:gd name="connsiteX1" fmla="*/ 5853028 w 7476051"/>
              <a:gd name="connsiteY1" fmla="*/ 0 h 6858000"/>
              <a:gd name="connsiteX2" fmla="*/ 5875152 w 7476051"/>
              <a:gd name="connsiteY2" fmla="*/ 14997 h 6858000"/>
              <a:gd name="connsiteX3" fmla="*/ 7476051 w 7476051"/>
              <a:gd name="connsiteY3" fmla="*/ 3621656 h 6858000"/>
              <a:gd name="connsiteX4" fmla="*/ 5601702 w 7476051"/>
              <a:gd name="connsiteY4" fmla="*/ 6374814 h 6858000"/>
              <a:gd name="connsiteX5" fmla="*/ 5085053 w 7476051"/>
              <a:gd name="connsiteY5" fmla="*/ 6780599 h 6858000"/>
              <a:gd name="connsiteX6" fmla="*/ 4973297 w 7476051"/>
              <a:gd name="connsiteY6" fmla="*/ 6858000 h 6858000"/>
              <a:gd name="connsiteX7" fmla="*/ 0 w 747605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6051" h="6858000">
                <a:moveTo>
                  <a:pt x="0" y="0"/>
                </a:moveTo>
                <a:lnTo>
                  <a:pt x="5853028" y="0"/>
                </a:lnTo>
                <a:lnTo>
                  <a:pt x="5875152" y="14997"/>
                </a:lnTo>
                <a:cubicBezTo>
                  <a:pt x="6902315" y="754641"/>
                  <a:pt x="7476051" y="2093192"/>
                  <a:pt x="7476051" y="3621656"/>
                </a:cubicBezTo>
                <a:cubicBezTo>
                  <a:pt x="7476051" y="4969131"/>
                  <a:pt x="6547326" y="5602839"/>
                  <a:pt x="5601702" y="6374814"/>
                </a:cubicBezTo>
                <a:cubicBezTo>
                  <a:pt x="5429499" y="6515397"/>
                  <a:pt x="5258871" y="6653108"/>
                  <a:pt x="5085053" y="6780599"/>
                </a:cubicBezTo>
                <a:lnTo>
                  <a:pt x="4973297"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useBgFill="1">
        <p:nvSpPr>
          <p:cNvPr id="62" name="Freeform: Shape 61">
            <a:extLst>
              <a:ext uri="{FF2B5EF4-FFF2-40B4-BE49-F238E27FC236}">
                <a16:creationId xmlns="" xmlns:a16="http://schemas.microsoft.com/office/drawing/2014/main" id="{0BA56A81-C9DD-4EBA-9E13-32FFB51CFD4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53" y="0"/>
            <a:ext cx="7307402" cy="6858000"/>
          </a:xfrm>
          <a:custGeom>
            <a:avLst/>
            <a:gdLst>
              <a:gd name="connsiteX0" fmla="*/ 0 w 7097265"/>
              <a:gd name="connsiteY0" fmla="*/ 0 h 6858000"/>
              <a:gd name="connsiteX1" fmla="*/ 5474242 w 7097265"/>
              <a:gd name="connsiteY1" fmla="*/ 0 h 6858000"/>
              <a:gd name="connsiteX2" fmla="*/ 5496366 w 7097265"/>
              <a:gd name="connsiteY2" fmla="*/ 14997 h 6858000"/>
              <a:gd name="connsiteX3" fmla="*/ 7097265 w 7097265"/>
              <a:gd name="connsiteY3" fmla="*/ 3621656 h 6858000"/>
              <a:gd name="connsiteX4" fmla="*/ 5222916 w 7097265"/>
              <a:gd name="connsiteY4" fmla="*/ 6374814 h 6858000"/>
              <a:gd name="connsiteX5" fmla="*/ 4706267 w 7097265"/>
              <a:gd name="connsiteY5" fmla="*/ 6780599 h 6858000"/>
              <a:gd name="connsiteX6" fmla="*/ 4594511 w 7097265"/>
              <a:gd name="connsiteY6" fmla="*/ 6858000 h 6858000"/>
              <a:gd name="connsiteX7" fmla="*/ 0 w 709726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7265" h="6858000">
                <a:moveTo>
                  <a:pt x="0" y="0"/>
                </a:moveTo>
                <a:lnTo>
                  <a:pt x="5474242" y="0"/>
                </a:lnTo>
                <a:lnTo>
                  <a:pt x="5496366" y="14997"/>
                </a:lnTo>
                <a:cubicBezTo>
                  <a:pt x="6523529" y="754641"/>
                  <a:pt x="7097265" y="2093192"/>
                  <a:pt x="7097265" y="3621656"/>
                </a:cubicBezTo>
                <a:cubicBezTo>
                  <a:pt x="7097265" y="4969131"/>
                  <a:pt x="6168540" y="5602839"/>
                  <a:pt x="5222916" y="6374814"/>
                </a:cubicBezTo>
                <a:cubicBezTo>
                  <a:pt x="5050713" y="6515397"/>
                  <a:pt x="4880085" y="6653108"/>
                  <a:pt x="4706267" y="6780599"/>
                </a:cubicBezTo>
                <a:lnTo>
                  <a:pt x="4594511"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4" name="Freeform: Shape 63">
            <a:extLst>
              <a:ext uri="{FF2B5EF4-FFF2-40B4-BE49-F238E27FC236}">
                <a16:creationId xmlns="" xmlns:a16="http://schemas.microsoft.com/office/drawing/2014/main" id="{15F9A324-404E-4C5D-AFF0-C5D0D84182B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39034" y="-1"/>
            <a:ext cx="2535264" cy="6858001"/>
          </a:xfrm>
          <a:custGeom>
            <a:avLst/>
            <a:gdLst>
              <a:gd name="connsiteX0" fmla="*/ 1218585 w 2535264"/>
              <a:gd name="connsiteY0" fmla="*/ 0 h 6858001"/>
              <a:gd name="connsiteX1" fmla="*/ 1236561 w 2535264"/>
              <a:gd name="connsiteY1" fmla="*/ 0 h 6858001"/>
              <a:gd name="connsiteX2" fmla="*/ 1264452 w 2535264"/>
              <a:gd name="connsiteY2" fmla="*/ 24550 h 6858001"/>
              <a:gd name="connsiteX3" fmla="*/ 2528121 w 2535264"/>
              <a:gd name="connsiteY3" fmla="*/ 3710502 h 6858001"/>
              <a:gd name="connsiteX4" fmla="*/ 492890 w 2535264"/>
              <a:gd name="connsiteY4" fmla="*/ 6507511 h 6858001"/>
              <a:gd name="connsiteX5" fmla="*/ 221418 w 2535264"/>
              <a:gd name="connsiteY5" fmla="*/ 6713387 h 6858001"/>
              <a:gd name="connsiteX6" fmla="*/ 20100 w 2535264"/>
              <a:gd name="connsiteY6" fmla="*/ 6858001 h 6858001"/>
              <a:gd name="connsiteX7" fmla="*/ 0 w 2535264"/>
              <a:gd name="connsiteY7" fmla="*/ 6858001 h 6858001"/>
              <a:gd name="connsiteX8" fmla="*/ 202488 w 2535264"/>
              <a:gd name="connsiteY8" fmla="*/ 6712547 h 6858001"/>
              <a:gd name="connsiteX9" fmla="*/ 473961 w 2535264"/>
              <a:gd name="connsiteY9" fmla="*/ 6506670 h 6858001"/>
              <a:gd name="connsiteX10" fmla="*/ 2509192 w 2535264"/>
              <a:gd name="connsiteY10" fmla="*/ 3709662 h 6858001"/>
              <a:gd name="connsiteX11" fmla="*/ 1245521 w 2535264"/>
              <a:gd name="connsiteY11" fmla="*/ 23708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5264" h="6858001">
                <a:moveTo>
                  <a:pt x="1218585" y="0"/>
                </a:moveTo>
                <a:lnTo>
                  <a:pt x="1236561" y="0"/>
                </a:lnTo>
                <a:lnTo>
                  <a:pt x="1264452" y="24550"/>
                </a:lnTo>
                <a:cubicBezTo>
                  <a:pt x="2149109" y="863108"/>
                  <a:pt x="2598329" y="2210814"/>
                  <a:pt x="2528121" y="3710502"/>
                </a:cubicBezTo>
                <a:cubicBezTo>
                  <a:pt x="2462100" y="5120751"/>
                  <a:pt x="1489450" y="5742158"/>
                  <a:pt x="492890" y="6507511"/>
                </a:cubicBezTo>
                <a:cubicBezTo>
                  <a:pt x="402151" y="6577199"/>
                  <a:pt x="311847" y="6646154"/>
                  <a:pt x="221418" y="6713387"/>
                </a:cubicBezTo>
                <a:lnTo>
                  <a:pt x="20100" y="6858001"/>
                </a:lnTo>
                <a:lnTo>
                  <a:pt x="0" y="6858001"/>
                </a:lnTo>
                <a:lnTo>
                  <a:pt x="202488" y="6712547"/>
                </a:lnTo>
                <a:cubicBezTo>
                  <a:pt x="292917" y="6645314"/>
                  <a:pt x="383222" y="6576359"/>
                  <a:pt x="473961" y="6506670"/>
                </a:cubicBezTo>
                <a:cubicBezTo>
                  <a:pt x="1470520" y="5741317"/>
                  <a:pt x="2443170" y="5119911"/>
                  <a:pt x="2509192" y="3709662"/>
                </a:cubicBezTo>
                <a:cubicBezTo>
                  <a:pt x="2579400" y="2209973"/>
                  <a:pt x="2130178" y="862268"/>
                  <a:pt x="1245521" y="23708"/>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 name="Заголовок 4">
            <a:extLst>
              <a:ext uri="{FF2B5EF4-FFF2-40B4-BE49-F238E27FC236}">
                <a16:creationId xmlns="" xmlns:a16="http://schemas.microsoft.com/office/drawing/2014/main" id="{5940D377-0485-44A1-9251-0DEC9AC76682}"/>
              </a:ext>
            </a:extLst>
          </p:cNvPr>
          <p:cNvSpPr>
            <a:spLocks noGrp="1"/>
          </p:cNvSpPr>
          <p:nvPr>
            <p:ph type="title"/>
          </p:nvPr>
        </p:nvSpPr>
        <p:spPr>
          <a:xfrm>
            <a:off x="2071810" y="719528"/>
            <a:ext cx="8569771" cy="853641"/>
          </a:xfrm>
        </p:spPr>
        <p:txBody>
          <a:bodyPr anchor="b">
            <a:noAutofit/>
          </a:bodyPr>
          <a:lstStyle/>
          <a:p>
            <a:pPr>
              <a:lnSpc>
                <a:spcPct val="120000"/>
              </a:lnSpc>
            </a:pPr>
            <a:r>
              <a:rPr lang="kk-KZ" sz="2400" b="1" dirty="0" smtClean="0">
                <a:effectLst/>
                <a:latin typeface="Times New Roman" panose="02020603050405020304" pitchFamily="18" charset="0"/>
                <a:ea typeface="Times New Roman" panose="02020603050405020304" pitchFamily="18" charset="0"/>
              </a:rPr>
              <a:t>Психодиагностика </a:t>
            </a:r>
            <a:r>
              <a:rPr lang="x-none" sz="2400" b="1" smtClean="0">
                <a:effectLst/>
                <a:latin typeface="Times New Roman" panose="02020603050405020304" pitchFamily="18" charset="0"/>
                <a:ea typeface="Times New Roman" panose="02020603050405020304" pitchFamily="18" charset="0"/>
              </a:rPr>
              <a:t>курсы</a:t>
            </a:r>
            <a:r>
              <a:rPr lang="kk-KZ" sz="2400" dirty="0" smtClean="0">
                <a:latin typeface="Times New Roman" panose="02020603050405020304" pitchFamily="18" charset="0"/>
                <a:ea typeface="Times New Roman" panose="02020603050405020304" pitchFamily="18" charset="0"/>
              </a:rPr>
              <a:t>ның мақсаты </a:t>
            </a:r>
            <a:r>
              <a:rPr lang="kk-KZ" sz="2400" b="1" dirty="0" smtClean="0">
                <a:effectLst/>
                <a:latin typeface="Times New Roman" panose="02020603050405020304" pitchFamily="18" charset="0"/>
                <a:ea typeface="Times New Roman" panose="02020603050405020304" pitchFamily="18" charset="0"/>
              </a:rPr>
              <a:t>  </a:t>
            </a:r>
            <a:endParaRPr lang="en-US" sz="2400" dirty="0"/>
          </a:p>
        </p:txBody>
      </p:sp>
      <p:graphicFrame>
        <p:nvGraphicFramePr>
          <p:cNvPr id="4" name="Схема 3">
            <a:extLst>
              <a:ext uri="{FF2B5EF4-FFF2-40B4-BE49-F238E27FC236}">
                <a16:creationId xmlns="" xmlns:a16="http://schemas.microsoft.com/office/drawing/2014/main" id="{364D109D-CBF2-48C8-9CCA-CC7F90B1FA70}"/>
              </a:ext>
            </a:extLst>
          </p:cNvPr>
          <p:cNvGraphicFramePr/>
          <p:nvPr>
            <p:extLst>
              <p:ext uri="{D42A27DB-BD31-4B8C-83A1-F6EECF244321}">
                <p14:modId xmlns:p14="http://schemas.microsoft.com/office/powerpoint/2010/main" xmlns="" val="198349477"/>
              </p:ext>
            </p:extLst>
          </p:nvPr>
        </p:nvGraphicFramePr>
        <p:xfrm>
          <a:off x="406857" y="712703"/>
          <a:ext cx="11198241" cy="5992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Таблица 1"/>
          <p:cNvGraphicFramePr>
            <a:graphicFrameLocks noGrp="1"/>
          </p:cNvGraphicFramePr>
          <p:nvPr>
            <p:extLst>
              <p:ext uri="{D42A27DB-BD31-4B8C-83A1-F6EECF244321}">
                <p14:modId xmlns:p14="http://schemas.microsoft.com/office/powerpoint/2010/main" xmlns="" val="2466425033"/>
              </p:ext>
            </p:extLst>
          </p:nvPr>
        </p:nvGraphicFramePr>
        <p:xfrm>
          <a:off x="1037968" y="633169"/>
          <a:ext cx="9564130" cy="4968240"/>
        </p:xfrm>
        <a:graphic>
          <a:graphicData uri="http://schemas.openxmlformats.org/drawingml/2006/table">
            <a:tbl>
              <a:tblPr firstRow="1" bandRow="1">
                <a:tableStyleId>{5C22544A-7EE6-4342-B048-85BDC9FD1C3A}</a:tableStyleId>
              </a:tblPr>
              <a:tblGrid>
                <a:gridCol w="468901"/>
                <a:gridCol w="9095229"/>
              </a:tblGrid>
              <a:tr h="370840">
                <a:tc>
                  <a:txBody>
                    <a:bodyPr/>
                    <a:lstStyle/>
                    <a:p>
                      <a:endParaRPr lang="ru-RU" dirty="0"/>
                    </a:p>
                  </a:txBody>
                  <a:tcPr/>
                </a:tc>
                <a:tc>
                  <a:txBody>
                    <a:bodyPr/>
                    <a:lstStyle/>
                    <a:p>
                      <a:r>
                        <a:rPr lang="ru-RU" sz="1600" dirty="0" err="1" smtClean="0"/>
                        <a:t>Психодиагностикалық әдістерді </a:t>
                      </a:r>
                      <a:r>
                        <a:rPr lang="ru-RU" sz="1600" dirty="0" err="1" smtClean="0"/>
                        <a:t>меңгеру, психологиялық </a:t>
                      </a:r>
                      <a:r>
                        <a:rPr lang="ru-RU" sz="1600" dirty="0" err="1" smtClean="0"/>
                        <a:t>тесттерді</a:t>
                      </a:r>
                      <a:r>
                        <a:rPr lang="ru-RU" sz="1600" dirty="0" smtClean="0"/>
                        <a:t>, </a:t>
                      </a:r>
                      <a:r>
                        <a:rPr lang="ru-RU" sz="1600" dirty="0" err="1" smtClean="0"/>
                        <a:t>сұрақнамаларды, бақылау </a:t>
                      </a:r>
                      <a:r>
                        <a:rPr lang="ru-RU" sz="1600" dirty="0" smtClean="0"/>
                        <a:t>мен </a:t>
                      </a:r>
                      <a:r>
                        <a:rPr lang="ru-RU" sz="1600" dirty="0" err="1" smtClean="0"/>
                        <a:t>әңгімелесу әдістерін дұрыс </a:t>
                      </a:r>
                      <a:r>
                        <a:rPr lang="ru-RU" sz="1600" dirty="0" err="1" smtClean="0"/>
                        <a:t>қолдану</a:t>
                      </a:r>
                      <a:endParaRPr lang="ru-RU" sz="1600" dirty="0"/>
                    </a:p>
                  </a:txBody>
                  <a:tcPr/>
                </a:tc>
              </a:tr>
              <a:tr h="370840">
                <a:tc>
                  <a:txBody>
                    <a:bodyPr/>
                    <a:lstStyle/>
                    <a:p>
                      <a:r>
                        <a:rPr lang="kk-KZ" dirty="0" smtClean="0"/>
                        <a:t>1. </a:t>
                      </a:r>
                      <a:endParaRPr lang="ru-RU" dirty="0"/>
                    </a:p>
                  </a:txBody>
                  <a:tcPr/>
                </a:tc>
                <a:tc>
                  <a:txBody>
                    <a:bodyPr/>
                    <a:lstStyle/>
                    <a:p>
                      <a:r>
                        <a:rPr lang="ru-RU" sz="1800" kern="1200" dirty="0" err="1" smtClean="0">
                          <a:solidFill>
                            <a:schemeClr val="dk1"/>
                          </a:solidFill>
                          <a:latin typeface="+mn-lt"/>
                          <a:ea typeface="+mn-ea"/>
                          <a:cs typeface="+mn-cs"/>
                        </a:rPr>
                        <a:t>Психологиялық  диагностикада</a:t>
                      </a:r>
                      <a:r>
                        <a:rPr lang="ru-RU" sz="1800" kern="1200" dirty="0" smtClean="0">
                          <a:solidFill>
                            <a:schemeClr val="dk1"/>
                          </a:solidFill>
                          <a:latin typeface="+mn-lt"/>
                          <a:ea typeface="+mn-ea"/>
                          <a:cs typeface="+mn-cs"/>
                        </a:rPr>
                        <a:t> </a:t>
                      </a:r>
                      <a:r>
                        <a:rPr lang="ru-RU" sz="1800" kern="1200" dirty="0" err="1" smtClean="0">
                          <a:solidFill>
                            <a:schemeClr val="dk1"/>
                          </a:solidFill>
                          <a:latin typeface="+mn-lt"/>
                          <a:ea typeface="+mn-ea"/>
                          <a:cs typeface="+mn-cs"/>
                        </a:rPr>
                        <a:t>тестік</a:t>
                      </a:r>
                      <a:r>
                        <a:rPr lang="ru-RU" sz="1800" kern="1200" dirty="0" smtClean="0">
                          <a:solidFill>
                            <a:schemeClr val="dk1"/>
                          </a:solidFill>
                          <a:latin typeface="+mn-lt"/>
                          <a:ea typeface="+mn-ea"/>
                          <a:cs typeface="+mn-cs"/>
                        </a:rPr>
                        <a:t> </a:t>
                      </a:r>
                      <a:r>
                        <a:rPr lang="ru-RU" sz="1800" kern="1200" dirty="0" err="1" smtClean="0">
                          <a:solidFill>
                            <a:schemeClr val="dk1"/>
                          </a:solidFill>
                          <a:latin typeface="+mn-lt"/>
                          <a:ea typeface="+mn-ea"/>
                          <a:cs typeface="+mn-cs"/>
                        </a:rPr>
                        <a:t>тапсырмалардың көп түрлері қолданылады, оларды</a:t>
                      </a:r>
                      <a:r>
                        <a:rPr lang="ru-RU" sz="1800" kern="1200" dirty="0" smtClean="0">
                          <a:solidFill>
                            <a:schemeClr val="dk1"/>
                          </a:solidFill>
                          <a:latin typeface="+mn-lt"/>
                          <a:ea typeface="+mn-ea"/>
                          <a:cs typeface="+mn-cs"/>
                        </a:rPr>
                        <a:t> </a:t>
                      </a:r>
                      <a:r>
                        <a:rPr lang="ru-RU" sz="1800" kern="1200" dirty="0" err="1" smtClean="0">
                          <a:solidFill>
                            <a:schemeClr val="dk1"/>
                          </a:solidFill>
                          <a:latin typeface="+mn-lt"/>
                          <a:ea typeface="+mn-ea"/>
                          <a:cs typeface="+mn-cs"/>
                        </a:rPr>
                        <a:t>құрылымдық формасына</a:t>
                      </a:r>
                      <a:r>
                        <a:rPr lang="ru-RU" sz="1800" kern="1200" dirty="0" smtClean="0">
                          <a:solidFill>
                            <a:schemeClr val="dk1"/>
                          </a:solidFill>
                          <a:latin typeface="+mn-lt"/>
                          <a:ea typeface="+mn-ea"/>
                          <a:cs typeface="+mn-cs"/>
                        </a:rPr>
                        <a:t> </a:t>
                      </a:r>
                      <a:r>
                        <a:rPr lang="ru-RU" sz="1800" kern="1200" dirty="0" err="1" smtClean="0">
                          <a:solidFill>
                            <a:schemeClr val="dk1"/>
                          </a:solidFill>
                          <a:latin typeface="+mn-lt"/>
                          <a:ea typeface="+mn-ea"/>
                          <a:cs typeface="+mn-cs"/>
                        </a:rPr>
                        <a:t>қарай және </a:t>
                      </a:r>
                      <a:r>
                        <a:rPr lang="ru-RU" sz="1800" kern="1200" dirty="0" smtClean="0">
                          <a:solidFill>
                            <a:schemeClr val="dk1"/>
                          </a:solidFill>
                          <a:latin typeface="+mn-lt"/>
                          <a:ea typeface="+mn-ea"/>
                          <a:cs typeface="+mn-cs"/>
                        </a:rPr>
                        <a:t>жауап беру </a:t>
                      </a:r>
                      <a:r>
                        <a:rPr lang="ru-RU" sz="1800" kern="1200" dirty="0" err="1" smtClean="0">
                          <a:solidFill>
                            <a:schemeClr val="dk1"/>
                          </a:solidFill>
                          <a:latin typeface="+mn-lt"/>
                          <a:ea typeface="+mn-ea"/>
                          <a:cs typeface="+mn-cs"/>
                        </a:rPr>
                        <a:t>жолына</a:t>
                      </a:r>
                      <a:r>
                        <a:rPr lang="ru-RU" sz="1800" kern="1200" dirty="0" smtClean="0">
                          <a:solidFill>
                            <a:schemeClr val="dk1"/>
                          </a:solidFill>
                          <a:latin typeface="+mn-lt"/>
                          <a:ea typeface="+mn-ea"/>
                          <a:cs typeface="+mn-cs"/>
                        </a:rPr>
                        <a:t> </a:t>
                      </a:r>
                      <a:r>
                        <a:rPr lang="ru-RU" sz="1800" kern="1200" dirty="0" err="1" smtClean="0">
                          <a:solidFill>
                            <a:schemeClr val="dk1"/>
                          </a:solidFill>
                          <a:latin typeface="+mn-lt"/>
                          <a:ea typeface="+mn-ea"/>
                          <a:cs typeface="+mn-cs"/>
                        </a:rPr>
                        <a:t>қарай бөледі</a:t>
                      </a:r>
                      <a:r>
                        <a:rPr lang="ru-RU" sz="1800" kern="1200" dirty="0" smtClean="0">
                          <a:solidFill>
                            <a:schemeClr val="dk1"/>
                          </a:solidFill>
                          <a:latin typeface="+mn-lt"/>
                          <a:ea typeface="+mn-ea"/>
                          <a:cs typeface="+mn-cs"/>
                        </a:rPr>
                        <a:t>.</a:t>
                      </a:r>
                    </a:p>
                    <a:p>
                      <a:r>
                        <a:rPr lang="ru-RU" sz="1800" b="1" kern="1200" dirty="0" err="1" smtClean="0">
                          <a:solidFill>
                            <a:schemeClr val="dk1"/>
                          </a:solidFill>
                          <a:latin typeface="+mn-lt"/>
                          <a:ea typeface="+mn-ea"/>
                          <a:cs typeface="+mn-cs"/>
                        </a:rPr>
                        <a:t>Олардың </a:t>
                      </a:r>
                      <a:r>
                        <a:rPr lang="ru-RU" sz="1800" b="1" kern="1200" dirty="0" smtClean="0">
                          <a:solidFill>
                            <a:schemeClr val="dk1"/>
                          </a:solidFill>
                          <a:latin typeface="+mn-lt"/>
                          <a:ea typeface="+mn-ea"/>
                          <a:cs typeface="+mn-cs"/>
                        </a:rPr>
                        <a:t>ішінде </a:t>
                      </a:r>
                      <a:r>
                        <a:rPr lang="ru-RU" sz="1800" b="1" kern="1200" dirty="0" err="1" smtClean="0">
                          <a:solidFill>
                            <a:schemeClr val="dk1"/>
                          </a:solidFill>
                          <a:latin typeface="+mn-lt"/>
                          <a:ea typeface="+mn-ea"/>
                          <a:cs typeface="+mn-cs"/>
                        </a:rPr>
                        <a:t>негізгілері</a:t>
                      </a:r>
                      <a:r>
                        <a:rPr lang="ru-RU" sz="1800" b="1" kern="1200" dirty="0" smtClean="0">
                          <a:solidFill>
                            <a:schemeClr val="dk1"/>
                          </a:solidFill>
                          <a:latin typeface="+mn-lt"/>
                          <a:ea typeface="+mn-ea"/>
                          <a:cs typeface="+mn-cs"/>
                        </a:rPr>
                        <a:t>:</a:t>
                      </a:r>
                      <a:endParaRPr lang="ru-RU" sz="1800" kern="1200" dirty="0" smtClean="0">
                        <a:solidFill>
                          <a:schemeClr val="dk1"/>
                        </a:solidFill>
                        <a:latin typeface="+mn-lt"/>
                        <a:ea typeface="+mn-ea"/>
                        <a:cs typeface="+mn-cs"/>
                      </a:endParaRPr>
                    </a:p>
                    <a:p>
                      <a:pPr lvl="0"/>
                      <a:r>
                        <a:rPr lang="ru-RU" sz="1800" kern="1200" dirty="0" err="1" smtClean="0">
                          <a:solidFill>
                            <a:schemeClr val="dk1"/>
                          </a:solidFill>
                          <a:latin typeface="+mn-lt"/>
                          <a:ea typeface="+mn-ea"/>
                          <a:cs typeface="+mn-cs"/>
                        </a:rPr>
                        <a:t>жазылған жауаптары</a:t>
                      </a:r>
                      <a:r>
                        <a:rPr lang="ru-RU" sz="1800" kern="1200" dirty="0" smtClean="0">
                          <a:solidFill>
                            <a:schemeClr val="dk1"/>
                          </a:solidFill>
                          <a:latin typeface="+mn-lt"/>
                          <a:ea typeface="+mn-ea"/>
                          <a:cs typeface="+mn-cs"/>
                        </a:rPr>
                        <a:t> бар </a:t>
                      </a:r>
                      <a:r>
                        <a:rPr lang="ru-RU" sz="1800" kern="1200" dirty="0" err="1" smtClean="0">
                          <a:solidFill>
                            <a:schemeClr val="dk1"/>
                          </a:solidFill>
                          <a:latin typeface="+mn-lt"/>
                          <a:ea typeface="+mn-ea"/>
                          <a:cs typeface="+mn-cs"/>
                        </a:rPr>
                        <a:t>тапсырма</a:t>
                      </a:r>
                      <a:r>
                        <a:rPr lang="ru-RU" sz="1800" kern="1200" dirty="0" smtClean="0">
                          <a:solidFill>
                            <a:schemeClr val="dk1"/>
                          </a:solidFill>
                          <a:latin typeface="+mn-lt"/>
                          <a:ea typeface="+mn-ea"/>
                          <a:cs typeface="+mn-cs"/>
                        </a:rPr>
                        <a:t> (</a:t>
                      </a:r>
                      <a:r>
                        <a:rPr lang="ru-RU" sz="1800" kern="1200" dirty="0" err="1" smtClean="0">
                          <a:solidFill>
                            <a:schemeClr val="dk1"/>
                          </a:solidFill>
                          <a:latin typeface="+mn-lt"/>
                          <a:ea typeface="+mn-ea"/>
                          <a:cs typeface="+mn-cs"/>
                        </a:rPr>
                        <a:t>жабық</a:t>
                      </a:r>
                      <a:r>
                        <a:rPr lang="ru-RU" sz="1800" kern="1200" dirty="0" smtClean="0">
                          <a:solidFill>
                            <a:schemeClr val="dk1"/>
                          </a:solidFill>
                          <a:latin typeface="+mn-lt"/>
                          <a:ea typeface="+mn-ea"/>
                          <a:cs typeface="+mn-cs"/>
                        </a:rPr>
                        <a:t>);</a:t>
                      </a:r>
                    </a:p>
                    <a:p>
                      <a:pPr lvl="0"/>
                      <a:r>
                        <a:rPr lang="ru-RU" sz="1800" kern="1200" dirty="0" err="1" smtClean="0">
                          <a:solidFill>
                            <a:schemeClr val="dk1"/>
                          </a:solidFill>
                          <a:latin typeface="+mn-lt"/>
                          <a:ea typeface="+mn-ea"/>
                          <a:cs typeface="+mn-cs"/>
                        </a:rPr>
                        <a:t>еркін</a:t>
                      </a:r>
                      <a:r>
                        <a:rPr lang="ru-RU" sz="1800" kern="1200" dirty="0" smtClean="0">
                          <a:solidFill>
                            <a:schemeClr val="dk1"/>
                          </a:solidFill>
                          <a:latin typeface="+mn-lt"/>
                          <a:ea typeface="+mn-ea"/>
                          <a:cs typeface="+mn-cs"/>
                        </a:rPr>
                        <a:t> </a:t>
                      </a:r>
                      <a:r>
                        <a:rPr lang="ru-RU" sz="1800" kern="1200" dirty="0" err="1" smtClean="0">
                          <a:solidFill>
                            <a:schemeClr val="dk1"/>
                          </a:solidFill>
                          <a:latin typeface="+mn-lt"/>
                          <a:ea typeface="+mn-ea"/>
                          <a:cs typeface="+mn-cs"/>
                        </a:rPr>
                        <a:t>түрде жауаптары</a:t>
                      </a:r>
                      <a:r>
                        <a:rPr lang="ru-RU" sz="1800" kern="1200" dirty="0" smtClean="0">
                          <a:solidFill>
                            <a:schemeClr val="dk1"/>
                          </a:solidFill>
                          <a:latin typeface="+mn-lt"/>
                          <a:ea typeface="+mn-ea"/>
                          <a:cs typeface="+mn-cs"/>
                        </a:rPr>
                        <a:t> бар </a:t>
                      </a:r>
                      <a:r>
                        <a:rPr lang="ru-RU" sz="1800" kern="1200" dirty="0" err="1" smtClean="0">
                          <a:solidFill>
                            <a:schemeClr val="dk1"/>
                          </a:solidFill>
                          <a:latin typeface="+mn-lt"/>
                          <a:ea typeface="+mn-ea"/>
                          <a:cs typeface="+mn-cs"/>
                        </a:rPr>
                        <a:t>тапсырма</a:t>
                      </a:r>
                      <a:r>
                        <a:rPr lang="ru-RU" sz="1800" kern="1200" dirty="0" smtClean="0">
                          <a:solidFill>
                            <a:schemeClr val="dk1"/>
                          </a:solidFill>
                          <a:latin typeface="+mn-lt"/>
                          <a:ea typeface="+mn-ea"/>
                          <a:cs typeface="+mn-cs"/>
                        </a:rPr>
                        <a:t> (</a:t>
                      </a:r>
                      <a:r>
                        <a:rPr lang="ru-RU" sz="1800" kern="1200" dirty="0" err="1" smtClean="0">
                          <a:solidFill>
                            <a:schemeClr val="dk1"/>
                          </a:solidFill>
                          <a:latin typeface="+mn-lt"/>
                          <a:ea typeface="+mn-ea"/>
                          <a:cs typeface="+mn-cs"/>
                        </a:rPr>
                        <a:t>ашық</a:t>
                      </a:r>
                      <a:r>
                        <a:rPr lang="ru-RU" sz="1800" kern="1200" dirty="0" smtClean="0">
                          <a:solidFill>
                            <a:schemeClr val="dk1"/>
                          </a:solidFill>
                          <a:latin typeface="+mn-lt"/>
                          <a:ea typeface="+mn-ea"/>
                          <a:cs typeface="+mn-cs"/>
                        </a:rPr>
                        <a:t>).</a:t>
                      </a:r>
                    </a:p>
                  </a:txBody>
                  <a:tcPr/>
                </a:tc>
              </a:tr>
              <a:tr h="370840">
                <a:tc>
                  <a:txBody>
                    <a:bodyPr/>
                    <a:lstStyle/>
                    <a:p>
                      <a:r>
                        <a:rPr lang="kk-KZ" sz="1600" dirty="0" smtClean="0"/>
                        <a:t>2.</a:t>
                      </a:r>
                      <a:endParaRPr lang="ru-RU" sz="1600" dirty="0"/>
                    </a:p>
                  </a:txBody>
                  <a:tcPr/>
                </a:tc>
                <a:tc>
                  <a:txBody>
                    <a:bodyPr/>
                    <a:lstStyle/>
                    <a:p>
                      <a:r>
                        <a:rPr lang="ru-RU" sz="1800" b="1" kern="1200" dirty="0" err="1" smtClean="0">
                          <a:solidFill>
                            <a:schemeClr val="dk1"/>
                          </a:solidFill>
                          <a:latin typeface="+mn-lt"/>
                          <a:ea typeface="+mn-ea"/>
                          <a:cs typeface="+mn-cs"/>
                        </a:rPr>
                        <a:t>Жазылған жауаптары</a:t>
                      </a:r>
                      <a:r>
                        <a:rPr lang="ru-RU" sz="1800" b="1" kern="1200" dirty="0" smtClean="0">
                          <a:solidFill>
                            <a:schemeClr val="dk1"/>
                          </a:solidFill>
                          <a:latin typeface="+mn-lt"/>
                          <a:ea typeface="+mn-ea"/>
                          <a:cs typeface="+mn-cs"/>
                        </a:rPr>
                        <a:t> бар </a:t>
                      </a:r>
                      <a:r>
                        <a:rPr lang="ru-RU" sz="1800" b="1" kern="1200" dirty="0" err="1" smtClean="0">
                          <a:solidFill>
                            <a:schemeClr val="dk1"/>
                          </a:solidFill>
                          <a:latin typeface="+mn-lt"/>
                          <a:ea typeface="+mn-ea"/>
                          <a:cs typeface="+mn-cs"/>
                        </a:rPr>
                        <a:t>тапсырмалардың түрлері</a:t>
                      </a:r>
                      <a:r>
                        <a:rPr lang="ru-RU" sz="1800" b="1" kern="1200" dirty="0" smtClean="0">
                          <a:solidFill>
                            <a:schemeClr val="dk1"/>
                          </a:solidFill>
                          <a:latin typeface="+mn-lt"/>
                          <a:ea typeface="+mn-ea"/>
                          <a:cs typeface="+mn-cs"/>
                        </a:rPr>
                        <a:t>:</a:t>
                      </a:r>
                      <a:endParaRPr lang="ru-RU" sz="1800" kern="1200" dirty="0" smtClean="0">
                        <a:solidFill>
                          <a:schemeClr val="dk1"/>
                        </a:solidFill>
                        <a:latin typeface="+mn-lt"/>
                        <a:ea typeface="+mn-ea"/>
                        <a:cs typeface="+mn-cs"/>
                      </a:endParaRPr>
                    </a:p>
                    <a:p>
                      <a:pPr lvl="0"/>
                      <a:r>
                        <a:rPr lang="ru-RU" sz="1800" kern="1200" dirty="0" err="1" smtClean="0">
                          <a:solidFill>
                            <a:schemeClr val="dk1"/>
                          </a:solidFill>
                          <a:latin typeface="+mn-lt"/>
                          <a:ea typeface="+mn-ea"/>
                          <a:cs typeface="+mn-cs"/>
                        </a:rPr>
                        <a:t>альтернативті</a:t>
                      </a:r>
                      <a:r>
                        <a:rPr lang="ru-RU" sz="1800" kern="1200" dirty="0" smtClean="0">
                          <a:solidFill>
                            <a:schemeClr val="dk1"/>
                          </a:solidFill>
                          <a:latin typeface="+mn-lt"/>
                          <a:ea typeface="+mn-ea"/>
                          <a:cs typeface="+mn-cs"/>
                        </a:rPr>
                        <a:t> </a:t>
                      </a:r>
                      <a:r>
                        <a:rPr lang="ru-RU" sz="1800" kern="1200" dirty="0" err="1" smtClean="0">
                          <a:solidFill>
                            <a:schemeClr val="dk1"/>
                          </a:solidFill>
                          <a:latin typeface="+mn-lt"/>
                          <a:ea typeface="+mn-ea"/>
                          <a:cs typeface="+mn-cs"/>
                        </a:rPr>
                        <a:t>жауабы</a:t>
                      </a:r>
                      <a:r>
                        <a:rPr lang="ru-RU" sz="1800" kern="1200" dirty="0" smtClean="0">
                          <a:solidFill>
                            <a:schemeClr val="dk1"/>
                          </a:solidFill>
                          <a:latin typeface="+mn-lt"/>
                          <a:ea typeface="+mn-ea"/>
                          <a:cs typeface="+mn-cs"/>
                        </a:rPr>
                        <a:t> бар </a:t>
                      </a:r>
                      <a:r>
                        <a:rPr lang="ru-RU" sz="1800" kern="1200" dirty="0" err="1" smtClean="0">
                          <a:solidFill>
                            <a:schemeClr val="dk1"/>
                          </a:solidFill>
                          <a:latin typeface="+mn-lt"/>
                          <a:ea typeface="+mn-ea"/>
                          <a:cs typeface="+mn-cs"/>
                        </a:rPr>
                        <a:t>тапсырма</a:t>
                      </a:r>
                      <a:r>
                        <a:rPr lang="ru-RU" sz="1800" kern="1200" dirty="0" smtClean="0">
                          <a:solidFill>
                            <a:schemeClr val="dk1"/>
                          </a:solidFill>
                          <a:latin typeface="+mn-lt"/>
                          <a:ea typeface="+mn-ea"/>
                          <a:cs typeface="+mn-cs"/>
                        </a:rPr>
                        <a:t>;</a:t>
                      </a:r>
                    </a:p>
                    <a:p>
                      <a:pPr lvl="0"/>
                      <a:r>
                        <a:rPr lang="ru-RU" sz="1800" kern="1200" dirty="0" err="1" smtClean="0">
                          <a:solidFill>
                            <a:schemeClr val="dk1"/>
                          </a:solidFill>
                          <a:latin typeface="+mn-lt"/>
                          <a:ea typeface="+mn-ea"/>
                          <a:cs typeface="+mn-cs"/>
                        </a:rPr>
                        <a:t>сөйлем жалғасын құрастыру тапсрмасы</a:t>
                      </a:r>
                      <a:r>
                        <a:rPr lang="ru-RU" sz="1800" kern="1200" dirty="0" smtClean="0">
                          <a:solidFill>
                            <a:schemeClr val="dk1"/>
                          </a:solidFill>
                          <a:latin typeface="+mn-lt"/>
                          <a:ea typeface="+mn-ea"/>
                          <a:cs typeface="+mn-cs"/>
                        </a:rPr>
                        <a:t>;</a:t>
                      </a:r>
                    </a:p>
                    <a:p>
                      <a:pPr lvl="0"/>
                      <a:r>
                        <a:rPr lang="ru-RU" sz="1800" kern="1200" dirty="0" err="1" smtClean="0">
                          <a:solidFill>
                            <a:schemeClr val="dk1"/>
                          </a:solidFill>
                          <a:latin typeface="+mn-lt"/>
                          <a:ea typeface="+mn-ea"/>
                          <a:cs typeface="+mn-cs"/>
                        </a:rPr>
                        <a:t>фигураларды</a:t>
                      </a:r>
                      <a:r>
                        <a:rPr lang="ru-RU" sz="1800" kern="1200" dirty="0" smtClean="0">
                          <a:solidFill>
                            <a:schemeClr val="dk1"/>
                          </a:solidFill>
                          <a:latin typeface="+mn-lt"/>
                          <a:ea typeface="+mn-ea"/>
                          <a:cs typeface="+mn-cs"/>
                        </a:rPr>
                        <a:t> </a:t>
                      </a:r>
                      <a:r>
                        <a:rPr lang="ru-RU" sz="1800" kern="1200" dirty="0" err="1" smtClean="0">
                          <a:solidFill>
                            <a:schemeClr val="dk1"/>
                          </a:solidFill>
                          <a:latin typeface="+mn-lt"/>
                          <a:ea typeface="+mn-ea"/>
                          <a:cs typeface="+mn-cs"/>
                        </a:rPr>
                        <a:t>құрастыру тапсырмасы</a:t>
                      </a:r>
                      <a:r>
                        <a:rPr lang="ru-RU" sz="1800" kern="1200" dirty="0" smtClean="0">
                          <a:solidFill>
                            <a:schemeClr val="dk1"/>
                          </a:solidFill>
                          <a:latin typeface="+mn-lt"/>
                          <a:ea typeface="+mn-ea"/>
                          <a:cs typeface="+mn-cs"/>
                        </a:rPr>
                        <a:t> т.б.</a:t>
                      </a:r>
                    </a:p>
                  </a:txBody>
                  <a:tcPr/>
                </a:tc>
              </a:tr>
              <a:tr h="370840">
                <a:tc>
                  <a:txBody>
                    <a:bodyPr/>
                    <a:lstStyle/>
                    <a:p>
                      <a:r>
                        <a:rPr lang="kk-KZ" dirty="0" smtClean="0"/>
                        <a:t>3.</a:t>
                      </a:r>
                      <a:endParaRPr lang="ru-RU" dirty="0"/>
                    </a:p>
                  </a:txBody>
                  <a:tcPr/>
                </a:tc>
                <a:tc>
                  <a:txBody>
                    <a:bodyPr/>
                    <a:lstStyle/>
                    <a:p>
                      <a:r>
                        <a:rPr lang="ru-RU" sz="1800" b="1" kern="1200" dirty="0" err="1" smtClean="0">
                          <a:solidFill>
                            <a:schemeClr val="dk1"/>
                          </a:solidFill>
                          <a:latin typeface="+mn-lt"/>
                          <a:ea typeface="+mn-ea"/>
                          <a:cs typeface="+mn-cs"/>
                        </a:rPr>
                        <a:t>Еркін</a:t>
                      </a:r>
                      <a:r>
                        <a:rPr lang="ru-RU" sz="1800" b="1" kern="1200" dirty="0" smtClean="0">
                          <a:solidFill>
                            <a:schemeClr val="dk1"/>
                          </a:solidFill>
                          <a:latin typeface="+mn-lt"/>
                          <a:ea typeface="+mn-ea"/>
                          <a:cs typeface="+mn-cs"/>
                        </a:rPr>
                        <a:t> </a:t>
                      </a:r>
                      <a:r>
                        <a:rPr lang="ru-RU" sz="1800" b="1" kern="1200" dirty="0" err="1" smtClean="0">
                          <a:solidFill>
                            <a:schemeClr val="dk1"/>
                          </a:solidFill>
                          <a:latin typeface="+mn-lt"/>
                          <a:ea typeface="+mn-ea"/>
                          <a:cs typeface="+mn-cs"/>
                        </a:rPr>
                        <a:t>түрде жауаптары</a:t>
                      </a:r>
                      <a:r>
                        <a:rPr lang="ru-RU" sz="1800" b="1" kern="1200" dirty="0" smtClean="0">
                          <a:solidFill>
                            <a:schemeClr val="dk1"/>
                          </a:solidFill>
                          <a:latin typeface="+mn-lt"/>
                          <a:ea typeface="+mn-ea"/>
                          <a:cs typeface="+mn-cs"/>
                        </a:rPr>
                        <a:t> бар </a:t>
                      </a:r>
                      <a:r>
                        <a:rPr lang="ru-RU" sz="1800" b="1" kern="1200" dirty="0" err="1" smtClean="0">
                          <a:solidFill>
                            <a:schemeClr val="dk1"/>
                          </a:solidFill>
                          <a:latin typeface="+mn-lt"/>
                          <a:ea typeface="+mn-ea"/>
                          <a:cs typeface="+mn-cs"/>
                        </a:rPr>
                        <a:t>тапсырмаларға</a:t>
                      </a:r>
                      <a:r>
                        <a:rPr lang="ru-RU" sz="1800" b="1" kern="1200" dirty="0" smtClean="0">
                          <a:solidFill>
                            <a:schemeClr val="dk1"/>
                          </a:solidFill>
                          <a:latin typeface="+mn-lt"/>
                          <a:ea typeface="+mn-ea"/>
                          <a:cs typeface="+mn-cs"/>
                        </a:rPr>
                        <a:t>:</a:t>
                      </a:r>
                      <a:endParaRPr lang="ru-RU" sz="1800" kern="1200" dirty="0" smtClean="0">
                        <a:solidFill>
                          <a:schemeClr val="dk1"/>
                        </a:solidFill>
                        <a:latin typeface="+mn-lt"/>
                        <a:ea typeface="+mn-ea"/>
                        <a:cs typeface="+mn-cs"/>
                      </a:endParaRPr>
                    </a:p>
                    <a:p>
                      <a:pPr lvl="0"/>
                      <a:r>
                        <a:rPr lang="ru-RU" sz="1800" kern="1200" dirty="0" err="1" smtClean="0">
                          <a:solidFill>
                            <a:schemeClr val="dk1"/>
                          </a:solidFill>
                          <a:latin typeface="+mn-lt"/>
                          <a:ea typeface="+mn-ea"/>
                          <a:cs typeface="+mn-cs"/>
                        </a:rPr>
                        <a:t>символды</a:t>
                      </a:r>
                      <a:r>
                        <a:rPr lang="ru-RU" sz="1800" kern="1200" dirty="0" smtClean="0">
                          <a:solidFill>
                            <a:schemeClr val="dk1"/>
                          </a:solidFill>
                          <a:latin typeface="+mn-lt"/>
                          <a:ea typeface="+mn-ea"/>
                          <a:cs typeface="+mn-cs"/>
                        </a:rPr>
                        <a:t>, </a:t>
                      </a:r>
                      <a:r>
                        <a:rPr lang="ru-RU" sz="1800" kern="1200" dirty="0" err="1" smtClean="0">
                          <a:solidFill>
                            <a:schemeClr val="dk1"/>
                          </a:solidFill>
                          <a:latin typeface="+mn-lt"/>
                          <a:ea typeface="+mn-ea"/>
                          <a:cs typeface="+mn-cs"/>
                        </a:rPr>
                        <a:t>суретті</a:t>
                      </a:r>
                      <a:r>
                        <a:rPr lang="ru-RU" sz="1800" kern="1200" dirty="0" smtClean="0">
                          <a:solidFill>
                            <a:schemeClr val="dk1"/>
                          </a:solidFill>
                          <a:latin typeface="+mn-lt"/>
                          <a:ea typeface="+mn-ea"/>
                          <a:cs typeface="+mn-cs"/>
                        </a:rPr>
                        <a:t>, </a:t>
                      </a:r>
                      <a:r>
                        <a:rPr lang="ru-RU" sz="1800" kern="1200" dirty="0" err="1" smtClean="0">
                          <a:solidFill>
                            <a:schemeClr val="dk1"/>
                          </a:solidFill>
                          <a:latin typeface="+mn-lt"/>
                          <a:ea typeface="+mn-ea"/>
                          <a:cs typeface="+mn-cs"/>
                        </a:rPr>
                        <a:t>сөзді толықтыру тапсырмасы</a:t>
                      </a:r>
                      <a:r>
                        <a:rPr lang="ru-RU" sz="1800" kern="1200" dirty="0" smtClean="0">
                          <a:solidFill>
                            <a:schemeClr val="dk1"/>
                          </a:solidFill>
                          <a:latin typeface="+mn-lt"/>
                          <a:ea typeface="+mn-ea"/>
                          <a:cs typeface="+mn-cs"/>
                        </a:rPr>
                        <a:t>;</a:t>
                      </a:r>
                    </a:p>
                    <a:p>
                      <a:pPr lvl="0"/>
                      <a:r>
                        <a:rPr lang="ru-RU" sz="1800" kern="1200" dirty="0" err="1" smtClean="0">
                          <a:solidFill>
                            <a:schemeClr val="dk1"/>
                          </a:solidFill>
                          <a:latin typeface="+mn-lt"/>
                          <a:ea typeface="+mn-ea"/>
                          <a:cs typeface="+mn-cs"/>
                        </a:rPr>
                        <a:t>жауапты</a:t>
                      </a:r>
                      <a:r>
                        <a:rPr lang="ru-RU" sz="1800" kern="1200" dirty="0" smtClean="0">
                          <a:solidFill>
                            <a:schemeClr val="dk1"/>
                          </a:solidFill>
                          <a:latin typeface="+mn-lt"/>
                          <a:ea typeface="+mn-ea"/>
                          <a:cs typeface="+mn-cs"/>
                        </a:rPr>
                        <a:t> </a:t>
                      </a:r>
                      <a:r>
                        <a:rPr lang="ru-RU" sz="1800" kern="1200" dirty="0" err="1" smtClean="0">
                          <a:solidFill>
                            <a:schemeClr val="dk1"/>
                          </a:solidFill>
                          <a:latin typeface="+mn-lt"/>
                          <a:ea typeface="+mn-ea"/>
                          <a:cs typeface="+mn-cs"/>
                        </a:rPr>
                        <a:t>еркін</a:t>
                      </a:r>
                      <a:r>
                        <a:rPr lang="ru-RU" sz="1800" kern="1200" dirty="0" smtClean="0">
                          <a:solidFill>
                            <a:schemeClr val="dk1"/>
                          </a:solidFill>
                          <a:latin typeface="+mn-lt"/>
                          <a:ea typeface="+mn-ea"/>
                          <a:cs typeface="+mn-cs"/>
                        </a:rPr>
                        <a:t> </a:t>
                      </a:r>
                      <a:r>
                        <a:rPr lang="ru-RU" sz="1800" kern="1200" dirty="0" err="1" smtClean="0">
                          <a:solidFill>
                            <a:schemeClr val="dk1"/>
                          </a:solidFill>
                          <a:latin typeface="+mn-lt"/>
                          <a:ea typeface="+mn-ea"/>
                          <a:cs typeface="+mn-cs"/>
                        </a:rPr>
                        <a:t>түрде құрастыру;</a:t>
                      </a:r>
                      <a:endParaRPr lang="ru-RU" sz="1800" kern="1200" dirty="0" smtClean="0">
                        <a:solidFill>
                          <a:schemeClr val="dk1"/>
                        </a:solidFill>
                        <a:latin typeface="+mn-lt"/>
                        <a:ea typeface="+mn-ea"/>
                        <a:cs typeface="+mn-cs"/>
                      </a:endParaRPr>
                    </a:p>
                    <a:p>
                      <a:pPr lvl="0"/>
                      <a:r>
                        <a:rPr lang="ru-RU" sz="1800" kern="1200" dirty="0" err="1" smtClean="0">
                          <a:solidFill>
                            <a:schemeClr val="dk1"/>
                          </a:solidFill>
                          <a:latin typeface="+mn-lt"/>
                          <a:ea typeface="+mn-ea"/>
                          <a:cs typeface="+mn-cs"/>
                        </a:rPr>
                        <a:t>құрылымдық стимулды</a:t>
                      </a:r>
                      <a:r>
                        <a:rPr lang="ru-RU" sz="1800" kern="1200" dirty="0" smtClean="0">
                          <a:solidFill>
                            <a:schemeClr val="dk1"/>
                          </a:solidFill>
                          <a:latin typeface="+mn-lt"/>
                          <a:ea typeface="+mn-ea"/>
                          <a:cs typeface="+mn-cs"/>
                        </a:rPr>
                        <a:t> </a:t>
                      </a:r>
                      <a:r>
                        <a:rPr lang="ru-RU" sz="1800" kern="1200" dirty="0" err="1" smtClean="0">
                          <a:solidFill>
                            <a:schemeClr val="dk1"/>
                          </a:solidFill>
                          <a:latin typeface="+mn-lt"/>
                          <a:ea typeface="+mn-ea"/>
                          <a:cs typeface="+mn-cs"/>
                        </a:rPr>
                        <a:t>тапсырма</a:t>
                      </a:r>
                      <a:r>
                        <a:rPr lang="ru-RU" sz="1800" kern="1200" dirty="0" smtClean="0">
                          <a:solidFill>
                            <a:schemeClr val="dk1"/>
                          </a:solidFill>
                          <a:latin typeface="+mn-lt"/>
                          <a:ea typeface="+mn-ea"/>
                          <a:cs typeface="+mn-cs"/>
                        </a:rPr>
                        <a:t> (</a:t>
                      </a:r>
                      <a:r>
                        <a:rPr lang="ru-RU" sz="1800" kern="1200" dirty="0" err="1" smtClean="0">
                          <a:solidFill>
                            <a:schemeClr val="dk1"/>
                          </a:solidFill>
                          <a:latin typeface="+mn-lt"/>
                          <a:ea typeface="+mn-ea"/>
                          <a:cs typeface="+mn-cs"/>
                        </a:rPr>
                        <a:t>проектілі</a:t>
                      </a:r>
                      <a:r>
                        <a:rPr lang="ru-RU" sz="1800" kern="1200" dirty="0" smtClean="0">
                          <a:solidFill>
                            <a:schemeClr val="dk1"/>
                          </a:solidFill>
                          <a:latin typeface="+mn-lt"/>
                          <a:ea typeface="+mn-ea"/>
                          <a:cs typeface="+mn-cs"/>
                        </a:rPr>
                        <a:t> методика);</a:t>
                      </a:r>
                    </a:p>
                    <a:p>
                      <a:pPr lvl="0"/>
                      <a:r>
                        <a:rPr lang="ru-RU" sz="1800" kern="1200" dirty="0" err="1" smtClean="0">
                          <a:solidFill>
                            <a:schemeClr val="dk1"/>
                          </a:solidFill>
                          <a:latin typeface="+mn-lt"/>
                          <a:ea typeface="+mn-ea"/>
                          <a:cs typeface="+mn-cs"/>
                        </a:rPr>
                        <a:t>нақты тақырыпқа немесе</a:t>
                      </a:r>
                      <a:r>
                        <a:rPr lang="ru-RU" sz="1800" kern="1200" dirty="0" smtClean="0">
                          <a:solidFill>
                            <a:schemeClr val="dk1"/>
                          </a:solidFill>
                          <a:latin typeface="+mn-lt"/>
                          <a:ea typeface="+mn-ea"/>
                          <a:cs typeface="+mn-cs"/>
                        </a:rPr>
                        <a:t> </a:t>
                      </a:r>
                      <a:r>
                        <a:rPr lang="ru-RU" sz="1800" kern="1200" dirty="0" err="1" smtClean="0">
                          <a:solidFill>
                            <a:schemeClr val="dk1"/>
                          </a:solidFill>
                          <a:latin typeface="+mn-lt"/>
                          <a:ea typeface="+mn-ea"/>
                          <a:cs typeface="+mn-cs"/>
                        </a:rPr>
                        <a:t>прграммаға берілген</a:t>
                      </a:r>
                      <a:r>
                        <a:rPr lang="ru-RU" sz="1800" kern="1200" dirty="0" smtClean="0">
                          <a:solidFill>
                            <a:schemeClr val="dk1"/>
                          </a:solidFill>
                          <a:latin typeface="+mn-lt"/>
                          <a:ea typeface="+mn-ea"/>
                          <a:cs typeface="+mn-cs"/>
                        </a:rPr>
                        <a:t> </a:t>
                      </a:r>
                      <a:r>
                        <a:rPr lang="ru-RU" sz="1800" kern="1200" dirty="0" err="1" smtClean="0">
                          <a:solidFill>
                            <a:schemeClr val="dk1"/>
                          </a:solidFill>
                          <a:latin typeface="+mn-lt"/>
                          <a:ea typeface="+mn-ea"/>
                          <a:cs typeface="+mn-cs"/>
                        </a:rPr>
                        <a:t>тапсырма</a:t>
                      </a:r>
                      <a:r>
                        <a:rPr lang="ru-RU" sz="1800" kern="1200" dirty="0" smtClean="0">
                          <a:solidFill>
                            <a:schemeClr val="dk1"/>
                          </a:solidFill>
                          <a:latin typeface="+mn-lt"/>
                          <a:ea typeface="+mn-ea"/>
                          <a:cs typeface="+mn-cs"/>
                        </a:rPr>
                        <a:t>.</a:t>
                      </a:r>
                    </a:p>
                    <a:p>
                      <a:endParaRPr lang="ru-RU" dirty="0"/>
                    </a:p>
                  </a:txBody>
                  <a:tcPr/>
                </a:tc>
              </a:tr>
            </a:tbl>
          </a:graphicData>
        </a:graphic>
      </p:graphicFrame>
    </p:spTree>
    <p:extLst>
      <p:ext uri="{BB962C8B-B14F-4D97-AF65-F5344CB8AC3E}">
        <p14:creationId xmlns:p14="http://schemas.microsoft.com/office/powerpoint/2010/main" xmlns="" val="3578099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014151" y="518983"/>
            <a:ext cx="9242854" cy="5313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71755" indent="-457200">
              <a:lnSpc>
                <a:spcPct val="120000"/>
              </a:lnSpc>
              <a:spcBef>
                <a:spcPts val="20"/>
              </a:spcBef>
              <a:spcAft>
                <a:spcPts val="20"/>
              </a:spcAft>
            </a:pPr>
            <a:r>
              <a:rPr lang="kk-KZ" sz="2400" b="1" dirty="0" smtClean="0"/>
              <a:t>Психодиагностикалық  технологияның негізгі </a:t>
            </a:r>
            <a:r>
              <a:rPr lang="kk-KZ" sz="2400" b="1" dirty="0" smtClean="0"/>
              <a:t>кезеңдері</a:t>
            </a:r>
            <a:endParaRPr lang="kk-KZ" sz="2400" b="1" dirty="0" smtClean="0"/>
          </a:p>
        </p:txBody>
      </p:sp>
      <p:sp>
        <p:nvSpPr>
          <p:cNvPr id="5" name="Скругленный прямоугольник 4"/>
          <p:cNvSpPr/>
          <p:nvPr/>
        </p:nvSpPr>
        <p:spPr>
          <a:xfrm>
            <a:off x="333633" y="1322172"/>
            <a:ext cx="11454713" cy="14210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kk-KZ" sz="1400" b="1" dirty="0" smtClean="0"/>
              <a:t>Мағлұмат жинау </a:t>
            </a:r>
            <a:r>
              <a:rPr lang="kk-KZ" sz="1400" b="1" dirty="0" smtClean="0"/>
              <a:t>кезеңі</a:t>
            </a:r>
          </a:p>
          <a:p>
            <a:r>
              <a:rPr lang="kk-KZ" sz="1400" dirty="0" smtClean="0"/>
              <a:t>Диагностикалық әдістемелер көмегімен мағлұмат жинаудың алдында зерттелінуші жөніндегі объективтік және субъективтік көрсеткіштер кешенімен (сұхбат, ауру тарихы, басқа ма-мандардың шешімдері және т.б.)  танысу кезеңі өтеді. Диаг-ностикалық әдістемелердің белгілі авторлары сыналушыны ал-дын ала мұқият зерттеуге, оның өткені мен бүгінгісін есепке алу қажеттігіне ерекше назар аударады. Осылайша, зерттеудің негізгі көрінісі туындайды. </a:t>
            </a:r>
            <a:endParaRPr lang="ru-RU" sz="1400" dirty="0" smtClean="0"/>
          </a:p>
          <a:p>
            <a:pPr lvl="0"/>
            <a:r>
              <a:rPr lang="kk-KZ" sz="1600" dirty="0" smtClean="0"/>
              <a:t> </a:t>
            </a:r>
            <a:endParaRPr lang="ru-RU" sz="1600" dirty="0" smtClean="0"/>
          </a:p>
        </p:txBody>
      </p:sp>
      <p:sp>
        <p:nvSpPr>
          <p:cNvPr id="6" name="Скругленный прямоугольник 5"/>
          <p:cNvSpPr/>
          <p:nvPr/>
        </p:nvSpPr>
        <p:spPr>
          <a:xfrm>
            <a:off x="296563" y="3039762"/>
            <a:ext cx="11454713" cy="12109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1600" b="1" dirty="0" smtClean="0"/>
              <a:t>Өңдеу және интерпретация кезеңі </a:t>
            </a:r>
            <a:endParaRPr lang="kk-KZ" sz="1600" b="1" dirty="0" smtClean="0"/>
          </a:p>
          <a:p>
            <a:r>
              <a:rPr lang="ru-RU" sz="1600" dirty="0" smtClean="0"/>
              <a:t>- </a:t>
            </a:r>
            <a:r>
              <a:rPr lang="ru-RU" sz="1600" dirty="0" err="1" smtClean="0"/>
              <a:t>Алынған диагностикалық мәліметтерді түсіндіру және оларды</a:t>
            </a:r>
            <a:r>
              <a:rPr lang="ru-RU" sz="1600" dirty="0" smtClean="0"/>
              <a:t> клиентке </a:t>
            </a:r>
            <a:r>
              <a:rPr lang="ru-RU" sz="1600" dirty="0" err="1" smtClean="0"/>
              <a:t>немесе</a:t>
            </a:r>
            <a:r>
              <a:rPr lang="ru-RU" sz="1600" dirty="0" smtClean="0"/>
              <a:t> зерттеу </a:t>
            </a:r>
            <a:r>
              <a:rPr lang="ru-RU" sz="1600" dirty="0" err="1" smtClean="0"/>
              <a:t>нәтижелерін қолданатын басқа тұлғаларға түсінікті етіп</a:t>
            </a:r>
            <a:r>
              <a:rPr lang="ru-RU" sz="1600" dirty="0" smtClean="0"/>
              <a:t> </a:t>
            </a:r>
            <a:r>
              <a:rPr lang="ru-RU" sz="1600" dirty="0" err="1" smtClean="0"/>
              <a:t>жеткізу</a:t>
            </a:r>
            <a:r>
              <a:rPr lang="ru-RU" sz="1600" dirty="0" smtClean="0"/>
              <a:t>.</a:t>
            </a:r>
          </a:p>
          <a:p>
            <a:r>
              <a:rPr lang="ru-RU" sz="1600" dirty="0" smtClean="0"/>
              <a:t> </a:t>
            </a:r>
            <a:r>
              <a:rPr lang="ru-RU" sz="1600" dirty="0" smtClean="0"/>
              <a:t>- </a:t>
            </a:r>
            <a:r>
              <a:rPr lang="ru-RU" sz="1600" dirty="0" smtClean="0"/>
              <a:t>Диагностика </a:t>
            </a:r>
            <a:r>
              <a:rPr lang="ru-RU" sz="1600" dirty="0" err="1" smtClean="0"/>
              <a:t>негізінде</a:t>
            </a:r>
            <a:r>
              <a:rPr lang="ru-RU" sz="1600" dirty="0" smtClean="0"/>
              <a:t> </a:t>
            </a:r>
            <a:r>
              <a:rPr lang="ru-RU" sz="1600" dirty="0" err="1" smtClean="0"/>
              <a:t>адамның психологиялық ерекшеліктері</a:t>
            </a:r>
            <a:r>
              <a:rPr lang="ru-RU" sz="1600" dirty="0" smtClean="0"/>
              <a:t> мен </a:t>
            </a:r>
            <a:r>
              <a:rPr lang="ru-RU" sz="1600" dirty="0" err="1" smtClean="0"/>
              <a:t>мүмкіндіктерін анықтау</a:t>
            </a:r>
            <a:r>
              <a:rPr lang="ru-RU" sz="1600" dirty="0" smtClean="0"/>
              <a:t>.</a:t>
            </a:r>
          </a:p>
          <a:p>
            <a:pPr lvl="0"/>
            <a:endParaRPr lang="ru-RU" sz="1600" dirty="0" smtClean="0"/>
          </a:p>
        </p:txBody>
      </p:sp>
      <p:sp>
        <p:nvSpPr>
          <p:cNvPr id="7" name="Скругленный прямоугольник 6"/>
          <p:cNvSpPr/>
          <p:nvPr/>
        </p:nvSpPr>
        <p:spPr>
          <a:xfrm>
            <a:off x="234779" y="4473147"/>
            <a:ext cx="11578280" cy="17175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kk-KZ" sz="1600" b="1" dirty="0" smtClean="0"/>
              <a:t>Шешім қабылдау кезеңі</a:t>
            </a:r>
          </a:p>
          <a:p>
            <a:r>
              <a:rPr lang="kk-KZ" sz="1600" dirty="0" smtClean="0"/>
              <a:t>Н.Сандберг пен Л.Тайлер диагностикалық шешімдердің үш деңгейін бөліп көрсетеді:</a:t>
            </a:r>
          </a:p>
          <a:p>
            <a:r>
              <a:rPr lang="kk-KZ" sz="1600" dirty="0" smtClean="0"/>
              <a:t>Бірінші деңгейде зерттелінуші туралы мағлұматтардан диаг-ностикалық қорытынды шығарылады. </a:t>
            </a:r>
          </a:p>
          <a:p>
            <a:r>
              <a:rPr lang="kk-KZ" sz="1600" dirty="0" smtClean="0"/>
              <a:t> </a:t>
            </a:r>
            <a:r>
              <a:rPr lang="kk-KZ" sz="1600" dirty="0" smtClean="0"/>
              <a:t>Екінші деңгей жекелеген зерттеулер нәтижелері мен диагноз арасындағы делдалдарды тудыруды білдіреді. </a:t>
            </a:r>
            <a:endParaRPr lang="ru-RU" sz="1600" dirty="0" smtClean="0"/>
          </a:p>
          <a:p>
            <a:pPr lvl="0"/>
            <a:r>
              <a:rPr lang="kk-KZ" sz="1600" dirty="0" smtClean="0"/>
              <a:t> </a:t>
            </a:r>
            <a:r>
              <a:rPr lang="kk-KZ" sz="1600" dirty="0" smtClean="0"/>
              <a:t>Үшінші, жоғарғы деңгейде сипаттаушы жалпыламадан, </a:t>
            </a:r>
            <a:r>
              <a:rPr lang="kk-KZ" sz="1600" dirty="0" smtClean="0"/>
              <a:t>гипотетикалық </a:t>
            </a:r>
            <a:r>
              <a:rPr lang="kk-KZ" sz="1600" dirty="0" smtClean="0"/>
              <a:t>конструкттан тұлға теориясына көшу жүзеге асуы </a:t>
            </a:r>
            <a:r>
              <a:rPr lang="kk-KZ" sz="1600" dirty="0" smtClean="0"/>
              <a:t>қажет</a:t>
            </a:r>
            <a:r>
              <a:rPr lang="kk-KZ" sz="1600" dirty="0" smtClean="0"/>
              <a:t>. </a:t>
            </a:r>
            <a:endParaRPr lang="ru-RU"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593B4D24-F4A8-4141-A20A-E0575D19963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Рисунок 4" descr="Изображение выглядит как звезда, легкий&#10;&#10;Автоматически созданное описание">
            <a:extLst>
              <a:ext uri="{FF2B5EF4-FFF2-40B4-BE49-F238E27FC236}">
                <a16:creationId xmlns="" xmlns:a16="http://schemas.microsoft.com/office/drawing/2014/main" id="{FCE54BF6-7861-48A2-BA36-A508B00573D0}"/>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r="-1" b="24730"/>
          <a:stretch/>
        </p:blipFill>
        <p:spPr>
          <a:xfrm>
            <a:off x="1524" y="10"/>
            <a:ext cx="12188952" cy="6857990"/>
          </a:xfrm>
          <a:prstGeom prst="rect">
            <a:avLst/>
          </a:prstGeom>
        </p:spPr>
      </p:pic>
      <p:sp>
        <p:nvSpPr>
          <p:cNvPr id="12" name="Freeform: Shape 11">
            <a:extLst>
              <a:ext uri="{FF2B5EF4-FFF2-40B4-BE49-F238E27FC236}">
                <a16:creationId xmlns="" xmlns:a16="http://schemas.microsoft.com/office/drawing/2014/main" id="{55A741C2-AB82-4BF5-9324-5D0B56A3D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3167675" y="-3167677"/>
            <a:ext cx="5856341" cy="12191695"/>
          </a:xfrm>
          <a:custGeom>
            <a:avLst/>
            <a:gdLst>
              <a:gd name="connsiteX0" fmla="*/ 0 w 5856341"/>
              <a:gd name="connsiteY0" fmla="*/ 12191695 h 12191695"/>
              <a:gd name="connsiteX1" fmla="*/ 0 w 5856341"/>
              <a:gd name="connsiteY1" fmla="*/ 0 h 12191695"/>
              <a:gd name="connsiteX2" fmla="*/ 243849 w 5856341"/>
              <a:gd name="connsiteY2" fmla="*/ 0 h 12191695"/>
              <a:gd name="connsiteX3" fmla="*/ 505121 w 5856341"/>
              <a:gd name="connsiteY3" fmla="*/ 0 h 12191695"/>
              <a:gd name="connsiteX4" fmla="*/ 723207 w 5856341"/>
              <a:gd name="connsiteY4" fmla="*/ 0 h 12191695"/>
              <a:gd name="connsiteX5" fmla="*/ 755828 w 5856341"/>
              <a:gd name="connsiteY5" fmla="*/ 0 h 12191695"/>
              <a:gd name="connsiteX6" fmla="*/ 1411868 w 5856341"/>
              <a:gd name="connsiteY6" fmla="*/ 0 h 12191695"/>
              <a:gd name="connsiteX7" fmla="*/ 1421034 w 5856341"/>
              <a:gd name="connsiteY7" fmla="*/ 0 h 12191695"/>
              <a:gd name="connsiteX8" fmla="*/ 1515206 w 5856341"/>
              <a:gd name="connsiteY8" fmla="*/ 0 h 12191695"/>
              <a:gd name="connsiteX9" fmla="*/ 2636151 w 5856341"/>
              <a:gd name="connsiteY9" fmla="*/ 0 h 12191695"/>
              <a:gd name="connsiteX10" fmla="*/ 4637890 w 5856341"/>
              <a:gd name="connsiteY10" fmla="*/ 0 h 12191695"/>
              <a:gd name="connsiteX11" fmla="*/ 4654499 w 5856341"/>
              <a:gd name="connsiteY11" fmla="*/ 26661 h 12191695"/>
              <a:gd name="connsiteX12" fmla="*/ 5856341 w 5856341"/>
              <a:gd name="connsiteY12" fmla="*/ 6438338 h 12191695"/>
              <a:gd name="connsiteX13" fmla="*/ 4449211 w 5856341"/>
              <a:gd name="connsiteY13" fmla="*/ 11332719 h 12191695"/>
              <a:gd name="connsiteX14" fmla="*/ 4061349 w 5856341"/>
              <a:gd name="connsiteY14" fmla="*/ 12054097 h 12191695"/>
              <a:gd name="connsiteX15" fmla="*/ 3977450 w 5856341"/>
              <a:gd name="connsiteY15" fmla="*/ 12191695 h 12191695"/>
              <a:gd name="connsiteX16" fmla="*/ 2636151 w 5856341"/>
              <a:gd name="connsiteY16" fmla="*/ 12191695 h 12191695"/>
              <a:gd name="connsiteX17" fmla="*/ 1421034 w 5856341"/>
              <a:gd name="connsiteY17" fmla="*/ 12191695 h 12191695"/>
              <a:gd name="connsiteX18" fmla="*/ 1411868 w 5856341"/>
              <a:gd name="connsiteY18" fmla="*/ 12191695 h 12191695"/>
              <a:gd name="connsiteX19" fmla="*/ 1283685 w 5856341"/>
              <a:gd name="connsiteY19" fmla="*/ 12191695 h 12191695"/>
              <a:gd name="connsiteX20" fmla="*/ 755828 w 5856341"/>
              <a:gd name="connsiteY20" fmla="*/ 12191695 h 12191695"/>
              <a:gd name="connsiteX21" fmla="*/ 723207 w 5856341"/>
              <a:gd name="connsiteY21" fmla="*/ 12191695 h 12191695"/>
              <a:gd name="connsiteX22" fmla="*/ 505121 w 5856341"/>
              <a:gd name="connsiteY22" fmla="*/ 12191695 h 12191695"/>
              <a:gd name="connsiteX23" fmla="*/ 243849 w 5856341"/>
              <a:gd name="connsiteY23" fmla="*/ 12191695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56341" h="12191695">
                <a:moveTo>
                  <a:pt x="0" y="12191695"/>
                </a:moveTo>
                <a:lnTo>
                  <a:pt x="0" y="0"/>
                </a:lnTo>
                <a:lnTo>
                  <a:pt x="243849" y="0"/>
                </a:lnTo>
                <a:lnTo>
                  <a:pt x="505121" y="0"/>
                </a:lnTo>
                <a:lnTo>
                  <a:pt x="723207" y="0"/>
                </a:lnTo>
                <a:lnTo>
                  <a:pt x="755828" y="0"/>
                </a:lnTo>
                <a:lnTo>
                  <a:pt x="1411868" y="0"/>
                </a:lnTo>
                <a:lnTo>
                  <a:pt x="1421034" y="0"/>
                </a:lnTo>
                <a:lnTo>
                  <a:pt x="1515206" y="0"/>
                </a:lnTo>
                <a:lnTo>
                  <a:pt x="2636151" y="0"/>
                </a:lnTo>
                <a:lnTo>
                  <a:pt x="4637890" y="0"/>
                </a:lnTo>
                <a:lnTo>
                  <a:pt x="4654499" y="26661"/>
                </a:lnTo>
                <a:cubicBezTo>
                  <a:pt x="5425621" y="1341551"/>
                  <a:pt x="5856341" y="3721137"/>
                  <a:pt x="5856341" y="6438338"/>
                </a:cubicBezTo>
                <a:cubicBezTo>
                  <a:pt x="5856341" y="8833790"/>
                  <a:pt x="5159120" y="9960353"/>
                  <a:pt x="4449211" y="11332719"/>
                </a:cubicBezTo>
                <a:cubicBezTo>
                  <a:pt x="4319934" y="11582638"/>
                  <a:pt x="4191839" y="11827452"/>
                  <a:pt x="4061349" y="12054097"/>
                </a:cubicBezTo>
                <a:lnTo>
                  <a:pt x="3977450" y="12191695"/>
                </a:lnTo>
                <a:lnTo>
                  <a:pt x="2636151" y="12191695"/>
                </a:lnTo>
                <a:lnTo>
                  <a:pt x="1421034" y="12191695"/>
                </a:lnTo>
                <a:lnTo>
                  <a:pt x="1411868" y="12191695"/>
                </a:lnTo>
                <a:lnTo>
                  <a:pt x="1283685" y="12191695"/>
                </a:lnTo>
                <a:lnTo>
                  <a:pt x="755828" y="12191695"/>
                </a:lnTo>
                <a:lnTo>
                  <a:pt x="723207" y="12191695"/>
                </a:lnTo>
                <a:lnTo>
                  <a:pt x="505121" y="12191695"/>
                </a:lnTo>
                <a:lnTo>
                  <a:pt x="243849" y="12191695"/>
                </a:ln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Заголовок 1">
            <a:extLst>
              <a:ext uri="{FF2B5EF4-FFF2-40B4-BE49-F238E27FC236}">
                <a16:creationId xmlns="" xmlns:a16="http://schemas.microsoft.com/office/drawing/2014/main" id="{638BEFBA-7426-4131-B796-BB3989E1EA9E}"/>
              </a:ext>
            </a:extLst>
          </p:cNvPr>
          <p:cNvSpPr>
            <a:spLocks noGrp="1"/>
          </p:cNvSpPr>
          <p:nvPr>
            <p:ph type="title"/>
          </p:nvPr>
        </p:nvSpPr>
        <p:spPr>
          <a:xfrm>
            <a:off x="148280" y="467626"/>
            <a:ext cx="11615351" cy="891617"/>
          </a:xfrm>
        </p:spPr>
        <p:txBody>
          <a:bodyPr anchor="b">
            <a:noAutofit/>
          </a:bodyPr>
          <a:lstStyle/>
          <a:p>
            <a:pPr algn="ctr">
              <a:lnSpc>
                <a:spcPct val="100000"/>
              </a:lnSpc>
            </a:pPr>
            <a:r>
              <a:rPr lang="kk-KZ" sz="2000" dirty="0" smtClean="0">
                <a:latin typeface="Times New Roman" pitchFamily="18" charset="0"/>
                <a:cs typeface="Times New Roman" pitchFamily="18" charset="0"/>
              </a:rPr>
              <a:t>Типтік </a:t>
            </a:r>
            <a:r>
              <a:rPr lang="kk-KZ" sz="2000" dirty="0" smtClean="0">
                <a:latin typeface="Times New Roman" pitchFamily="18" charset="0"/>
                <a:cs typeface="Times New Roman" pitchFamily="18" charset="0"/>
              </a:rPr>
              <a:t>диагностикалық процедураларды құрастыру (Тұлғалық  сұрақтамалар,  репертуарлық  әдістемелер,  жетістік тесттері,  тұлға  тесттері,  интелелкт  тесттері</a:t>
            </a:r>
            <a:r>
              <a:rPr lang="kk-KZ"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
        <p:nvSpPr>
          <p:cNvPr id="14" name="Freeform: Shape 13">
            <a:extLst>
              <a:ext uri="{FF2B5EF4-FFF2-40B4-BE49-F238E27FC236}">
                <a16:creationId xmlns="" xmlns:a16="http://schemas.microsoft.com/office/drawing/2014/main" id="{DCD46807-BF17-4E5D-90A8-A062604C00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5146277" y="-874927"/>
            <a:ext cx="1899138" cy="12191695"/>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6" name="Freeform: Shape 15">
            <a:extLst>
              <a:ext uri="{FF2B5EF4-FFF2-40B4-BE49-F238E27FC236}">
                <a16:creationId xmlns="" xmlns:a16="http://schemas.microsoft.com/office/drawing/2014/main" id="{823926DB-76C8-474A-B5FB-F43C59E33FC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5143758" y="-1037574"/>
            <a:ext cx="1904176" cy="12191695"/>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 name="Объект 2">
            <a:extLst>
              <a:ext uri="{FF2B5EF4-FFF2-40B4-BE49-F238E27FC236}">
                <a16:creationId xmlns="" xmlns:a16="http://schemas.microsoft.com/office/drawing/2014/main" id="{E3AB63FA-328F-4A0D-80C0-60331FCC0E82}"/>
              </a:ext>
            </a:extLst>
          </p:cNvPr>
          <p:cNvSpPr>
            <a:spLocks noGrp="1"/>
          </p:cNvSpPr>
          <p:nvPr>
            <p:ph idx="1"/>
          </p:nvPr>
        </p:nvSpPr>
        <p:spPr>
          <a:xfrm>
            <a:off x="926757" y="1637540"/>
            <a:ext cx="10552670" cy="2846567"/>
          </a:xfrm>
        </p:spPr>
        <p:txBody>
          <a:bodyPr>
            <a:noAutofit/>
          </a:bodyPr>
          <a:lstStyle/>
          <a:p>
            <a:pPr>
              <a:lnSpc>
                <a:spcPct val="100000"/>
              </a:lnSpc>
              <a:spcBef>
                <a:spcPts val="0"/>
              </a:spcBef>
            </a:pPr>
            <a:r>
              <a:rPr lang="kk-KZ" b="1" dirty="0" smtClean="0"/>
              <a:t>Тұлғалық сұрақтамалардың классификациясы</a:t>
            </a:r>
            <a:r>
              <a:rPr lang="kk-KZ" dirty="0" smtClean="0"/>
              <a:t>.</a:t>
            </a:r>
            <a:endParaRPr lang="ru-RU" dirty="0" smtClean="0"/>
          </a:p>
          <a:p>
            <a:pPr>
              <a:lnSpc>
                <a:spcPct val="100000"/>
              </a:lnSpc>
              <a:spcBef>
                <a:spcPts val="0"/>
              </a:spcBef>
            </a:pPr>
            <a:r>
              <a:rPr lang="kk-KZ" dirty="0" smtClean="0"/>
              <a:t>1. Бағытталуы бойынша: 1. тұлға бітімдерінің сұрақтамалары, 2. типологиялық сұрақтамалар, 3. мотивтер сұрақтамалары, </a:t>
            </a:r>
            <a:endParaRPr lang="ru-RU" dirty="0" smtClean="0"/>
          </a:p>
          <a:p>
            <a:pPr>
              <a:lnSpc>
                <a:spcPct val="100000"/>
              </a:lnSpc>
              <a:spcBef>
                <a:spcPts val="0"/>
              </a:spcBef>
            </a:pPr>
            <a:r>
              <a:rPr lang="kk-KZ" dirty="0" smtClean="0"/>
              <a:t>2. Негізінде жатқан принцип бойынша: 1. факторлық сұрақтамалар, (факторлық талдау арқылы жасалған ) 2. эмпирикалық сұрақтамалар.(эмпирикалық критерий арқылы жасалған)</a:t>
            </a:r>
            <a:endParaRPr lang="ru-RU" dirty="0" smtClean="0"/>
          </a:p>
          <a:p>
            <a:pPr>
              <a:lnSpc>
                <a:spcPct val="100000"/>
              </a:lnSpc>
              <a:spcBef>
                <a:spcPts val="0"/>
              </a:spcBef>
            </a:pPr>
            <a:r>
              <a:rPr lang="kk-KZ" dirty="0" smtClean="0"/>
              <a:t>3. Тұлғалық қасиеттерді қамту мөлшері бойынша: 1. бірмөлшерлі-бір ғана қасиетті өлшеуге бағытталған сұрақтамалар 2. көп мөлшерлі-бір неше қасиеттерді өлшеуге бағытталған сұрақтамалар.</a:t>
            </a:r>
            <a:endParaRPr lang="ru-RU" sz="32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019640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593B4D24-F4A8-4141-A20A-E0575D19963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Рисунок 4" descr="Изображение выглядит как звезда, легкий&#10;&#10;Автоматически созданное описание">
            <a:extLst>
              <a:ext uri="{FF2B5EF4-FFF2-40B4-BE49-F238E27FC236}">
                <a16:creationId xmlns="" xmlns:a16="http://schemas.microsoft.com/office/drawing/2014/main" id="{FCE54BF6-7861-48A2-BA36-A508B00573D0}"/>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r="-1" b="24730"/>
          <a:stretch/>
        </p:blipFill>
        <p:spPr>
          <a:xfrm>
            <a:off x="1524" y="10"/>
            <a:ext cx="12188952" cy="6857990"/>
          </a:xfrm>
          <a:prstGeom prst="rect">
            <a:avLst/>
          </a:prstGeom>
        </p:spPr>
      </p:pic>
      <p:sp>
        <p:nvSpPr>
          <p:cNvPr id="12" name="Freeform: Shape 11">
            <a:extLst>
              <a:ext uri="{FF2B5EF4-FFF2-40B4-BE49-F238E27FC236}">
                <a16:creationId xmlns="" xmlns:a16="http://schemas.microsoft.com/office/drawing/2014/main" id="{55A741C2-AB82-4BF5-9324-5D0B56A3D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3167675" y="-3167677"/>
            <a:ext cx="5856341" cy="12191695"/>
          </a:xfrm>
          <a:custGeom>
            <a:avLst/>
            <a:gdLst>
              <a:gd name="connsiteX0" fmla="*/ 0 w 5856341"/>
              <a:gd name="connsiteY0" fmla="*/ 12191695 h 12191695"/>
              <a:gd name="connsiteX1" fmla="*/ 0 w 5856341"/>
              <a:gd name="connsiteY1" fmla="*/ 0 h 12191695"/>
              <a:gd name="connsiteX2" fmla="*/ 243849 w 5856341"/>
              <a:gd name="connsiteY2" fmla="*/ 0 h 12191695"/>
              <a:gd name="connsiteX3" fmla="*/ 505121 w 5856341"/>
              <a:gd name="connsiteY3" fmla="*/ 0 h 12191695"/>
              <a:gd name="connsiteX4" fmla="*/ 723207 w 5856341"/>
              <a:gd name="connsiteY4" fmla="*/ 0 h 12191695"/>
              <a:gd name="connsiteX5" fmla="*/ 755828 w 5856341"/>
              <a:gd name="connsiteY5" fmla="*/ 0 h 12191695"/>
              <a:gd name="connsiteX6" fmla="*/ 1411868 w 5856341"/>
              <a:gd name="connsiteY6" fmla="*/ 0 h 12191695"/>
              <a:gd name="connsiteX7" fmla="*/ 1421034 w 5856341"/>
              <a:gd name="connsiteY7" fmla="*/ 0 h 12191695"/>
              <a:gd name="connsiteX8" fmla="*/ 1515206 w 5856341"/>
              <a:gd name="connsiteY8" fmla="*/ 0 h 12191695"/>
              <a:gd name="connsiteX9" fmla="*/ 2636151 w 5856341"/>
              <a:gd name="connsiteY9" fmla="*/ 0 h 12191695"/>
              <a:gd name="connsiteX10" fmla="*/ 4637890 w 5856341"/>
              <a:gd name="connsiteY10" fmla="*/ 0 h 12191695"/>
              <a:gd name="connsiteX11" fmla="*/ 4654499 w 5856341"/>
              <a:gd name="connsiteY11" fmla="*/ 26661 h 12191695"/>
              <a:gd name="connsiteX12" fmla="*/ 5856341 w 5856341"/>
              <a:gd name="connsiteY12" fmla="*/ 6438338 h 12191695"/>
              <a:gd name="connsiteX13" fmla="*/ 4449211 w 5856341"/>
              <a:gd name="connsiteY13" fmla="*/ 11332719 h 12191695"/>
              <a:gd name="connsiteX14" fmla="*/ 4061349 w 5856341"/>
              <a:gd name="connsiteY14" fmla="*/ 12054097 h 12191695"/>
              <a:gd name="connsiteX15" fmla="*/ 3977450 w 5856341"/>
              <a:gd name="connsiteY15" fmla="*/ 12191695 h 12191695"/>
              <a:gd name="connsiteX16" fmla="*/ 2636151 w 5856341"/>
              <a:gd name="connsiteY16" fmla="*/ 12191695 h 12191695"/>
              <a:gd name="connsiteX17" fmla="*/ 1421034 w 5856341"/>
              <a:gd name="connsiteY17" fmla="*/ 12191695 h 12191695"/>
              <a:gd name="connsiteX18" fmla="*/ 1411868 w 5856341"/>
              <a:gd name="connsiteY18" fmla="*/ 12191695 h 12191695"/>
              <a:gd name="connsiteX19" fmla="*/ 1283685 w 5856341"/>
              <a:gd name="connsiteY19" fmla="*/ 12191695 h 12191695"/>
              <a:gd name="connsiteX20" fmla="*/ 755828 w 5856341"/>
              <a:gd name="connsiteY20" fmla="*/ 12191695 h 12191695"/>
              <a:gd name="connsiteX21" fmla="*/ 723207 w 5856341"/>
              <a:gd name="connsiteY21" fmla="*/ 12191695 h 12191695"/>
              <a:gd name="connsiteX22" fmla="*/ 505121 w 5856341"/>
              <a:gd name="connsiteY22" fmla="*/ 12191695 h 12191695"/>
              <a:gd name="connsiteX23" fmla="*/ 243849 w 5856341"/>
              <a:gd name="connsiteY23" fmla="*/ 12191695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56341" h="12191695">
                <a:moveTo>
                  <a:pt x="0" y="12191695"/>
                </a:moveTo>
                <a:lnTo>
                  <a:pt x="0" y="0"/>
                </a:lnTo>
                <a:lnTo>
                  <a:pt x="243849" y="0"/>
                </a:lnTo>
                <a:lnTo>
                  <a:pt x="505121" y="0"/>
                </a:lnTo>
                <a:lnTo>
                  <a:pt x="723207" y="0"/>
                </a:lnTo>
                <a:lnTo>
                  <a:pt x="755828" y="0"/>
                </a:lnTo>
                <a:lnTo>
                  <a:pt x="1411868" y="0"/>
                </a:lnTo>
                <a:lnTo>
                  <a:pt x="1421034" y="0"/>
                </a:lnTo>
                <a:lnTo>
                  <a:pt x="1515206" y="0"/>
                </a:lnTo>
                <a:lnTo>
                  <a:pt x="2636151" y="0"/>
                </a:lnTo>
                <a:lnTo>
                  <a:pt x="4637890" y="0"/>
                </a:lnTo>
                <a:lnTo>
                  <a:pt x="4654499" y="26661"/>
                </a:lnTo>
                <a:cubicBezTo>
                  <a:pt x="5425621" y="1341551"/>
                  <a:pt x="5856341" y="3721137"/>
                  <a:pt x="5856341" y="6438338"/>
                </a:cubicBezTo>
                <a:cubicBezTo>
                  <a:pt x="5856341" y="8833790"/>
                  <a:pt x="5159120" y="9960353"/>
                  <a:pt x="4449211" y="11332719"/>
                </a:cubicBezTo>
                <a:cubicBezTo>
                  <a:pt x="4319934" y="11582638"/>
                  <a:pt x="4191839" y="11827452"/>
                  <a:pt x="4061349" y="12054097"/>
                </a:cubicBezTo>
                <a:lnTo>
                  <a:pt x="3977450" y="12191695"/>
                </a:lnTo>
                <a:lnTo>
                  <a:pt x="2636151" y="12191695"/>
                </a:lnTo>
                <a:lnTo>
                  <a:pt x="1421034" y="12191695"/>
                </a:lnTo>
                <a:lnTo>
                  <a:pt x="1411868" y="12191695"/>
                </a:lnTo>
                <a:lnTo>
                  <a:pt x="1283685" y="12191695"/>
                </a:lnTo>
                <a:lnTo>
                  <a:pt x="755828" y="12191695"/>
                </a:lnTo>
                <a:lnTo>
                  <a:pt x="723207" y="12191695"/>
                </a:lnTo>
                <a:lnTo>
                  <a:pt x="505121" y="12191695"/>
                </a:lnTo>
                <a:lnTo>
                  <a:pt x="243849" y="12191695"/>
                </a:ln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Заголовок 1">
            <a:extLst>
              <a:ext uri="{FF2B5EF4-FFF2-40B4-BE49-F238E27FC236}">
                <a16:creationId xmlns="" xmlns:a16="http://schemas.microsoft.com/office/drawing/2014/main" id="{638BEFBA-7426-4131-B796-BB3989E1EA9E}"/>
              </a:ext>
            </a:extLst>
          </p:cNvPr>
          <p:cNvSpPr>
            <a:spLocks noGrp="1"/>
          </p:cNvSpPr>
          <p:nvPr>
            <p:ph type="title"/>
          </p:nvPr>
        </p:nvSpPr>
        <p:spPr>
          <a:xfrm>
            <a:off x="148280" y="467626"/>
            <a:ext cx="11615351" cy="891617"/>
          </a:xfrm>
        </p:spPr>
        <p:txBody>
          <a:bodyPr anchor="b">
            <a:noAutofit/>
          </a:bodyPr>
          <a:lstStyle/>
          <a:p>
            <a:pPr algn="ctr">
              <a:lnSpc>
                <a:spcPct val="100000"/>
              </a:lnSpc>
            </a:pPr>
            <a:r>
              <a:rPr lang="kk-KZ" sz="2000" dirty="0" smtClean="0">
                <a:latin typeface="Times New Roman" pitchFamily="18" charset="0"/>
                <a:cs typeface="Times New Roman" pitchFamily="18" charset="0"/>
              </a:rPr>
              <a:t>Типтік </a:t>
            </a:r>
            <a:r>
              <a:rPr lang="kk-KZ" sz="2000" dirty="0" smtClean="0">
                <a:latin typeface="Times New Roman" pitchFamily="18" charset="0"/>
                <a:cs typeface="Times New Roman" pitchFamily="18" charset="0"/>
              </a:rPr>
              <a:t>диагностикалық процедураларды құрастыру (Тұлғалық  сұрақтамалар,  репертуарлық  әдістемелер,  жетістік тесттері,  тұлға  тесттері,  интелелкт  тесттері</a:t>
            </a:r>
            <a:r>
              <a:rPr lang="kk-KZ"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
        <p:nvSpPr>
          <p:cNvPr id="14" name="Freeform: Shape 13">
            <a:extLst>
              <a:ext uri="{FF2B5EF4-FFF2-40B4-BE49-F238E27FC236}">
                <a16:creationId xmlns="" xmlns:a16="http://schemas.microsoft.com/office/drawing/2014/main" id="{DCD46807-BF17-4E5D-90A8-A062604C00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5146277" y="-874927"/>
            <a:ext cx="1899138" cy="12191695"/>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6" name="Freeform: Shape 15">
            <a:extLst>
              <a:ext uri="{FF2B5EF4-FFF2-40B4-BE49-F238E27FC236}">
                <a16:creationId xmlns="" xmlns:a16="http://schemas.microsoft.com/office/drawing/2014/main" id="{823926DB-76C8-474A-B5FB-F43C59E33FC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5143758" y="-1037574"/>
            <a:ext cx="1904176" cy="12191695"/>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 name="Объект 2">
            <a:extLst>
              <a:ext uri="{FF2B5EF4-FFF2-40B4-BE49-F238E27FC236}">
                <a16:creationId xmlns="" xmlns:a16="http://schemas.microsoft.com/office/drawing/2014/main" id="{E3AB63FA-328F-4A0D-80C0-60331FCC0E82}"/>
              </a:ext>
            </a:extLst>
          </p:cNvPr>
          <p:cNvSpPr>
            <a:spLocks noGrp="1"/>
          </p:cNvSpPr>
          <p:nvPr>
            <p:ph idx="1"/>
          </p:nvPr>
        </p:nvSpPr>
        <p:spPr>
          <a:xfrm>
            <a:off x="926757" y="1637540"/>
            <a:ext cx="10552670" cy="2846567"/>
          </a:xfrm>
        </p:spPr>
        <p:txBody>
          <a:bodyPr>
            <a:noAutofit/>
          </a:bodyPr>
          <a:lstStyle/>
          <a:p>
            <a:pPr>
              <a:lnSpc>
                <a:spcPct val="100000"/>
              </a:lnSpc>
              <a:spcBef>
                <a:spcPts val="0"/>
              </a:spcBef>
            </a:pPr>
            <a:r>
              <a:rPr lang="kk-KZ" sz="1600" dirty="0" smtClean="0">
                <a:solidFill>
                  <a:schemeClr val="tx1"/>
                </a:solidFill>
              </a:rPr>
              <a:t>Интеллект тесттері зерде, ақыл-ойдың даму деңгейін анықтауға арналған. Бұл жерде интеллект деп жеке даралықтың кез-келген көріністері емес, танымдық үрдістер мен қызметтер (ой-лау, ес, жад, зейін) туралы айтылып отыр. Интеллект тесттер психодиагностика әдістемелерінің ішіндегі тарихи ертеректе пайда болғаны болып есептеледі. </a:t>
            </a:r>
            <a:endParaRPr lang="ru-RU" sz="1600" dirty="0" smtClean="0">
              <a:solidFill>
                <a:schemeClr val="tx1"/>
              </a:solidFill>
            </a:endParaRPr>
          </a:p>
          <a:p>
            <a:pPr>
              <a:lnSpc>
                <a:spcPct val="100000"/>
              </a:lnSpc>
              <a:spcBef>
                <a:spcPts val="0"/>
              </a:spcBef>
            </a:pPr>
            <a:r>
              <a:rPr lang="kk-KZ" sz="1600" dirty="0" smtClean="0">
                <a:solidFill>
                  <a:schemeClr val="tx1"/>
                </a:solidFill>
              </a:rPr>
              <a:t>Психодиагностикада ақыл-ой дамуының тұрақты көрсеткіші ретінде </a:t>
            </a:r>
            <a:r>
              <a:rPr lang="kk-KZ" sz="1600" b="1" i="1" dirty="0" smtClean="0">
                <a:solidFill>
                  <a:schemeClr val="tx1"/>
                </a:solidFill>
              </a:rPr>
              <a:t>«интеллектуалдық коэффициент»</a:t>
            </a:r>
            <a:r>
              <a:rPr lang="kk-KZ" sz="1600" dirty="0" smtClean="0">
                <a:solidFill>
                  <a:schemeClr val="tx1"/>
                </a:solidFill>
              </a:rPr>
              <a:t> деген ұғым қалыптасқан. Бұл коэффициент психодиагностикалық жолмен </a:t>
            </a:r>
            <a:r>
              <a:rPr lang="kk-KZ" sz="1600" i="1" dirty="0" smtClean="0">
                <a:solidFill>
                  <a:schemeClr val="tx1"/>
                </a:solidFill>
              </a:rPr>
              <a:t>«ақыл-ой жасын»</a:t>
            </a:r>
            <a:r>
              <a:rPr lang="kk-KZ" sz="1600" dirty="0" smtClean="0">
                <a:solidFill>
                  <a:schemeClr val="tx1"/>
                </a:solidFill>
              </a:rPr>
              <a:t> (орындалған тест тапсырмаларының санына қарай) хронологиялық немесе паспорттық жасқа бөліп және алынған санды 100-ге бөлу арқылы шығады</a:t>
            </a:r>
            <a:r>
              <a:rPr lang="kk-KZ" sz="1600" dirty="0" smtClean="0">
                <a:solidFill>
                  <a:schemeClr val="tx1"/>
                </a:solidFill>
              </a:rPr>
              <a:t>.</a:t>
            </a:r>
            <a:endParaRPr lang="ru-RU" sz="28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019640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593B4D24-F4A8-4141-A20A-E0575D19963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Рисунок 4" descr="Изображение выглядит как звезда, легкий&#10;&#10;Автоматически созданное описание">
            <a:extLst>
              <a:ext uri="{FF2B5EF4-FFF2-40B4-BE49-F238E27FC236}">
                <a16:creationId xmlns="" xmlns:a16="http://schemas.microsoft.com/office/drawing/2014/main" id="{FCE54BF6-7861-48A2-BA36-A508B00573D0}"/>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r="-1" b="24730"/>
          <a:stretch/>
        </p:blipFill>
        <p:spPr>
          <a:xfrm>
            <a:off x="1524" y="10"/>
            <a:ext cx="12188952" cy="6857990"/>
          </a:xfrm>
          <a:prstGeom prst="rect">
            <a:avLst/>
          </a:prstGeom>
        </p:spPr>
      </p:pic>
      <p:sp>
        <p:nvSpPr>
          <p:cNvPr id="12" name="Freeform: Shape 11">
            <a:extLst>
              <a:ext uri="{FF2B5EF4-FFF2-40B4-BE49-F238E27FC236}">
                <a16:creationId xmlns="" xmlns:a16="http://schemas.microsoft.com/office/drawing/2014/main" id="{55A741C2-AB82-4BF5-9324-5D0B56A3D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3167675" y="-3167677"/>
            <a:ext cx="5856341" cy="12191695"/>
          </a:xfrm>
          <a:custGeom>
            <a:avLst/>
            <a:gdLst>
              <a:gd name="connsiteX0" fmla="*/ 0 w 5856341"/>
              <a:gd name="connsiteY0" fmla="*/ 12191695 h 12191695"/>
              <a:gd name="connsiteX1" fmla="*/ 0 w 5856341"/>
              <a:gd name="connsiteY1" fmla="*/ 0 h 12191695"/>
              <a:gd name="connsiteX2" fmla="*/ 243849 w 5856341"/>
              <a:gd name="connsiteY2" fmla="*/ 0 h 12191695"/>
              <a:gd name="connsiteX3" fmla="*/ 505121 w 5856341"/>
              <a:gd name="connsiteY3" fmla="*/ 0 h 12191695"/>
              <a:gd name="connsiteX4" fmla="*/ 723207 w 5856341"/>
              <a:gd name="connsiteY4" fmla="*/ 0 h 12191695"/>
              <a:gd name="connsiteX5" fmla="*/ 755828 w 5856341"/>
              <a:gd name="connsiteY5" fmla="*/ 0 h 12191695"/>
              <a:gd name="connsiteX6" fmla="*/ 1411868 w 5856341"/>
              <a:gd name="connsiteY6" fmla="*/ 0 h 12191695"/>
              <a:gd name="connsiteX7" fmla="*/ 1421034 w 5856341"/>
              <a:gd name="connsiteY7" fmla="*/ 0 h 12191695"/>
              <a:gd name="connsiteX8" fmla="*/ 1515206 w 5856341"/>
              <a:gd name="connsiteY8" fmla="*/ 0 h 12191695"/>
              <a:gd name="connsiteX9" fmla="*/ 2636151 w 5856341"/>
              <a:gd name="connsiteY9" fmla="*/ 0 h 12191695"/>
              <a:gd name="connsiteX10" fmla="*/ 4637890 w 5856341"/>
              <a:gd name="connsiteY10" fmla="*/ 0 h 12191695"/>
              <a:gd name="connsiteX11" fmla="*/ 4654499 w 5856341"/>
              <a:gd name="connsiteY11" fmla="*/ 26661 h 12191695"/>
              <a:gd name="connsiteX12" fmla="*/ 5856341 w 5856341"/>
              <a:gd name="connsiteY12" fmla="*/ 6438338 h 12191695"/>
              <a:gd name="connsiteX13" fmla="*/ 4449211 w 5856341"/>
              <a:gd name="connsiteY13" fmla="*/ 11332719 h 12191695"/>
              <a:gd name="connsiteX14" fmla="*/ 4061349 w 5856341"/>
              <a:gd name="connsiteY14" fmla="*/ 12054097 h 12191695"/>
              <a:gd name="connsiteX15" fmla="*/ 3977450 w 5856341"/>
              <a:gd name="connsiteY15" fmla="*/ 12191695 h 12191695"/>
              <a:gd name="connsiteX16" fmla="*/ 2636151 w 5856341"/>
              <a:gd name="connsiteY16" fmla="*/ 12191695 h 12191695"/>
              <a:gd name="connsiteX17" fmla="*/ 1421034 w 5856341"/>
              <a:gd name="connsiteY17" fmla="*/ 12191695 h 12191695"/>
              <a:gd name="connsiteX18" fmla="*/ 1411868 w 5856341"/>
              <a:gd name="connsiteY18" fmla="*/ 12191695 h 12191695"/>
              <a:gd name="connsiteX19" fmla="*/ 1283685 w 5856341"/>
              <a:gd name="connsiteY19" fmla="*/ 12191695 h 12191695"/>
              <a:gd name="connsiteX20" fmla="*/ 755828 w 5856341"/>
              <a:gd name="connsiteY20" fmla="*/ 12191695 h 12191695"/>
              <a:gd name="connsiteX21" fmla="*/ 723207 w 5856341"/>
              <a:gd name="connsiteY21" fmla="*/ 12191695 h 12191695"/>
              <a:gd name="connsiteX22" fmla="*/ 505121 w 5856341"/>
              <a:gd name="connsiteY22" fmla="*/ 12191695 h 12191695"/>
              <a:gd name="connsiteX23" fmla="*/ 243849 w 5856341"/>
              <a:gd name="connsiteY23" fmla="*/ 12191695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56341" h="12191695">
                <a:moveTo>
                  <a:pt x="0" y="12191695"/>
                </a:moveTo>
                <a:lnTo>
                  <a:pt x="0" y="0"/>
                </a:lnTo>
                <a:lnTo>
                  <a:pt x="243849" y="0"/>
                </a:lnTo>
                <a:lnTo>
                  <a:pt x="505121" y="0"/>
                </a:lnTo>
                <a:lnTo>
                  <a:pt x="723207" y="0"/>
                </a:lnTo>
                <a:lnTo>
                  <a:pt x="755828" y="0"/>
                </a:lnTo>
                <a:lnTo>
                  <a:pt x="1411868" y="0"/>
                </a:lnTo>
                <a:lnTo>
                  <a:pt x="1421034" y="0"/>
                </a:lnTo>
                <a:lnTo>
                  <a:pt x="1515206" y="0"/>
                </a:lnTo>
                <a:lnTo>
                  <a:pt x="2636151" y="0"/>
                </a:lnTo>
                <a:lnTo>
                  <a:pt x="4637890" y="0"/>
                </a:lnTo>
                <a:lnTo>
                  <a:pt x="4654499" y="26661"/>
                </a:lnTo>
                <a:cubicBezTo>
                  <a:pt x="5425621" y="1341551"/>
                  <a:pt x="5856341" y="3721137"/>
                  <a:pt x="5856341" y="6438338"/>
                </a:cubicBezTo>
                <a:cubicBezTo>
                  <a:pt x="5856341" y="8833790"/>
                  <a:pt x="5159120" y="9960353"/>
                  <a:pt x="4449211" y="11332719"/>
                </a:cubicBezTo>
                <a:cubicBezTo>
                  <a:pt x="4319934" y="11582638"/>
                  <a:pt x="4191839" y="11827452"/>
                  <a:pt x="4061349" y="12054097"/>
                </a:cubicBezTo>
                <a:lnTo>
                  <a:pt x="3977450" y="12191695"/>
                </a:lnTo>
                <a:lnTo>
                  <a:pt x="2636151" y="12191695"/>
                </a:lnTo>
                <a:lnTo>
                  <a:pt x="1421034" y="12191695"/>
                </a:lnTo>
                <a:lnTo>
                  <a:pt x="1411868" y="12191695"/>
                </a:lnTo>
                <a:lnTo>
                  <a:pt x="1283685" y="12191695"/>
                </a:lnTo>
                <a:lnTo>
                  <a:pt x="755828" y="12191695"/>
                </a:lnTo>
                <a:lnTo>
                  <a:pt x="723207" y="12191695"/>
                </a:lnTo>
                <a:lnTo>
                  <a:pt x="505121" y="12191695"/>
                </a:lnTo>
                <a:lnTo>
                  <a:pt x="243849" y="12191695"/>
                </a:ln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Заголовок 1">
            <a:extLst>
              <a:ext uri="{FF2B5EF4-FFF2-40B4-BE49-F238E27FC236}">
                <a16:creationId xmlns="" xmlns:a16="http://schemas.microsoft.com/office/drawing/2014/main" id="{638BEFBA-7426-4131-B796-BB3989E1EA9E}"/>
              </a:ext>
            </a:extLst>
          </p:cNvPr>
          <p:cNvSpPr>
            <a:spLocks noGrp="1"/>
          </p:cNvSpPr>
          <p:nvPr>
            <p:ph type="title"/>
          </p:nvPr>
        </p:nvSpPr>
        <p:spPr>
          <a:xfrm>
            <a:off x="148280" y="467626"/>
            <a:ext cx="11615351" cy="891617"/>
          </a:xfrm>
        </p:spPr>
        <p:txBody>
          <a:bodyPr anchor="b">
            <a:noAutofit/>
          </a:bodyPr>
          <a:lstStyle/>
          <a:p>
            <a:pPr algn="ctr">
              <a:lnSpc>
                <a:spcPct val="100000"/>
              </a:lnSpc>
            </a:pPr>
            <a:r>
              <a:rPr lang="kk-KZ" sz="2000" dirty="0" smtClean="0">
                <a:latin typeface="Times New Roman" pitchFamily="18" charset="0"/>
                <a:cs typeface="Times New Roman" pitchFamily="18" charset="0"/>
              </a:rPr>
              <a:t>Типтік </a:t>
            </a:r>
            <a:r>
              <a:rPr lang="kk-KZ" sz="2000" dirty="0" smtClean="0">
                <a:latin typeface="Times New Roman" pitchFamily="18" charset="0"/>
                <a:cs typeface="Times New Roman" pitchFamily="18" charset="0"/>
              </a:rPr>
              <a:t>диагностикалық процедураларды құрастыру (Тұлғалық  сұрақтамалар,  репертуарлық  әдістемелер,  жетістік тесттері,  тұлға  тесттері,  интелелкт  тесттері</a:t>
            </a:r>
            <a:r>
              <a:rPr lang="kk-KZ"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
        <p:nvSpPr>
          <p:cNvPr id="14" name="Freeform: Shape 13">
            <a:extLst>
              <a:ext uri="{FF2B5EF4-FFF2-40B4-BE49-F238E27FC236}">
                <a16:creationId xmlns="" xmlns:a16="http://schemas.microsoft.com/office/drawing/2014/main" id="{DCD46807-BF17-4E5D-90A8-A062604C00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5146277" y="-874927"/>
            <a:ext cx="1899138" cy="12191695"/>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6" name="Freeform: Shape 15">
            <a:extLst>
              <a:ext uri="{FF2B5EF4-FFF2-40B4-BE49-F238E27FC236}">
                <a16:creationId xmlns="" xmlns:a16="http://schemas.microsoft.com/office/drawing/2014/main" id="{823926DB-76C8-474A-B5FB-F43C59E33FC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5143758" y="-1037574"/>
            <a:ext cx="1904176" cy="12191695"/>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 name="Объект 2">
            <a:extLst>
              <a:ext uri="{FF2B5EF4-FFF2-40B4-BE49-F238E27FC236}">
                <a16:creationId xmlns="" xmlns:a16="http://schemas.microsoft.com/office/drawing/2014/main" id="{E3AB63FA-328F-4A0D-80C0-60331FCC0E82}"/>
              </a:ext>
            </a:extLst>
          </p:cNvPr>
          <p:cNvSpPr>
            <a:spLocks noGrp="1"/>
          </p:cNvSpPr>
          <p:nvPr>
            <p:ph idx="1"/>
          </p:nvPr>
        </p:nvSpPr>
        <p:spPr>
          <a:xfrm>
            <a:off x="271848" y="1427475"/>
            <a:ext cx="11627708" cy="2662611"/>
          </a:xfrm>
        </p:spPr>
        <p:txBody>
          <a:bodyPr>
            <a:noAutofit/>
          </a:bodyPr>
          <a:lstStyle/>
          <a:p>
            <a:pPr>
              <a:lnSpc>
                <a:spcPct val="100000"/>
              </a:lnSpc>
              <a:spcBef>
                <a:spcPts val="0"/>
              </a:spcBef>
            </a:pPr>
            <a:r>
              <a:rPr lang="kk-KZ" sz="1400" b="1" dirty="0" smtClean="0"/>
              <a:t>Тапсырмаларды </a:t>
            </a:r>
            <a:r>
              <a:rPr lang="kk-KZ" sz="1400" b="1" dirty="0" smtClean="0"/>
              <a:t>құрастыру технологиялары </a:t>
            </a:r>
            <a:endParaRPr lang="ru-RU" sz="1400" dirty="0" smtClean="0"/>
          </a:p>
          <a:p>
            <a:pPr>
              <a:lnSpc>
                <a:spcPct val="100000"/>
              </a:lnSpc>
              <a:spcBef>
                <a:spcPts val="0"/>
              </a:spcBef>
            </a:pPr>
            <a:r>
              <a:rPr lang="kk-KZ" sz="1400" dirty="0" smtClean="0"/>
              <a:t>Әрбір тапсырмада тек бір сұрақ немесе пікір болуы мүмкін екендігін ең алдымен көрсету қажет. «Осы адам немесе басқа адамдар үшін», «басқалар тәрізді» және т.б. типте құрастырылған тапсырмалардың болмауын қадағалау керек. Әрбір тапсырма (сұ-рақ) </a:t>
            </a:r>
            <a:r>
              <a:rPr lang="kk-KZ" sz="1400" i="1" dirty="0" smtClean="0"/>
              <a:t>өте анық және қарапайым</a:t>
            </a:r>
            <a:r>
              <a:rPr lang="kk-KZ" sz="1400" dirty="0" smtClean="0"/>
              <a:t> құралуы тиіс. Мағынасы бұ-лыңғыр түйіндерден аулақ болып, неғұрлым қарапайым жауаптар нұсқаларын ұстанған жөн. Зерттелушілер бұл тапсырма қандай сапаны өлшеуге арналғанын сезбеулері қажет. Олай болмаған жағдайда олардың жауаптары, ахуалдың шынайы көрінісінен емес, өз бойындағы осы сапа жайындағы көзқарасынан тұратын болады. </a:t>
            </a:r>
            <a:endParaRPr lang="ru-RU" sz="1400" dirty="0" smtClean="0"/>
          </a:p>
          <a:p>
            <a:pPr>
              <a:lnSpc>
                <a:spcPct val="100000"/>
              </a:lnSpc>
              <a:spcBef>
                <a:spcPts val="0"/>
              </a:spcBef>
            </a:pPr>
            <a:r>
              <a:rPr lang="kk-KZ" sz="1400" dirty="0" smtClean="0"/>
              <a:t>Тапсырмалар зерттелінуші мінез-құлықтың жалпы аймақ-тарын емес, нақты аспектілерін қамтуы қажет. Мысалы, «Сізге спорт ұнайды ма?» дегеннен гөрі, «Сіз қандай да бір спорттық ойынмен жиі айналысасыз ба?» деген нақты сұрақты қолданған жөн. </a:t>
            </a:r>
            <a:endParaRPr lang="ru-RU" sz="1400" dirty="0" smtClean="0"/>
          </a:p>
          <a:p>
            <a:pPr>
              <a:lnSpc>
                <a:spcPct val="100000"/>
              </a:lnSpc>
              <a:spcBef>
                <a:spcPts val="0"/>
              </a:spcBef>
            </a:pPr>
            <a:r>
              <a:rPr lang="kk-KZ" sz="1400" dirty="0" smtClean="0"/>
              <a:t>Мүмкін болса, </a:t>
            </a:r>
            <a:r>
              <a:rPr lang="kk-KZ" sz="1400" i="1" dirty="0" smtClean="0"/>
              <a:t>«жиі», «сирек»</a:t>
            </a:r>
            <a:r>
              <a:rPr lang="kk-KZ" sz="1400" dirty="0" smtClean="0"/>
              <a:t> және т.б. сөздерді қолданудан бас тартқан абзал. Басқаша айтсақ, тапсырмаларды құрастыруда әрекеттердің жиілігін көрсететін сөздерді өте сақ қолданған жөн. Мысалы, «Сіз спирттік ішімдіктерді жиі қолданасыз ба?» деген сұрақ ахуалдың шынайы көрінісін емес, зерттелушінің субъек-тивтік пікірін білдіреді. Сондай-ақ </a:t>
            </a:r>
            <a:r>
              <a:rPr lang="kk-KZ" sz="1400" i="1" dirty="0" smtClean="0"/>
              <a:t>сезімдерді білдіретін тер-миндерден аулақ болған жөн</a:t>
            </a:r>
            <a:r>
              <a:rPr lang="kk-KZ" sz="1400" dirty="0" smtClean="0"/>
              <a:t>. Одан гөрі тапсырманы мінез-құлық контексінде ұсыну керек. Мысалы, «Сіз көркем әдебиет оқы-ғанды ұнатасыз ба?» деген тапсырманы «Сіз көркем әдебиетті үнемі оқисыз ба?» деген сұраққа ауыстырған жөн.</a:t>
            </a:r>
            <a:endParaRPr lang="ru-RU" sz="1400" dirty="0" smtClean="0"/>
          </a:p>
          <a:p>
            <a:pPr>
              <a:lnSpc>
                <a:spcPct val="100000"/>
              </a:lnSpc>
              <a:spcBef>
                <a:spcPts val="0"/>
              </a:spcBef>
            </a:pPr>
            <a:r>
              <a:rPr lang="kk-KZ" sz="1400" dirty="0" smtClean="0"/>
              <a:t>Ұсынылған жауаптарды сыналушының қабылдауы өте ма-ңызды. Сыналушы </a:t>
            </a:r>
            <a:r>
              <a:rPr lang="kk-KZ" sz="1400" i="1" dirty="0" smtClean="0"/>
              <a:t>дұрыс емес</a:t>
            </a:r>
            <a:r>
              <a:rPr lang="kk-KZ" sz="1400" dirty="0" smtClean="0"/>
              <a:t> деп қабылдаған жауаптар таңдал-мауы мүмкін. </a:t>
            </a:r>
            <a:endParaRPr lang="ru-RU" sz="1400" dirty="0" smtClean="0"/>
          </a:p>
          <a:p>
            <a:pPr>
              <a:lnSpc>
                <a:spcPct val="100000"/>
              </a:lnSpc>
              <a:spcBef>
                <a:spcPts val="0"/>
              </a:spcBef>
            </a:pPr>
            <a:r>
              <a:rPr lang="kk-KZ" sz="1400" dirty="0" smtClean="0"/>
              <a:t>Тапсырмлаар құрастырылып болған соң, оларға қайта ора-лып, түйіндерді тағы бір рет бағалап шығу қажет. Ол үшін екі-үш сарапшыны шақыруға болады. Тұлға сауалнамаларында әдетте тапсырмалардың үш типі қолданылады. дихотомиялық, трихо-томиялық және рейтингтік шкаласы бар тапсырмалар.</a:t>
            </a:r>
            <a:endParaRPr lang="ru-RU"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019640601"/>
      </p:ext>
    </p:extLst>
  </p:cSld>
  <p:clrMapOvr>
    <a:masterClrMapping/>
  </p:clrMapOvr>
</p:sld>
</file>

<file path=ppt/theme/theme1.xml><?xml version="1.0" encoding="utf-8"?>
<a:theme xmlns:a="http://schemas.openxmlformats.org/drawingml/2006/main" name="SketchLinesVTI">
  <a:themeElements>
    <a:clrScheme name="AnalogousFromLightSeed_2SEEDS">
      <a:dk1>
        <a:srgbClr val="000000"/>
      </a:dk1>
      <a:lt1>
        <a:srgbClr val="FFFFFF"/>
      </a:lt1>
      <a:dk2>
        <a:srgbClr val="413924"/>
      </a:dk2>
      <a:lt2>
        <a:srgbClr val="E6E8EB"/>
      </a:lt2>
      <a:accent1>
        <a:srgbClr val="B5A065"/>
      </a:accent1>
      <a:accent2>
        <a:srgbClr val="CC9479"/>
      </a:accent2>
      <a:accent3>
        <a:srgbClr val="9DA66D"/>
      </a:accent3>
      <a:accent4>
        <a:srgbClr val="62AFA0"/>
      </a:accent4>
      <a:accent5>
        <a:srgbClr val="62ACC1"/>
      </a:accent5>
      <a:accent6>
        <a:srgbClr val="7090C9"/>
      </a:accent6>
      <a:hlink>
        <a:srgbClr val="7082B2"/>
      </a:hlink>
      <a:folHlink>
        <a:srgbClr val="848484"/>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SketchLinesVTI" id="{8C0B0F05-C8D0-4078-9615-83E590287484}" vid="{43A7BC57-C1E3-4EE6-BDBC-5422DD574AF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0E1303072A1AC246B5C433DD0ED3ADBB" ma:contentTypeVersion="0" ma:contentTypeDescription="Создание документа." ma:contentTypeScope="" ma:versionID="c22e34f055bc0e882c858975705e8a4d">
  <xsd:schema xmlns:xsd="http://www.w3.org/2001/XMLSchema" xmlns:xs="http://www.w3.org/2001/XMLSchema" xmlns:p="http://schemas.microsoft.com/office/2006/metadata/properties" targetNamespace="http://schemas.microsoft.com/office/2006/metadata/properties" ma:root="true" ma:fieldsID="82fabbfca08c602fc194a16e9198900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DE80DA6-C5C5-4836-BAE2-1F80F894E4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8666DAFF-F075-4378-8E02-C15D91AEA053}">
  <ds:schemaRefs>
    <ds:schemaRef ds:uri="http://schemas.microsoft.com/sharepoint/v3/contenttype/forms"/>
  </ds:schemaRefs>
</ds:datastoreItem>
</file>

<file path=customXml/itemProps3.xml><?xml version="1.0" encoding="utf-8"?>
<ds:datastoreItem xmlns:ds="http://schemas.openxmlformats.org/officeDocument/2006/customXml" ds:itemID="{84B1FFEA-B1E9-46EA-8FC1-6E661D4AE48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167</TotalTime>
  <Words>1175</Words>
  <Application>Microsoft Office PowerPoint</Application>
  <PresentationFormat>Произвольный</PresentationFormat>
  <Paragraphs>84</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SketchLinesVTI</vt:lpstr>
      <vt:lpstr>№9 дәріс Психодиагностикалық технология</vt:lpstr>
      <vt:lpstr>Слайд 2</vt:lpstr>
      <vt:lpstr>     Психодиагностикалық   әдістерді   құрастыру және бейімдеу технологиясы </vt:lpstr>
      <vt:lpstr>     Психодиагностикалық   әдістерді   құрастыру және бейімдеу технологиясы </vt:lpstr>
      <vt:lpstr>Психодиагностика курсының мақсаты   </vt:lpstr>
      <vt:lpstr>Слайд 6</vt:lpstr>
      <vt:lpstr>Типтік диагностикалық процедураларды құрастыру (Тұлғалық  сұрақтамалар,  репертуарлық  әдістемелер,  жетістік тесттері,  тұлға  тесттері,  интелелкт  тесттері)</vt:lpstr>
      <vt:lpstr>Типтік диагностикалық процедураларды құрастыру (Тұлғалық  сұрақтамалар,  репертуарлық  әдістемелер,  жетістік тесттері,  тұлға  тесттері,  интелелкт  тесттері)</vt:lpstr>
      <vt:lpstr>Типтік диагностикалық процедураларды құрастыру (Тұлғалық  сұрақтамалар,  репертуарлық  әдістемелер,  жетістік тесттері,  тұлға  тесттері,  интелелкт  тесттері)</vt:lpstr>
      <vt:lpstr>Слайд 10</vt:lpstr>
      <vt:lpstr>Слайд 11</vt:lpstr>
      <vt:lpstr>Слайд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Эксперименттік психологияның пәні мен міндеттері </dc:title>
  <dc:creator>Сагинов Кайрат Мырзабаевич</dc:creator>
  <cp:lastModifiedBy>ASUS</cp:lastModifiedBy>
  <cp:revision>13</cp:revision>
  <dcterms:created xsi:type="dcterms:W3CDTF">2020-09-07T07:46:50Z</dcterms:created>
  <dcterms:modified xsi:type="dcterms:W3CDTF">2024-09-29T01:32:10Z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0x0101000E1303072A1AC246B5C433DD0ED3ADBB</vt:lpwstr>
  </property>
</Properties>
</file>