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10"/>
    <p:restoredTop sz="94626"/>
  </p:normalViewPr>
  <p:slideViewPr>
    <p:cSldViewPr snapToGrid="0">
      <p:cViewPr varScale="1">
        <p:scale>
          <a:sx n="105" d="100"/>
          <a:sy n="105" d="100"/>
        </p:scale>
        <p:origin x="2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ru-RU"/>
              <a:t>Образец заголовка</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6F1D5C9B-6963-E54A-ADB0-2BCD8452B7BB}" type="datetimeFigureOut">
              <a:rPr lang="ru-KZ" smtClean="0"/>
              <a:t>10.11.2022</a:t>
            </a:fld>
            <a:endParaRPr lang="ru-KZ"/>
          </a:p>
        </p:txBody>
      </p:sp>
      <p:sp>
        <p:nvSpPr>
          <p:cNvPr id="5" name="Footer Placeholder 4"/>
          <p:cNvSpPr>
            <a:spLocks noGrp="1"/>
          </p:cNvSpPr>
          <p:nvPr>
            <p:ph type="ftr" sz="quarter" idx="11"/>
          </p:nvPr>
        </p:nvSpPr>
        <p:spPr>
          <a:xfrm>
            <a:off x="2416500" y="329307"/>
            <a:ext cx="4973915" cy="309201"/>
          </a:xfrm>
        </p:spPr>
        <p:txBody>
          <a:bodyPr/>
          <a:lstStyle/>
          <a:p>
            <a:endParaRPr lang="ru-KZ"/>
          </a:p>
        </p:txBody>
      </p:sp>
      <p:sp>
        <p:nvSpPr>
          <p:cNvPr id="6" name="Slide Number Placeholder 5"/>
          <p:cNvSpPr>
            <a:spLocks noGrp="1"/>
          </p:cNvSpPr>
          <p:nvPr>
            <p:ph type="sldNum" sz="quarter" idx="12"/>
          </p:nvPr>
        </p:nvSpPr>
        <p:spPr>
          <a:xfrm>
            <a:off x="1437664" y="798973"/>
            <a:ext cx="811019" cy="503578"/>
          </a:xfrm>
        </p:spPr>
        <p:txBody>
          <a:bodyPr/>
          <a:lstStyle/>
          <a:p>
            <a:fld id="{9C55FAD0-BAAA-814D-A264-448EA3BBBD4B}" type="slidenum">
              <a:rPr lang="ru-KZ" smtClean="0"/>
              <a:t>‹#›</a:t>
            </a:fld>
            <a:endParaRPr lang="ru-KZ"/>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10542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F1D5C9B-6963-E54A-ADB0-2BCD8452B7BB}" type="datetimeFigureOut">
              <a:rPr lang="ru-KZ" smtClean="0"/>
              <a:t>10.11.2022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9C55FAD0-BAAA-814D-A264-448EA3BBBD4B}" type="slidenum">
              <a:rPr lang="ru-KZ" smtClean="0"/>
              <a:t>‹#›</a:t>
            </a:fld>
            <a:endParaRPr lang="ru-KZ"/>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1745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F1D5C9B-6963-E54A-ADB0-2BCD8452B7BB}" type="datetimeFigureOut">
              <a:rPr lang="ru-KZ" smtClean="0"/>
              <a:t>10.11.2022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9C55FAD0-BAAA-814D-A264-448EA3BBBD4B}" type="slidenum">
              <a:rPr lang="ru-KZ" smtClean="0"/>
              <a:t>‹#›</a:t>
            </a:fld>
            <a:endParaRPr lang="ru-KZ"/>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28013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F1D5C9B-6963-E54A-ADB0-2BCD8452B7BB}" type="datetimeFigureOut">
              <a:rPr lang="ru-KZ" smtClean="0"/>
              <a:t>10.11.2022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9C55FAD0-BAAA-814D-A264-448EA3BBBD4B}" type="slidenum">
              <a:rPr lang="ru-KZ" smtClean="0"/>
              <a:t>‹#›</a:t>
            </a:fld>
            <a:endParaRPr lang="ru-KZ"/>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53706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ru-RU"/>
              <a:t>Образец заголовка</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6F1D5C9B-6963-E54A-ADB0-2BCD8452B7BB}" type="datetimeFigureOut">
              <a:rPr lang="ru-KZ" smtClean="0"/>
              <a:t>10.11.2022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9C55FAD0-BAAA-814D-A264-448EA3BBBD4B}" type="slidenum">
              <a:rPr lang="ru-KZ" smtClean="0"/>
              <a:t>‹#›</a:t>
            </a:fld>
            <a:endParaRPr lang="ru-KZ"/>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32699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6F1D5C9B-6963-E54A-ADB0-2BCD8452B7BB}" type="datetimeFigureOut">
              <a:rPr lang="ru-KZ" smtClean="0"/>
              <a:t>10.11.2022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9C55FAD0-BAAA-814D-A264-448EA3BBBD4B}" type="slidenum">
              <a:rPr lang="ru-KZ" smtClean="0"/>
              <a:t>‹#›</a:t>
            </a:fld>
            <a:endParaRPr lang="ru-KZ"/>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07841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447191" y="2824269"/>
            <a:ext cx="4645152" cy="264445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412362" y="2821491"/>
            <a:ext cx="4645152" cy="263737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6F1D5C9B-6963-E54A-ADB0-2BCD8452B7BB}" type="datetimeFigureOut">
              <a:rPr lang="ru-KZ" smtClean="0"/>
              <a:t>10.11.2022</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9C55FAD0-BAAA-814D-A264-448EA3BBBD4B}" type="slidenum">
              <a:rPr lang="ru-KZ" smtClean="0"/>
              <a:t>‹#›</a:t>
            </a:fld>
            <a:endParaRPr lang="ru-KZ"/>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71750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6F1D5C9B-6963-E54A-ADB0-2BCD8452B7BB}" type="datetimeFigureOut">
              <a:rPr lang="ru-KZ" smtClean="0"/>
              <a:t>10.11.2022</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9C55FAD0-BAAA-814D-A264-448EA3BBBD4B}" type="slidenum">
              <a:rPr lang="ru-KZ" smtClean="0"/>
              <a:t>‹#›</a:t>
            </a:fld>
            <a:endParaRPr lang="ru-KZ"/>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36238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1D5C9B-6963-E54A-ADB0-2BCD8452B7BB}" type="datetimeFigureOut">
              <a:rPr lang="ru-KZ" smtClean="0"/>
              <a:t>10.11.2022</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9C55FAD0-BAAA-814D-A264-448EA3BBBD4B}" type="slidenum">
              <a:rPr lang="ru-KZ" smtClean="0"/>
              <a:t>‹#›</a:t>
            </a:fld>
            <a:endParaRPr lang="ru-KZ"/>
          </a:p>
        </p:txBody>
      </p:sp>
    </p:spTree>
    <p:extLst>
      <p:ext uri="{BB962C8B-B14F-4D97-AF65-F5344CB8AC3E}">
        <p14:creationId xmlns:p14="http://schemas.microsoft.com/office/powerpoint/2010/main" val="2197292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ru-RU"/>
              <a:t>Образец заголовка</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6F1D5C9B-6963-E54A-ADB0-2BCD8452B7BB}" type="datetimeFigureOut">
              <a:rPr lang="ru-KZ" smtClean="0"/>
              <a:t>10.11.2022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9C55FAD0-BAAA-814D-A264-448EA3BBBD4B}" type="slidenum">
              <a:rPr lang="ru-KZ" smtClean="0"/>
              <a:t>‹#›</a:t>
            </a:fld>
            <a:endParaRPr lang="ru-KZ"/>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2426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6F1D5C9B-6963-E54A-ADB0-2BCD8452B7BB}" type="datetimeFigureOut">
              <a:rPr lang="ru-KZ" smtClean="0"/>
              <a:t>10.11.2022</a:t>
            </a:fld>
            <a:endParaRPr lang="ru-KZ"/>
          </a:p>
        </p:txBody>
      </p:sp>
      <p:sp>
        <p:nvSpPr>
          <p:cNvPr id="6" name="Footer Placeholder 5"/>
          <p:cNvSpPr>
            <a:spLocks noGrp="1"/>
          </p:cNvSpPr>
          <p:nvPr>
            <p:ph type="ftr" sz="quarter" idx="11"/>
          </p:nvPr>
        </p:nvSpPr>
        <p:spPr>
          <a:xfrm>
            <a:off x="1447382" y="318640"/>
            <a:ext cx="5541004" cy="320931"/>
          </a:xfrm>
        </p:spPr>
        <p:txBody>
          <a:bodyPr/>
          <a:lstStyle/>
          <a:p>
            <a:endParaRPr lang="ru-KZ"/>
          </a:p>
        </p:txBody>
      </p:sp>
      <p:sp>
        <p:nvSpPr>
          <p:cNvPr id="7" name="Slide Number Placeholder 6"/>
          <p:cNvSpPr>
            <a:spLocks noGrp="1"/>
          </p:cNvSpPr>
          <p:nvPr>
            <p:ph type="sldNum" sz="quarter" idx="12"/>
          </p:nvPr>
        </p:nvSpPr>
        <p:spPr/>
        <p:txBody>
          <a:bodyPr/>
          <a:lstStyle/>
          <a:p>
            <a:fld id="{9C55FAD0-BAAA-814D-A264-448EA3BBBD4B}" type="slidenum">
              <a:rPr lang="ru-KZ" smtClean="0"/>
              <a:t>‹#›</a:t>
            </a:fld>
            <a:endParaRPr lang="ru-KZ"/>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68549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6F1D5C9B-6963-E54A-ADB0-2BCD8452B7BB}" type="datetimeFigureOut">
              <a:rPr lang="ru-KZ" smtClean="0"/>
              <a:t>10.11.2022</a:t>
            </a:fld>
            <a:endParaRPr lang="ru-KZ"/>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ru-KZ"/>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9C55FAD0-BAAA-814D-A264-448EA3BBBD4B}" type="slidenum">
              <a:rPr lang="ru-KZ" smtClean="0"/>
              <a:t>‹#›</a:t>
            </a:fld>
            <a:endParaRPr lang="ru-KZ"/>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7517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2D4450C-B317-F33D-FAA9-AF601DB39984}"/>
              </a:ext>
            </a:extLst>
          </p:cNvPr>
          <p:cNvSpPr>
            <a:spLocks noGrp="1"/>
          </p:cNvSpPr>
          <p:nvPr>
            <p:ph type="ctrTitle"/>
          </p:nvPr>
        </p:nvSpPr>
        <p:spPr>
          <a:xfrm>
            <a:off x="185738" y="802298"/>
            <a:ext cx="12006261" cy="2541431"/>
          </a:xfrm>
        </p:spPr>
        <p:txBody>
          <a:bodyPr>
            <a:normAutofit fontScale="90000"/>
          </a:bodyPr>
          <a:lstStyle/>
          <a:p>
            <a:r>
              <a:rPr lang="ru-RU" dirty="0"/>
              <a:t>Фрейм как способ моделирования временной и пространственной растяжимости</a:t>
            </a:r>
            <a:endParaRPr lang="ru-KZ" dirty="0"/>
          </a:p>
        </p:txBody>
      </p:sp>
      <p:sp>
        <p:nvSpPr>
          <p:cNvPr id="3" name="Подзаголовок 2">
            <a:extLst>
              <a:ext uri="{FF2B5EF4-FFF2-40B4-BE49-F238E27FC236}">
                <a16:creationId xmlns:a16="http://schemas.microsoft.com/office/drawing/2014/main" id="{C988F4FB-F302-CA14-24F7-9CDFB9B83129}"/>
              </a:ext>
            </a:extLst>
          </p:cNvPr>
          <p:cNvSpPr>
            <a:spLocks noGrp="1"/>
          </p:cNvSpPr>
          <p:nvPr>
            <p:ph type="subTitle" idx="1"/>
          </p:nvPr>
        </p:nvSpPr>
        <p:spPr/>
        <p:txBody>
          <a:bodyPr/>
          <a:lstStyle/>
          <a:p>
            <a:r>
              <a:rPr lang="ru-KZ" dirty="0"/>
              <a:t>Лекция</a:t>
            </a:r>
          </a:p>
        </p:txBody>
      </p:sp>
    </p:spTree>
    <p:extLst>
      <p:ext uri="{BB962C8B-B14F-4D97-AF65-F5344CB8AC3E}">
        <p14:creationId xmlns:p14="http://schemas.microsoft.com/office/powerpoint/2010/main" val="22351144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9" name="Picture 8">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1" name="Straight Connector 10">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BBC7667-C352-4842-9AFD-E5C16AD002F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5" name="Rectangle 14">
            <a:extLst>
              <a:ext uri="{FF2B5EF4-FFF2-40B4-BE49-F238E27FC236}">
                <a16:creationId xmlns:a16="http://schemas.microsoft.com/office/drawing/2014/main" id="{1EE485E7-7D6D-4CB0-A3AD-261D97B2EF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55E3208-F0C4-4962-8946-065C94F89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2" name="Заголовок 1">
            <a:extLst>
              <a:ext uri="{FF2B5EF4-FFF2-40B4-BE49-F238E27FC236}">
                <a16:creationId xmlns:a16="http://schemas.microsoft.com/office/drawing/2014/main" id="{E7116A8E-CB10-BC14-4332-FFEFE277F813}"/>
              </a:ext>
            </a:extLst>
          </p:cNvPr>
          <p:cNvSpPr>
            <a:spLocks noGrp="1"/>
          </p:cNvSpPr>
          <p:nvPr>
            <p:ph type="title"/>
          </p:nvPr>
        </p:nvSpPr>
        <p:spPr>
          <a:xfrm>
            <a:off x="5140235" y="1027937"/>
            <a:ext cx="6083708" cy="3711894"/>
          </a:xfrm>
        </p:spPr>
        <p:txBody>
          <a:bodyPr vert="horz" lIns="91440" tIns="45720" rIns="91440" bIns="0" rtlCol="0" anchor="ctr">
            <a:normAutofit/>
          </a:bodyPr>
          <a:lstStyle/>
          <a:p>
            <a:r>
              <a:rPr lang="en-US" sz="1400"/>
              <a:t>Лингвокультурные признаки рассматриваются как отличительные свойства растяжимости, квалифицирующие существующие в определенной культуре представления об этом феномене, нашедшие отражение в семантике языковых единиц. В качестве непосредственных репрезентантов данных лингвокультурных признаков выступают квалификаторы. Релевантным лингвокультурным признаком для всех установленных подслотов является признак характер протяженности, поскольку он находит отражение в семантике всех ядерных языковых единиц, номинирующих терминалы, и наиболее полно раскрывает понятие растяжимости.</a:t>
            </a:r>
            <a:br>
              <a:rPr lang="en-US" sz="1400"/>
            </a:br>
            <a:endParaRPr lang="en-US" sz="1400"/>
          </a:p>
        </p:txBody>
      </p:sp>
      <p:cxnSp>
        <p:nvCxnSpPr>
          <p:cNvPr id="19" name="Straight Connector 18">
            <a:extLst>
              <a:ext uri="{FF2B5EF4-FFF2-40B4-BE49-F238E27FC236}">
                <a16:creationId xmlns:a16="http://schemas.microsoft.com/office/drawing/2014/main" id="{4FAE17D3-C2DC-4665-AF20-33C5BACD5E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375124"/>
            <a:ext cx="0" cy="3017520"/>
          </a:xfrm>
          <a:prstGeom prst="line">
            <a:avLst/>
          </a:prstGeom>
          <a:ln w="31750"/>
        </p:spPr>
        <p:style>
          <a:lnRef idx="1">
            <a:schemeClr val="accent1"/>
          </a:lnRef>
          <a:fillRef idx="0">
            <a:schemeClr val="accent1"/>
          </a:fillRef>
          <a:effectRef idx="0">
            <a:schemeClr val="accent1"/>
          </a:effectRef>
          <a:fontRef idx="minor">
            <a:schemeClr val="tx1"/>
          </a:fontRef>
        </p:style>
      </p:cxnSp>
      <p:pic>
        <p:nvPicPr>
          <p:cNvPr id="21" name="Picture 20">
            <a:extLst>
              <a:ext uri="{FF2B5EF4-FFF2-40B4-BE49-F238E27FC236}">
                <a16:creationId xmlns:a16="http://schemas.microsoft.com/office/drawing/2014/main" id="{7021C573-B3FF-44B8-A5DE-AB39E9AA6B9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3" name="Straight Connector 22">
            <a:extLst>
              <a:ext uri="{FF2B5EF4-FFF2-40B4-BE49-F238E27FC236}">
                <a16:creationId xmlns:a16="http://schemas.microsoft.com/office/drawing/2014/main" id="{50B0CCD4-E9B0-43B2-806F-05EDF57A762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9510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E7A6F0-5CD3-481E-B0F2-E7F99FE675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11290DF-4975-4FCD-8B8D-BBC86B8366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pSp>
        <p:nvGrpSpPr>
          <p:cNvPr id="12" name="Group 11">
            <a:extLst>
              <a:ext uri="{FF2B5EF4-FFF2-40B4-BE49-F238E27FC236}">
                <a16:creationId xmlns:a16="http://schemas.microsoft.com/office/drawing/2014/main" id="{357CA18A-A333-4DCB-842B-76827D2ECB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00021" y="638300"/>
            <a:ext cx="6409605" cy="4858625"/>
            <a:chOff x="7807230" y="2012810"/>
            <a:chExt cx="3251252" cy="3459865"/>
          </a:xfrm>
        </p:grpSpPr>
        <p:sp>
          <p:nvSpPr>
            <p:cNvPr id="13" name="Rectangle 12">
              <a:extLst>
                <a:ext uri="{FF2B5EF4-FFF2-40B4-BE49-F238E27FC236}">
                  <a16:creationId xmlns:a16="http://schemas.microsoft.com/office/drawing/2014/main" id="{6E785FC3-CE7B-46F8-8C7A-EBBF001EDB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5069D9A-30C7-4159-880C-DD2BDC510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9FE1511-6E1B-4F0E-8FF0-958527181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9891" y="973636"/>
            <a:ext cx="5769864" cy="4187952"/>
          </a:xfrm>
          <a:prstGeom prst="rect">
            <a:avLst/>
          </a:prstGeom>
          <a:solidFill>
            <a:srgbClr val="FFFFFF"/>
          </a:solidFill>
          <a:ln w="6350">
            <a:solidFill>
              <a:srgbClr val="DFD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5756CA99-133B-ADE3-D571-48308EDA5951}"/>
              </a:ext>
            </a:extLst>
          </p:cNvPr>
          <p:cNvSpPr>
            <a:spLocks noGrp="1"/>
          </p:cNvSpPr>
          <p:nvPr>
            <p:ph idx="1"/>
          </p:nvPr>
        </p:nvSpPr>
        <p:spPr>
          <a:xfrm>
            <a:off x="5584483" y="1138228"/>
            <a:ext cx="5440680" cy="3858768"/>
          </a:xfrm>
        </p:spPr>
        <p:txBody>
          <a:bodyPr anchor="ctr">
            <a:normAutofit/>
          </a:bodyPr>
          <a:lstStyle/>
          <a:p>
            <a:r>
              <a:rPr lang="ru-RU">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 когнитивной лингвистике существует представление о том, что явления действительности рефлексируются в сознании человека в форме концептов и объективируются в коммуникации номинативными средствами языка [Болдырев, 2014; Карасик, 2002; Милованова, 2007; Шамне, 2009; </a:t>
            </a:r>
            <a:r>
              <a:rPr lang="en-US">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Maienborn</a:t>
            </a:r>
            <a:r>
              <a:rPr lang="ru-RU">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1988; </a:t>
            </a:r>
            <a:r>
              <a:rPr lang="en-US">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Miller</a:t>
            </a:r>
            <a:r>
              <a:rPr lang="ru-RU">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Johnson</a:t>
            </a:r>
            <a:r>
              <a:rPr lang="ru-RU">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Laird</a:t>
            </a:r>
            <a:r>
              <a:rPr lang="ru-RU">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1976 и др.]. </a:t>
            </a:r>
            <a:endParaRPr lang="ru-KZ">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ru-KZ">
              <a:solidFill>
                <a:srgbClr val="000000"/>
              </a:solidFill>
            </a:endParaRPr>
          </a:p>
        </p:txBody>
      </p:sp>
      <p:pic>
        <p:nvPicPr>
          <p:cNvPr id="18" name="Picture 17">
            <a:extLst>
              <a:ext uri="{FF2B5EF4-FFF2-40B4-BE49-F238E27FC236}">
                <a16:creationId xmlns:a16="http://schemas.microsoft.com/office/drawing/2014/main" id="{025CEF6D-5E98-4B5C-A10F-7459C1EEF10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0" name="Straight Connector 19">
            <a:extLst>
              <a:ext uri="{FF2B5EF4-FFF2-40B4-BE49-F238E27FC236}">
                <a16:creationId xmlns:a16="http://schemas.microsoft.com/office/drawing/2014/main" id="{05C73161-1E4E-4E6A-91B2-E885CF8FFBA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035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9" name="Picture 8">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1" name="Straight Connector 10">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BBC7667-C352-4842-9AFD-E5C16AD002F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5" name="Rectangle 14">
            <a:extLst>
              <a:ext uri="{FF2B5EF4-FFF2-40B4-BE49-F238E27FC236}">
                <a16:creationId xmlns:a16="http://schemas.microsoft.com/office/drawing/2014/main" id="{2FDF9410-E530-4E71-A2C0-4C24B48964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F338A7AC-C829-F5B2-7D30-DA1003DAD923}"/>
              </a:ext>
            </a:extLst>
          </p:cNvPr>
          <p:cNvSpPr>
            <a:spLocks noGrp="1"/>
          </p:cNvSpPr>
          <p:nvPr>
            <p:ph type="title"/>
          </p:nvPr>
        </p:nvSpPr>
        <p:spPr>
          <a:xfrm>
            <a:off x="1752966" y="1427304"/>
            <a:ext cx="8686800" cy="3241515"/>
          </a:xfrm>
        </p:spPr>
        <p:txBody>
          <a:bodyPr vert="horz" lIns="91440" tIns="45720" rIns="91440" bIns="0" rtlCol="0" anchor="ctr">
            <a:normAutofit/>
          </a:bodyPr>
          <a:lstStyle/>
          <a:p>
            <a:r>
              <a:rPr lang="en-US" sz="2200"/>
              <a:t>Исследования, проводимые в области фреймовой семантики, могут быть рассмотрены как попытка объяснения и выяснения причин, по которым определенное языковое сообщество создало категорию, номинируемую данным словом, и выяснения значения этого слова посредством выявления и описания этих причин (учитывая при этом значение данного слова). </a:t>
            </a:r>
            <a:br>
              <a:rPr lang="en-US" sz="2200"/>
            </a:br>
            <a:endParaRPr lang="en-US" sz="2200"/>
          </a:p>
        </p:txBody>
      </p:sp>
      <p:cxnSp>
        <p:nvCxnSpPr>
          <p:cNvPr id="17" name="Straight Connector 16">
            <a:extLst>
              <a:ext uri="{FF2B5EF4-FFF2-40B4-BE49-F238E27FC236}">
                <a16:creationId xmlns:a16="http://schemas.microsoft.com/office/drawing/2014/main" id="{53268B1E-8861-4702-9529-5A8FB23A618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752966" y="1094758"/>
            <a:ext cx="8686800" cy="0"/>
          </a:xfrm>
          <a:prstGeom prst="line">
            <a:avLst/>
          </a:prstGeom>
          <a:ln w="31750"/>
        </p:spPr>
        <p:style>
          <a:lnRef idx="3">
            <a:schemeClr val="accent1"/>
          </a:lnRef>
          <a:fillRef idx="0">
            <a:schemeClr val="accent1"/>
          </a:fillRef>
          <a:effectRef idx="2">
            <a:schemeClr val="accent1"/>
          </a:effectRef>
          <a:fontRef idx="minor">
            <a:schemeClr val="tx1"/>
          </a:fontRef>
        </p:style>
      </p:cxnSp>
      <p:cxnSp>
        <p:nvCxnSpPr>
          <p:cNvPr id="19" name="Straight Connector 18">
            <a:extLst>
              <a:ext uri="{FF2B5EF4-FFF2-40B4-BE49-F238E27FC236}">
                <a16:creationId xmlns:a16="http://schemas.microsoft.com/office/drawing/2014/main" id="{BC6646AE-8FD6-411E-8640-6CCB250D54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752966" y="4923706"/>
            <a:ext cx="868680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81581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9" name="Picture 8">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1" name="Straight Connector 10">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BBC7667-C352-4842-9AFD-E5C16AD002F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5" name="Rectangle 14">
            <a:extLst>
              <a:ext uri="{FF2B5EF4-FFF2-40B4-BE49-F238E27FC236}">
                <a16:creationId xmlns:a16="http://schemas.microsoft.com/office/drawing/2014/main" id="{352BB3D1-FC10-43EE-8114-34C0EBA6F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37FF6DE9-A6D4-0C1C-917D-5FE4F5FC6107}"/>
              </a:ext>
            </a:extLst>
          </p:cNvPr>
          <p:cNvSpPr>
            <a:spLocks noGrp="1"/>
          </p:cNvSpPr>
          <p:nvPr>
            <p:ph type="title"/>
          </p:nvPr>
        </p:nvSpPr>
        <p:spPr>
          <a:xfrm>
            <a:off x="4976636" y="992221"/>
            <a:ext cx="6247308" cy="4873558"/>
          </a:xfrm>
        </p:spPr>
        <p:txBody>
          <a:bodyPr vert="horz" lIns="91440" tIns="45720" rIns="91440" bIns="0" rtlCol="0" anchor="ctr">
            <a:normAutofit/>
          </a:bodyPr>
          <a:lstStyle/>
          <a:p>
            <a:r>
              <a:rPr lang="en-US" sz="2300"/>
              <a:t>В лингвистический обиход термин «фрейм» ввел М. Минский, основной целью которого было представление в системах искусственного интеллекта структуры данных стереотипных ситуаций [Минский, 1979]. Позднее термин «фрейм» был адаптирован для лингвистических целей Ч. Филлмором, который разработал фреймовую семантику — новый подход, представляющий универсальную систему репрезентации значений слов, предложений и текстов.</a:t>
            </a:r>
            <a:br>
              <a:rPr lang="en-US" sz="2300"/>
            </a:br>
            <a:endParaRPr lang="en-US" sz="2300"/>
          </a:p>
        </p:txBody>
      </p:sp>
      <p:cxnSp>
        <p:nvCxnSpPr>
          <p:cNvPr id="17" name="Straight Connector 16">
            <a:extLst>
              <a:ext uri="{FF2B5EF4-FFF2-40B4-BE49-F238E27FC236}">
                <a16:creationId xmlns:a16="http://schemas.microsoft.com/office/drawing/2014/main" id="{7766695C-9F91-4225-8954-E3288BC513F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200"/>
            <a:ext cx="0" cy="3657600"/>
          </a:xfrm>
          <a:prstGeom prst="line">
            <a:avLst/>
          </a:prstGeom>
          <a:ln w="317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0904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9" name="Picture 8">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1" name="Straight Connector 10">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BBC7667-C352-4842-9AFD-E5C16AD002F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5" name="Rectangle 14">
            <a:extLst>
              <a:ext uri="{FF2B5EF4-FFF2-40B4-BE49-F238E27FC236}">
                <a16:creationId xmlns:a16="http://schemas.microsoft.com/office/drawing/2014/main" id="{1BF0792A-0F2B-4A2E-AB38-0A4F18A307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F57DB18D-C2F1-4C8C-8808-9C01ECE683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pSp>
        <p:nvGrpSpPr>
          <p:cNvPr id="19" name="Group 18">
            <a:extLst>
              <a:ext uri="{FF2B5EF4-FFF2-40B4-BE49-F238E27FC236}">
                <a16:creationId xmlns:a16="http://schemas.microsoft.com/office/drawing/2014/main" id="{E5D935FA-3336-4941-9214-E250A5727F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45671" y="644327"/>
            <a:ext cx="9299965" cy="4811366"/>
            <a:chOff x="7639235" y="600024"/>
            <a:chExt cx="3898557" cy="6878929"/>
          </a:xfrm>
        </p:grpSpPr>
        <p:sp>
          <p:nvSpPr>
            <p:cNvPr id="20" name="Rectangle 19">
              <a:extLst>
                <a:ext uri="{FF2B5EF4-FFF2-40B4-BE49-F238E27FC236}">
                  <a16:creationId xmlns:a16="http://schemas.microsoft.com/office/drawing/2014/main" id="{45D9E2ED-FF90-4200-A7EE-6D41D6526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639235" y="600024"/>
              <a:ext cx="3898557" cy="6878929"/>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3A4BEB8D-68AD-4314-8A2B-F8DC85A530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70263" y="1062693"/>
              <a:ext cx="3635738" cy="59547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 name="Заголовок 1">
            <a:extLst>
              <a:ext uri="{FF2B5EF4-FFF2-40B4-BE49-F238E27FC236}">
                <a16:creationId xmlns:a16="http://schemas.microsoft.com/office/drawing/2014/main" id="{5ABAC27E-9077-661E-52BB-81BE5195CD0D}"/>
              </a:ext>
            </a:extLst>
          </p:cNvPr>
          <p:cNvSpPr>
            <a:spLocks noGrp="1"/>
          </p:cNvSpPr>
          <p:nvPr>
            <p:ph type="title"/>
          </p:nvPr>
        </p:nvSpPr>
        <p:spPr>
          <a:xfrm>
            <a:off x="2391408" y="1590734"/>
            <a:ext cx="7405874" cy="2520012"/>
          </a:xfrm>
          <a:solidFill>
            <a:schemeClr val="bg2"/>
          </a:solidFill>
        </p:spPr>
        <p:txBody>
          <a:bodyPr vert="horz" lIns="91440" tIns="45720" rIns="91440" bIns="0" rtlCol="0" anchor="ctr">
            <a:normAutofit/>
          </a:bodyPr>
          <a:lstStyle/>
          <a:p>
            <a:pPr indent="449580" algn="ctr">
              <a:spcAft>
                <a:spcPts val="1000"/>
              </a:spcAft>
            </a:pPr>
            <a:r>
              <a:rPr lang="en-US" sz="1500">
                <a:solidFill>
                  <a:schemeClr val="tx2"/>
                </a:solidFill>
              </a:rPr>
              <a:t>Фреймовая семантика, предложенная Ч. Филлмором в качестве лингвистической концепции, рассматривалась автором как программа исследований, позволяющая дать характеристику принципам создания новых слов, предложений, введения новых значений и объединение значений элементов в целое [Филлмор, 1953, С. 111]. В исследованиях Ч. Филлмора происходит расширение термина «фрейм» от чисто лингвистического до когнитивного толкования. Фрейм рассматривается как система понятий, соотнесенных таким способом, что для осмысления отдельно взятого понятия необходимо осмыслить всю структуру, составной частью которой является это понятие. </a:t>
            </a:r>
          </a:p>
        </p:txBody>
      </p:sp>
      <p:cxnSp>
        <p:nvCxnSpPr>
          <p:cNvPr id="23" name="Straight Connector 22">
            <a:extLst>
              <a:ext uri="{FF2B5EF4-FFF2-40B4-BE49-F238E27FC236}">
                <a16:creationId xmlns:a16="http://schemas.microsoft.com/office/drawing/2014/main" id="{87F797D1-251E-41FE-9FF8-AD487DEF28A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391407" y="1416139"/>
            <a:ext cx="7405874" cy="0"/>
          </a:xfrm>
          <a:prstGeom prst="line">
            <a:avLst/>
          </a:prstGeom>
          <a:ln w="31750"/>
        </p:spPr>
        <p:style>
          <a:lnRef idx="3">
            <a:schemeClr val="accent1"/>
          </a:lnRef>
          <a:fillRef idx="0">
            <a:schemeClr val="accent1"/>
          </a:fillRef>
          <a:effectRef idx="2">
            <a:schemeClr val="accent1"/>
          </a:effectRef>
          <a:fontRef idx="minor">
            <a:schemeClr val="tx1"/>
          </a:fontRef>
        </p:style>
      </p:cxnSp>
      <p:cxnSp>
        <p:nvCxnSpPr>
          <p:cNvPr id="25" name="Straight Connector 24">
            <a:extLst>
              <a:ext uri="{FF2B5EF4-FFF2-40B4-BE49-F238E27FC236}">
                <a16:creationId xmlns:a16="http://schemas.microsoft.com/office/drawing/2014/main" id="{09A0CE28-0E59-4F4D-9855-8A8DCE9A8EF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391407" y="4285341"/>
            <a:ext cx="7405874"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27" name="Picture 26">
            <a:extLst>
              <a:ext uri="{FF2B5EF4-FFF2-40B4-BE49-F238E27FC236}">
                <a16:creationId xmlns:a16="http://schemas.microsoft.com/office/drawing/2014/main" id="{75CC23F7-9F20-4C4B-8608-BD4DE9728FA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Tree>
    <p:extLst>
      <p:ext uri="{BB962C8B-B14F-4D97-AF65-F5344CB8AC3E}">
        <p14:creationId xmlns:p14="http://schemas.microsoft.com/office/powerpoint/2010/main" val="2312158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9" name="Picture 8">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1" name="Straight Connector 10">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BBC7667-C352-4842-9AFD-E5C16AD002F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5" name="Rectangle 14">
            <a:extLst>
              <a:ext uri="{FF2B5EF4-FFF2-40B4-BE49-F238E27FC236}">
                <a16:creationId xmlns:a16="http://schemas.microsoft.com/office/drawing/2014/main" id="{2FDF9410-E530-4E71-A2C0-4C24B48964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D697E389-4751-E035-8977-FB876E5B6BBE}"/>
              </a:ext>
            </a:extLst>
          </p:cNvPr>
          <p:cNvSpPr>
            <a:spLocks noGrp="1"/>
          </p:cNvSpPr>
          <p:nvPr>
            <p:ph type="title"/>
          </p:nvPr>
        </p:nvSpPr>
        <p:spPr>
          <a:xfrm>
            <a:off x="1752966" y="1427304"/>
            <a:ext cx="8686800" cy="3241515"/>
          </a:xfrm>
        </p:spPr>
        <p:txBody>
          <a:bodyPr vert="horz" lIns="91440" tIns="45720" rIns="91440" bIns="0" rtlCol="0" anchor="ctr">
            <a:normAutofit/>
          </a:bodyPr>
          <a:lstStyle/>
          <a:p>
            <a:r>
              <a:rPr lang="en-US" sz="2200"/>
              <a:t>Наиболее универсальным методом когнитивного анализа является фреймовый подход, позволяющий провести полный и объективный анализ отдельных лексем. Фрейм не во всех случаях «привязан» непосредственно к лексике, он может содержать всю релевантную информацию для отдельно взятого слова, включая при этом и экстралингвистические данные [Баранов, 2004]. </a:t>
            </a:r>
            <a:br>
              <a:rPr lang="en-US" sz="2200"/>
            </a:br>
            <a:endParaRPr lang="en-US" sz="2200"/>
          </a:p>
        </p:txBody>
      </p:sp>
      <p:cxnSp>
        <p:nvCxnSpPr>
          <p:cNvPr id="17" name="Straight Connector 16">
            <a:extLst>
              <a:ext uri="{FF2B5EF4-FFF2-40B4-BE49-F238E27FC236}">
                <a16:creationId xmlns:a16="http://schemas.microsoft.com/office/drawing/2014/main" id="{53268B1E-8861-4702-9529-5A8FB23A618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752966" y="1094758"/>
            <a:ext cx="8686800" cy="0"/>
          </a:xfrm>
          <a:prstGeom prst="line">
            <a:avLst/>
          </a:prstGeom>
          <a:ln w="31750"/>
        </p:spPr>
        <p:style>
          <a:lnRef idx="3">
            <a:schemeClr val="accent1"/>
          </a:lnRef>
          <a:fillRef idx="0">
            <a:schemeClr val="accent1"/>
          </a:fillRef>
          <a:effectRef idx="2">
            <a:schemeClr val="accent1"/>
          </a:effectRef>
          <a:fontRef idx="minor">
            <a:schemeClr val="tx1"/>
          </a:fontRef>
        </p:style>
      </p:cxnSp>
      <p:cxnSp>
        <p:nvCxnSpPr>
          <p:cNvPr id="19" name="Straight Connector 18">
            <a:extLst>
              <a:ext uri="{FF2B5EF4-FFF2-40B4-BE49-F238E27FC236}">
                <a16:creationId xmlns:a16="http://schemas.microsoft.com/office/drawing/2014/main" id="{BC6646AE-8FD6-411E-8640-6CCB250D54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752966" y="4923706"/>
            <a:ext cx="868680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89212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9" name="Picture 8">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1" name="Straight Connector 10">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BBC7667-C352-4842-9AFD-E5C16AD002F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5" name="Rectangle 14">
            <a:extLst>
              <a:ext uri="{FF2B5EF4-FFF2-40B4-BE49-F238E27FC236}">
                <a16:creationId xmlns:a16="http://schemas.microsoft.com/office/drawing/2014/main" id="{30C74CD3-A7BA-4F2E-BC3B-C9E8353C9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3965C84-D76E-4618-9E0B-CD6F15D103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19" name="Rectangle 18">
            <a:extLst>
              <a:ext uri="{FF2B5EF4-FFF2-40B4-BE49-F238E27FC236}">
                <a16:creationId xmlns:a16="http://schemas.microsoft.com/office/drawing/2014/main" id="{52AEC266-7735-48E3-ADBD-EC9024CFD4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4256" y="481108"/>
            <a:ext cx="7508096" cy="5150164"/>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799190E8-5D18-4262-9BCD-ED6E6DB6EE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9284" y="646746"/>
            <a:ext cx="7178040" cy="481888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C8210C6-EC0C-4277-ACE3-B3BFB1E294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9324" y="966786"/>
            <a:ext cx="6537960" cy="4178808"/>
          </a:xfrm>
          <a:prstGeom prst="rect">
            <a:avLst/>
          </a:prstGeom>
          <a:solidFill>
            <a:srgbClr val="FFFFFE"/>
          </a:solidFill>
          <a:ln w="6350">
            <a:solidFill>
              <a:srgbClr val="DFD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EDED3646-DA4E-772D-32F1-7A09A655C33B}"/>
              </a:ext>
            </a:extLst>
          </p:cNvPr>
          <p:cNvSpPr>
            <a:spLocks noGrp="1"/>
          </p:cNvSpPr>
          <p:nvPr>
            <p:ph type="title"/>
          </p:nvPr>
        </p:nvSpPr>
        <p:spPr>
          <a:xfrm>
            <a:off x="1380039" y="1155806"/>
            <a:ext cx="6116531" cy="3800769"/>
          </a:xfrm>
        </p:spPr>
        <p:txBody>
          <a:bodyPr vert="horz" lIns="91440" tIns="45720" rIns="91440" bIns="0" rtlCol="0" anchor="ctr">
            <a:normAutofit/>
          </a:bodyPr>
          <a:lstStyle/>
          <a:p>
            <a:pPr algn="ctr"/>
            <a:r>
              <a:rPr lang="en-US" sz="1800">
                <a:solidFill>
                  <a:srgbClr val="000000"/>
                </a:solidFill>
              </a:rPr>
              <a:t>Фрейм рассматривается как универсальная категория, объединяющая различные знания человека и его опыт, характеризующаяся максимальной энциклопедичностью и формализованностью. Фрейм – это многоаспектный когнитивный феномен, связанный с процессами репрезентации и хранения информации, категоризации и речепорождения. Подобная многоаспектность данного феномена объясняет наличие в языкознании многочисленных трактовок фрейма [Кубрякова, 1996, с. 187]. </a:t>
            </a:r>
            <a:br>
              <a:rPr lang="en-US" sz="1800">
                <a:solidFill>
                  <a:srgbClr val="000000"/>
                </a:solidFill>
              </a:rPr>
            </a:br>
            <a:endParaRPr lang="en-US" sz="1800">
              <a:solidFill>
                <a:srgbClr val="000000"/>
              </a:solidFill>
            </a:endParaRPr>
          </a:p>
        </p:txBody>
      </p:sp>
      <p:cxnSp>
        <p:nvCxnSpPr>
          <p:cNvPr id="25" name="Straight Connector 24">
            <a:extLst>
              <a:ext uri="{FF2B5EF4-FFF2-40B4-BE49-F238E27FC236}">
                <a16:creationId xmlns:a16="http://schemas.microsoft.com/office/drawing/2014/main" id="{07705AC7-A0E4-4672-9669-A00D64BC855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80960" y="3056721"/>
            <a:ext cx="2844424" cy="0"/>
          </a:xfrm>
          <a:prstGeom prst="line">
            <a:avLst/>
          </a:prstGeom>
          <a:ln w="31750"/>
        </p:spPr>
        <p:style>
          <a:lnRef idx="3">
            <a:schemeClr val="accent1"/>
          </a:lnRef>
          <a:fillRef idx="0">
            <a:schemeClr val="accent1"/>
          </a:fillRef>
          <a:effectRef idx="2">
            <a:schemeClr val="accent1"/>
          </a:effectRef>
          <a:fontRef idx="minor">
            <a:schemeClr val="tx1"/>
          </a:fontRef>
        </p:style>
      </p:cxnSp>
      <p:cxnSp>
        <p:nvCxnSpPr>
          <p:cNvPr id="27" name="Straight Connector 26">
            <a:extLst>
              <a:ext uri="{FF2B5EF4-FFF2-40B4-BE49-F238E27FC236}">
                <a16:creationId xmlns:a16="http://schemas.microsoft.com/office/drawing/2014/main" id="{B18CD888-FFE1-4CD1-A6BF-44D1EFEA496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29" name="Picture 28">
            <a:extLst>
              <a:ext uri="{FF2B5EF4-FFF2-40B4-BE49-F238E27FC236}">
                <a16:creationId xmlns:a16="http://schemas.microsoft.com/office/drawing/2014/main" id="{E1F61204-3411-4FA8-A4B1-FC1FBF13057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Tree>
    <p:extLst>
      <p:ext uri="{BB962C8B-B14F-4D97-AF65-F5344CB8AC3E}">
        <p14:creationId xmlns:p14="http://schemas.microsoft.com/office/powerpoint/2010/main" val="4156715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9" name="Picture 8">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1" name="Straight Connector 10">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BBC7667-C352-4842-9AFD-E5C16AD002F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5" name="Rectangle 14">
            <a:extLst>
              <a:ext uri="{FF2B5EF4-FFF2-40B4-BE49-F238E27FC236}">
                <a16:creationId xmlns:a16="http://schemas.microsoft.com/office/drawing/2014/main" id="{352BB3D1-FC10-43EE-8114-34C0EBA6F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18A90909-D91A-8FF1-6D20-ECF60C6E6C49}"/>
              </a:ext>
            </a:extLst>
          </p:cNvPr>
          <p:cNvSpPr>
            <a:spLocks noGrp="1"/>
          </p:cNvSpPr>
          <p:nvPr>
            <p:ph type="title"/>
          </p:nvPr>
        </p:nvSpPr>
        <p:spPr>
          <a:xfrm>
            <a:off x="4976636" y="992221"/>
            <a:ext cx="6247308" cy="4873558"/>
          </a:xfrm>
        </p:spPr>
        <p:txBody>
          <a:bodyPr vert="horz" lIns="91440" tIns="45720" rIns="91440" bIns="0" rtlCol="0" anchor="ctr">
            <a:normAutofit/>
          </a:bodyPr>
          <a:lstStyle/>
          <a:p>
            <a:r>
              <a:rPr lang="en-US" sz="2300"/>
              <a:t>Растяжимые понятия времени и пространства имеют сложный и неоднородный план содержания, в связи с этим представляется перспективным использование фреймового подхода при их изучении, поскольку он позволяет дать более глубокий анализ рассматриваемых категорий, в большей степени выявить закономерности их языковой репрезентации, определить национально-культурную специфику их восприятия представителями неблизкородственных лингвокультур.</a:t>
            </a:r>
            <a:br>
              <a:rPr lang="en-US" sz="2300"/>
            </a:br>
            <a:endParaRPr lang="en-US" sz="2300"/>
          </a:p>
        </p:txBody>
      </p:sp>
      <p:cxnSp>
        <p:nvCxnSpPr>
          <p:cNvPr id="17" name="Straight Connector 16">
            <a:extLst>
              <a:ext uri="{FF2B5EF4-FFF2-40B4-BE49-F238E27FC236}">
                <a16:creationId xmlns:a16="http://schemas.microsoft.com/office/drawing/2014/main" id="{7766695C-9F91-4225-8954-E3288BC513F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200"/>
            <a:ext cx="0" cy="3657600"/>
          </a:xfrm>
          <a:prstGeom prst="line">
            <a:avLst/>
          </a:prstGeom>
          <a:ln w="317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6688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9" name="Picture 8">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1" name="Straight Connector 10">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BBC7667-C352-4842-9AFD-E5C16AD002F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5" name="Rectangle 14">
            <a:extLst>
              <a:ext uri="{FF2B5EF4-FFF2-40B4-BE49-F238E27FC236}">
                <a16:creationId xmlns:a16="http://schemas.microsoft.com/office/drawing/2014/main" id="{2FDF9410-E530-4E71-A2C0-4C24B48964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C545CFCD-09E5-6400-F733-670640152962}"/>
              </a:ext>
            </a:extLst>
          </p:cNvPr>
          <p:cNvSpPr>
            <a:spLocks noGrp="1"/>
          </p:cNvSpPr>
          <p:nvPr>
            <p:ph type="title"/>
          </p:nvPr>
        </p:nvSpPr>
        <p:spPr>
          <a:xfrm>
            <a:off x="1752966" y="1427304"/>
            <a:ext cx="8686800" cy="3241515"/>
          </a:xfrm>
        </p:spPr>
        <p:txBody>
          <a:bodyPr vert="horz" lIns="91440" tIns="45720" rIns="91440" bIns="0" rtlCol="0" anchor="ctr">
            <a:normAutofit/>
          </a:bodyPr>
          <a:lstStyle/>
          <a:p>
            <a:r>
              <a:rPr lang="en-US" sz="3000"/>
              <a:t>Специфика самого феномена растяжимость позволяет выделить в структуре фрейма два ключевых субфрейма: «растяжимость времени» и «растяжимость пространства», которые, в свою очередь, включают ряд слотов, подслотов и терминалов.</a:t>
            </a:r>
            <a:br>
              <a:rPr lang="en-US" sz="3000"/>
            </a:br>
            <a:endParaRPr lang="en-US" sz="3000"/>
          </a:p>
        </p:txBody>
      </p:sp>
      <p:cxnSp>
        <p:nvCxnSpPr>
          <p:cNvPr id="17" name="Straight Connector 16">
            <a:extLst>
              <a:ext uri="{FF2B5EF4-FFF2-40B4-BE49-F238E27FC236}">
                <a16:creationId xmlns:a16="http://schemas.microsoft.com/office/drawing/2014/main" id="{53268B1E-8861-4702-9529-5A8FB23A618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752966" y="1094758"/>
            <a:ext cx="8686800" cy="0"/>
          </a:xfrm>
          <a:prstGeom prst="line">
            <a:avLst/>
          </a:prstGeom>
          <a:ln w="31750"/>
        </p:spPr>
        <p:style>
          <a:lnRef idx="3">
            <a:schemeClr val="accent1"/>
          </a:lnRef>
          <a:fillRef idx="0">
            <a:schemeClr val="accent1"/>
          </a:fillRef>
          <a:effectRef idx="2">
            <a:schemeClr val="accent1"/>
          </a:effectRef>
          <a:fontRef idx="minor">
            <a:schemeClr val="tx1"/>
          </a:fontRef>
        </p:style>
      </p:cxnSp>
      <p:cxnSp>
        <p:nvCxnSpPr>
          <p:cNvPr id="19" name="Straight Connector 18">
            <a:extLst>
              <a:ext uri="{FF2B5EF4-FFF2-40B4-BE49-F238E27FC236}">
                <a16:creationId xmlns:a16="http://schemas.microsoft.com/office/drawing/2014/main" id="{BC6646AE-8FD6-411E-8640-6CCB250D54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752966" y="4923706"/>
            <a:ext cx="868680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20534720"/>
      </p:ext>
    </p:extLst>
  </p:cSld>
  <p:clrMapOvr>
    <a:masterClrMapping/>
  </p:clrMapOvr>
</p:sld>
</file>

<file path=ppt/theme/theme1.xml><?xml version="1.0" encoding="utf-8"?>
<a:theme xmlns:a="http://schemas.openxmlformats.org/drawingml/2006/main" name="Галерея">
  <a:themeElements>
    <a:clrScheme name="Галерея">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Галерея">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алерея">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{B60D3CD4-6671-BB42-8D55-5703F401AAB2}tf10001119</Template>
  <TotalTime>4</TotalTime>
  <Words>544</Words>
  <Application>Microsoft Macintosh PowerPoint</Application>
  <PresentationFormat>Широкоэкранный</PresentationFormat>
  <Paragraphs>11</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Gill Sans MT</vt:lpstr>
      <vt:lpstr>Times New Roman</vt:lpstr>
      <vt:lpstr>Галерея</vt:lpstr>
      <vt:lpstr>Фрейм как способ моделирования временной и пространственной растяжимости</vt:lpstr>
      <vt:lpstr>Презентация PowerPoint</vt:lpstr>
      <vt:lpstr>Исследования, проводимые в области фреймовой семантики, могут быть рассмотрены как попытка объяснения и выяснения причин, по которым определенное языковое сообщество создало категорию, номинируемую данным словом, и выяснения значения этого слова посредством выявления и описания этих причин (учитывая при этом значение данного слова).  </vt:lpstr>
      <vt:lpstr>В лингвистический обиход термин «фрейм» ввел М. Минский, основной целью которого было представление в системах искусственного интеллекта структуры данных стереотипных ситуаций [Минский, 1979]. Позднее термин «фрейм» был адаптирован для лингвистических целей Ч. Филлмором, который разработал фреймовую семантику — новый подход, представляющий универсальную систему репрезентации значений слов, предложений и текстов. </vt:lpstr>
      <vt:lpstr>Фреймовая семантика, предложенная Ч. Филлмором в качестве лингвистической концепции, рассматривалась автором как программа исследований, позволяющая дать характеристику принципам создания новых слов, предложений, введения новых значений и объединение значений элементов в целое [Филлмор, 1953, С. 111]. В исследованиях Ч. Филлмора происходит расширение термина «фрейм» от чисто лингвистического до когнитивного толкования. Фрейм рассматривается как система понятий, соотнесенных таким способом, что для осмысления отдельно взятого понятия необходимо осмыслить всю структуру, составной частью которой является это понятие. </vt:lpstr>
      <vt:lpstr>Наиболее универсальным методом когнитивного анализа является фреймовый подход, позволяющий провести полный и объективный анализ отдельных лексем. Фрейм не во всех случаях «привязан» непосредственно к лексике, он может содержать всю релевантную информацию для отдельно взятого слова, включая при этом и экстралингвистические данные [Баранов, 2004].  </vt:lpstr>
      <vt:lpstr>Фрейм рассматривается как универсальная категория, объединяющая различные знания человека и его опыт, характеризующаяся максимальной энциклопедичностью и формализованностью. Фрейм – это многоаспектный когнитивный феномен, связанный с процессами репрезентации и хранения информации, категоризации и речепорождения. Подобная многоаспектность данного феномена объясняет наличие в языкознании многочисленных трактовок фрейма [Кубрякова, 1996, с. 187].  </vt:lpstr>
      <vt:lpstr>Растяжимые понятия времени и пространства имеют сложный и неоднородный план содержания, в связи с этим представляется перспективным использование фреймового подхода при их изучении, поскольку он позволяет дать более глубокий анализ рассматриваемых категорий, в большей степени выявить закономерности их языковой репрезентации, определить национально-культурную специфику их восприятия представителями неблизкородственных лингвокультур. </vt:lpstr>
      <vt:lpstr>Специфика самого феномена растяжимость позволяет выделить в структуре фрейма два ключевых субфрейма: «растяжимость времени» и «растяжимость пространства», которые, в свою очередь, включают ряд слотов, подслотов и терминалов. </vt:lpstr>
      <vt:lpstr>Лингвокультурные признаки рассматриваются как отличительные свойства растяжимости, квалифицирующие существующие в определенной культуре представления об этом феномене, нашедшие отражение в семантике языковых единиц. В качестве непосредственных репрезентантов данных лингвокультурных признаков выступают квалификаторы. Релевантным лингвокультурным признаком для всех установленных подслотов является признак характер протяженности, поскольку он находит отражение в семантике всех ядерных языковых единиц, номинирующих терминалы, и наиболее полно раскрывает понятие растяжимости.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Фрейм как способ моделирования временной и пространственной растяжимости</dc:title>
  <dc:creator>Хамза Мадина Адебиетовна</dc:creator>
  <cp:lastModifiedBy>Хамза Мадина Адебиетовна</cp:lastModifiedBy>
  <cp:revision>1</cp:revision>
  <dcterms:created xsi:type="dcterms:W3CDTF">2022-11-10T16:15:49Z</dcterms:created>
  <dcterms:modified xsi:type="dcterms:W3CDTF">2022-11-10T16:19:59Z</dcterms:modified>
</cp:coreProperties>
</file>