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5" r:id="rId3"/>
    <p:sldId id="257" r:id="rId4"/>
    <p:sldId id="264" r:id="rId5"/>
    <p:sldId id="259" r:id="rId6"/>
    <p:sldId id="260" r:id="rId7"/>
    <p:sldId id="266" r:id="rId8"/>
    <p:sldId id="262" r:id="rId9"/>
    <p:sldId id="263" r:id="rId10"/>
    <p:sldId id="267" r:id="rId11"/>
  </p:sldIdLst>
  <p:sldSz cx="14630400" cy="8229600"/>
  <p:notesSz cx="8229600" cy="14630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6" d="100"/>
          <a:sy n="56" d="100"/>
        </p:scale>
        <p:origin x="96"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62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64036" y="841562"/>
            <a:ext cx="7415927" cy="2004060"/>
          </a:xfrm>
          <a:prstGeom prst="rect">
            <a:avLst/>
          </a:prstGeom>
          <a:noFill/>
          <a:ln/>
        </p:spPr>
        <p:txBody>
          <a:bodyPr wrap="square" lIns="0" tIns="0" rIns="0" bIns="0" rtlCol="0" anchor="t"/>
          <a:lstStyle/>
          <a:p>
            <a:r>
              <a:rPr lang="kk-KZ" sz="2800" b="1" dirty="0">
                <a:latin typeface="Times New Roman" panose="02020603050405020304" pitchFamily="18" charset="0"/>
                <a:ea typeface="Calibri" panose="020F0502020204030204" pitchFamily="34" charset="0"/>
              </a:rPr>
              <a:t>3 Дәріс</a:t>
            </a:r>
            <a:r>
              <a:rPr lang="ru-RU" sz="2800" b="1" dirty="0">
                <a:latin typeface="Times New Roman" panose="02020603050405020304" pitchFamily="18" charset="0"/>
                <a:ea typeface="Calibri" panose="020F0502020204030204" pitchFamily="34" charset="0"/>
              </a:rPr>
              <a:t>. </a:t>
            </a:r>
            <a:r>
              <a:rPr lang="ru-RU" sz="2800" b="1" dirty="0" err="1">
                <a:latin typeface="Times New Roman" panose="02020603050405020304" pitchFamily="18" charset="0"/>
                <a:ea typeface="Calibri" panose="020F0502020204030204" pitchFamily="34" charset="0"/>
              </a:rPr>
              <a:t>Smart</a:t>
            </a:r>
            <a:r>
              <a:rPr lang="ru-RU" sz="2800" b="1" dirty="0">
                <a:latin typeface="Times New Roman" panose="02020603050405020304" pitchFamily="18" charset="0"/>
                <a:ea typeface="Calibri" panose="020F0502020204030204" pitchFamily="34" charset="0"/>
              </a:rPr>
              <a:t> </a:t>
            </a:r>
            <a:r>
              <a:rPr lang="ru-RU" sz="2800" b="1" dirty="0" err="1">
                <a:latin typeface="Times New Roman" panose="02020603050405020304" pitchFamily="18" charset="0"/>
                <a:ea typeface="Calibri" panose="020F0502020204030204" pitchFamily="34" charset="0"/>
              </a:rPr>
              <a:t>еducation</a:t>
            </a:r>
            <a:r>
              <a:rPr lang="ru-RU" sz="2800" b="1" dirty="0">
                <a:latin typeface="Times New Roman" panose="02020603050405020304" pitchFamily="18" charset="0"/>
                <a:ea typeface="Calibri" panose="020F0502020204030204" pitchFamily="34" charset="0"/>
              </a:rPr>
              <a:t> </a:t>
            </a:r>
            <a:r>
              <a:rPr lang="ru-RU" sz="2800" b="1" dirty="0" err="1">
                <a:latin typeface="Times New Roman" panose="02020603050405020304" pitchFamily="18" charset="0"/>
                <a:ea typeface="Calibri" panose="020F0502020204030204" pitchFamily="34" charset="0"/>
              </a:rPr>
              <a:t>технологиясы</a:t>
            </a:r>
            <a:r>
              <a:rPr lang="ru-RU" sz="2800" b="1" dirty="0">
                <a:latin typeface="Times New Roman" panose="02020603050405020304" pitchFamily="18" charset="0"/>
                <a:ea typeface="Calibri" panose="020F0502020204030204" pitchFamily="34" charset="0"/>
              </a:rPr>
              <a:t>. Физика </a:t>
            </a:r>
            <a:r>
              <a:rPr lang="ru-RU" sz="2800" b="1" dirty="0" err="1">
                <a:latin typeface="Times New Roman" panose="02020603050405020304" pitchFamily="18" charset="0"/>
                <a:ea typeface="Calibri" panose="020F0502020204030204" pitchFamily="34" charset="0"/>
              </a:rPr>
              <a:t>сабақтарын</a:t>
            </a:r>
            <a:r>
              <a:rPr lang="ru-RU" sz="2800" b="1" dirty="0">
                <a:latin typeface="Times New Roman" panose="02020603050405020304" pitchFamily="18" charset="0"/>
                <a:ea typeface="Calibri" panose="020F0502020204030204" pitchFamily="34" charset="0"/>
              </a:rPr>
              <a:t> </a:t>
            </a:r>
            <a:r>
              <a:rPr lang="ru-RU" sz="2800" b="1" dirty="0" err="1">
                <a:latin typeface="Times New Roman" panose="02020603050405020304" pitchFamily="18" charset="0"/>
                <a:ea typeface="Calibri" panose="020F0502020204030204" pitchFamily="34" charset="0"/>
              </a:rPr>
              <a:t>оқытудың</a:t>
            </a:r>
            <a:r>
              <a:rPr lang="ru-RU" sz="2800" b="1" dirty="0">
                <a:latin typeface="Times New Roman" panose="02020603050405020304" pitchFamily="18" charset="0"/>
                <a:ea typeface="Calibri" panose="020F0502020204030204" pitchFamily="34" charset="0"/>
              </a:rPr>
              <a:t> </a:t>
            </a:r>
            <a:r>
              <a:rPr lang="ru-RU" sz="2800" b="1" dirty="0" err="1">
                <a:latin typeface="Times New Roman" panose="02020603050405020304" pitchFamily="18" charset="0"/>
                <a:ea typeface="Calibri" panose="020F0502020204030204" pitchFamily="34" charset="0"/>
              </a:rPr>
              <a:t>интерактивті</a:t>
            </a:r>
            <a:r>
              <a:rPr lang="ru-RU" sz="2800" b="1" dirty="0">
                <a:latin typeface="Times New Roman" panose="02020603050405020304" pitchFamily="18" charset="0"/>
                <a:ea typeface="Calibri" panose="020F0502020204030204" pitchFamily="34" charset="0"/>
              </a:rPr>
              <a:t> </a:t>
            </a:r>
            <a:r>
              <a:rPr lang="ru-RU" sz="2800" b="1" dirty="0" err="1">
                <a:latin typeface="Times New Roman" panose="02020603050405020304" pitchFamily="18" charset="0"/>
                <a:ea typeface="Calibri" panose="020F0502020204030204" pitchFamily="34" charset="0"/>
              </a:rPr>
              <a:t>құралдары</a:t>
            </a:r>
            <a:r>
              <a:rPr lang="ru-RU" sz="2800" b="1" dirty="0">
                <a:latin typeface="Times New Roman" panose="02020603050405020304" pitchFamily="18" charset="0"/>
                <a:ea typeface="Calibri" panose="020F0502020204030204" pitchFamily="34" charset="0"/>
              </a:rPr>
              <a:t>. Физика </a:t>
            </a:r>
            <a:r>
              <a:rPr lang="ru-RU" sz="2800" b="1" dirty="0" err="1">
                <a:latin typeface="Times New Roman" panose="02020603050405020304" pitchFamily="18" charset="0"/>
                <a:ea typeface="Calibri" panose="020F0502020204030204" pitchFamily="34" charset="0"/>
              </a:rPr>
              <a:t>сабағында</a:t>
            </a:r>
            <a:r>
              <a:rPr lang="ru-RU" sz="2800" b="1" dirty="0">
                <a:latin typeface="Times New Roman" panose="02020603050405020304" pitchFamily="18" charset="0"/>
                <a:ea typeface="Calibri" panose="020F0502020204030204" pitchFamily="34" charset="0"/>
              </a:rPr>
              <a:t> </a:t>
            </a:r>
            <a:r>
              <a:rPr lang="ru-RU" sz="2800" b="1" dirty="0" err="1">
                <a:latin typeface="Times New Roman" panose="02020603050405020304" pitchFamily="18" charset="0"/>
                <a:ea typeface="Calibri" panose="020F0502020204030204" pitchFamily="34" charset="0"/>
              </a:rPr>
              <a:t>интерактивті</a:t>
            </a:r>
            <a:r>
              <a:rPr lang="ru-RU" sz="2800" b="1" dirty="0">
                <a:latin typeface="Times New Roman" panose="02020603050405020304" pitchFamily="18" charset="0"/>
                <a:ea typeface="Calibri" panose="020F0502020204030204" pitchFamily="34" charset="0"/>
              </a:rPr>
              <a:t> </a:t>
            </a:r>
            <a:r>
              <a:rPr lang="ru-RU" sz="2800" b="1" dirty="0" err="1">
                <a:latin typeface="Times New Roman" panose="02020603050405020304" pitchFamily="18" charset="0"/>
                <a:ea typeface="Calibri" panose="020F0502020204030204" pitchFamily="34" charset="0"/>
              </a:rPr>
              <a:t>тақтаны</a:t>
            </a:r>
            <a:r>
              <a:rPr lang="ru-RU" sz="2800" b="1" dirty="0">
                <a:latin typeface="Times New Roman" panose="02020603050405020304" pitchFamily="18" charset="0"/>
                <a:ea typeface="Calibri" panose="020F0502020204030204" pitchFamily="34" charset="0"/>
              </a:rPr>
              <a:t> </a:t>
            </a:r>
            <a:r>
              <a:rPr lang="ru-RU" sz="2800" b="1" dirty="0" err="1">
                <a:latin typeface="Times New Roman" panose="02020603050405020304" pitchFamily="18" charset="0"/>
                <a:ea typeface="Calibri" panose="020F0502020204030204" pitchFamily="34" charset="0"/>
              </a:rPr>
              <a:t>қолдану</a:t>
            </a:r>
            <a:r>
              <a:rPr lang="ru-RU" sz="2800" b="1" dirty="0">
                <a:latin typeface="Times New Roman" panose="02020603050405020304" pitchFamily="18" charset="0"/>
                <a:ea typeface="Calibri" panose="020F0502020204030204" pitchFamily="34" charset="0"/>
              </a:rPr>
              <a:t>. </a:t>
            </a:r>
            <a:r>
              <a:rPr lang="ru-RU" sz="2800" b="1" dirty="0" err="1">
                <a:latin typeface="Times New Roman" panose="02020603050405020304" pitchFamily="18" charset="0"/>
                <a:ea typeface="Calibri" panose="020F0502020204030204" pitchFamily="34" charset="0"/>
              </a:rPr>
              <a:t>Интерактивті</a:t>
            </a:r>
            <a:r>
              <a:rPr lang="ru-RU" sz="2800" b="1" dirty="0">
                <a:latin typeface="Times New Roman" panose="02020603050405020304" pitchFamily="18" charset="0"/>
                <a:ea typeface="Calibri" panose="020F0502020204030204" pitchFamily="34" charset="0"/>
              </a:rPr>
              <a:t> </a:t>
            </a:r>
            <a:r>
              <a:rPr lang="ru-RU" sz="2800" b="1" dirty="0" err="1">
                <a:latin typeface="Times New Roman" panose="02020603050405020304" pitchFamily="18" charset="0"/>
                <a:ea typeface="Calibri" panose="020F0502020204030204" pitchFamily="34" charset="0"/>
              </a:rPr>
              <a:t>тапсырмалар</a:t>
            </a:r>
            <a:r>
              <a:rPr lang="ru-RU" sz="2800" b="1" dirty="0">
                <a:latin typeface="Times New Roman" panose="02020603050405020304" pitchFamily="18" charset="0"/>
                <a:ea typeface="Calibri" panose="020F0502020204030204" pitchFamily="34" charset="0"/>
              </a:rPr>
              <a:t> мен </a:t>
            </a:r>
            <a:r>
              <a:rPr lang="ru-RU" sz="2800" b="1" dirty="0" err="1">
                <a:latin typeface="Times New Roman" panose="02020603050405020304" pitchFamily="18" charset="0"/>
                <a:ea typeface="Calibri" panose="020F0502020204030204" pitchFamily="34" charset="0"/>
              </a:rPr>
              <a:t>эксперименттер</a:t>
            </a:r>
            <a:endParaRPr lang="en-US" sz="2800" dirty="0"/>
          </a:p>
        </p:txBody>
      </p:sp>
      <p:sp>
        <p:nvSpPr>
          <p:cNvPr id="4" name="Text 1"/>
          <p:cNvSpPr/>
          <p:nvPr/>
        </p:nvSpPr>
        <p:spPr>
          <a:xfrm>
            <a:off x="864037" y="4354592"/>
            <a:ext cx="7415927" cy="1185148"/>
          </a:xfrm>
          <a:prstGeom prst="rect">
            <a:avLst/>
          </a:prstGeom>
          <a:noFill/>
          <a:ln/>
        </p:spPr>
        <p:txBody>
          <a:bodyPr wrap="square" lIns="0" tIns="0" rIns="0" bIns="0" rtlCol="0" anchor="t"/>
          <a:lstStyle/>
          <a:p>
            <a:pPr marL="0" indent="0">
              <a:lnSpc>
                <a:spcPts val="3100"/>
              </a:lnSpc>
              <a:buNone/>
            </a:pPr>
            <a:r>
              <a:rPr lang="en-US" sz="40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Smart білім беру - оқыту процесін жаңартуға бағытталған инновациялық технология. Ол интерактивтілік, жекелендіру және нәтижеге бағытталуды қамтамасыз етеді.</a:t>
            </a:r>
            <a:endParaRPr lang="en-US" sz="4000" dirty="0">
              <a:latin typeface="Times New Roman" panose="02020603050405020304" pitchFamily="18" charset="0"/>
              <a:cs typeface="Times New Roman" panose="02020603050405020304" pitchFamily="18" charset="0"/>
            </a:endParaRPr>
          </a:p>
        </p:txBody>
      </p:sp>
      <p:sp>
        <p:nvSpPr>
          <p:cNvPr id="5" name="Shape 2"/>
          <p:cNvSpPr/>
          <p:nvPr/>
        </p:nvSpPr>
        <p:spPr>
          <a:xfrm>
            <a:off x="864037" y="5835848"/>
            <a:ext cx="394930" cy="394930"/>
          </a:xfrm>
          <a:prstGeom prst="roundRect">
            <a:avLst>
              <a:gd name="adj" fmla="val 23151155"/>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DB313A2-7C96-4D27-B58D-048F06C6BF75}"/>
              </a:ext>
            </a:extLst>
          </p:cNvPr>
          <p:cNvSpPr/>
          <p:nvPr/>
        </p:nvSpPr>
        <p:spPr>
          <a:xfrm>
            <a:off x="483079" y="565048"/>
            <a:ext cx="13595230" cy="4403578"/>
          </a:xfrm>
          <a:prstGeom prst="rect">
            <a:avLst/>
          </a:prstGeom>
        </p:spPr>
        <p:txBody>
          <a:bodyPr wrap="square">
            <a:spAutoFit/>
          </a:bodyPr>
          <a:lstStyle/>
          <a:p>
            <a:pPr indent="450215" algn="just">
              <a:lnSpc>
                <a:spcPct val="107000"/>
              </a:lnSpc>
              <a:spcAft>
                <a:spcPts val="0"/>
              </a:spcAft>
              <a:tabLst>
                <a:tab pos="630555" algn="l"/>
              </a:tabLst>
            </a:pPr>
            <a:r>
              <a:rPr lang="kk-KZ" sz="4400" b="1" dirty="0">
                <a:latin typeface="Times New Roman" panose="02020603050405020304" pitchFamily="18" charset="0"/>
                <a:ea typeface="Calibri" panose="020F0502020204030204" pitchFamily="34" charset="0"/>
                <a:cs typeface="Times New Roman" panose="02020603050405020304" pitchFamily="18" charset="0"/>
              </a:rPr>
              <a:t>Дәрісті бекіту сұрақтары:</a:t>
            </a:r>
            <a:endParaRPr lang="ru-RU" sz="4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630555" algn="l"/>
              </a:tabLst>
            </a:pPr>
            <a:r>
              <a:rPr lang="en-US" sz="4400" dirty="0">
                <a:latin typeface="Times New Roman" panose="02020603050405020304" pitchFamily="18" charset="0"/>
                <a:ea typeface="Calibri" panose="020F0502020204030204" pitchFamily="34" charset="0"/>
                <a:cs typeface="Times New Roman" panose="02020603050405020304" pitchFamily="18" charset="0"/>
              </a:rPr>
              <a:t>SMART с</a:t>
            </a:r>
            <a:r>
              <a:rPr lang="kk-KZ" sz="4400" dirty="0">
                <a:latin typeface="Times New Roman" panose="02020603050405020304" pitchFamily="18" charset="0"/>
                <a:ea typeface="Calibri" panose="020F0502020204030204" pitchFamily="34" charset="0"/>
                <a:cs typeface="Times New Roman" panose="02020603050405020304" pitchFamily="18" charset="0"/>
              </a:rPr>
              <a:t>өзі нені білдіреді?</a:t>
            </a:r>
            <a:endParaRPr lang="ru-RU" sz="4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630555" algn="l"/>
              </a:tabLst>
            </a:pPr>
            <a:r>
              <a:rPr lang="kk-KZ" sz="4400" dirty="0">
                <a:latin typeface="Times New Roman" panose="02020603050405020304" pitchFamily="18" charset="0"/>
                <a:ea typeface="Calibri" panose="020F0502020204030204" pitchFamily="34" charset="0"/>
                <a:cs typeface="Times New Roman" panose="02020603050405020304" pitchFamily="18" charset="0"/>
              </a:rPr>
              <a:t>S</a:t>
            </a:r>
            <a:r>
              <a:rPr lang="en-US" sz="4400" dirty="0">
                <a:latin typeface="Times New Roman" panose="02020603050405020304" pitchFamily="18" charset="0"/>
                <a:ea typeface="Calibri" panose="020F0502020204030204" pitchFamily="34" charset="0"/>
                <a:cs typeface="Times New Roman" panose="02020603050405020304" pitchFamily="18" charset="0"/>
              </a:rPr>
              <a:t>MART б</a:t>
            </a:r>
            <a:r>
              <a:rPr lang="kk-KZ" sz="4400" dirty="0">
                <a:latin typeface="Times New Roman" panose="02020603050405020304" pitchFamily="18" charset="0"/>
                <a:ea typeface="Calibri" panose="020F0502020204030204" pitchFamily="34" charset="0"/>
                <a:cs typeface="Times New Roman" panose="02020603050405020304" pitchFamily="18" charset="0"/>
              </a:rPr>
              <a:t>ойынша қандай мақсаттар қойылады?</a:t>
            </a:r>
            <a:endParaRPr lang="ru-RU" sz="4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630555" algn="l"/>
              </a:tabLst>
            </a:pPr>
            <a:r>
              <a:rPr lang="kk-KZ" sz="4400" dirty="0">
                <a:latin typeface="Times New Roman" panose="02020603050405020304" pitchFamily="18" charset="0"/>
                <a:ea typeface="Calibri" panose="020F0502020204030204" pitchFamily="34" charset="0"/>
                <a:cs typeface="Times New Roman" panose="02020603050405020304" pitchFamily="18" charset="0"/>
              </a:rPr>
              <a:t>S</a:t>
            </a:r>
            <a:r>
              <a:rPr lang="en-US" sz="4400" dirty="0">
                <a:latin typeface="Times New Roman" panose="02020603050405020304" pitchFamily="18" charset="0"/>
                <a:ea typeface="Calibri" panose="020F0502020204030204" pitchFamily="34" charset="0"/>
                <a:cs typeface="Times New Roman" panose="02020603050405020304" pitchFamily="18" charset="0"/>
              </a:rPr>
              <a:t>MART т</a:t>
            </a:r>
            <a:r>
              <a:rPr lang="kk-KZ" sz="4400" dirty="0">
                <a:latin typeface="Times New Roman" panose="02020603050405020304" pitchFamily="18" charset="0"/>
                <a:ea typeface="Calibri" panose="020F0502020204030204" pitchFamily="34" charset="0"/>
                <a:cs typeface="Times New Roman" panose="02020603050405020304" pitchFamily="18" charset="0"/>
              </a:rPr>
              <a:t>ехнологиясының мүмкіншіліктерін ата.</a:t>
            </a:r>
            <a:endParaRPr lang="ru-RU" sz="4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630555" algn="l"/>
              </a:tabLst>
            </a:pPr>
            <a:r>
              <a:rPr lang="kk-KZ" sz="4400" dirty="0">
                <a:latin typeface="Times New Roman" panose="02020603050405020304" pitchFamily="18" charset="0"/>
                <a:ea typeface="Calibri" panose="020F0502020204030204" pitchFamily="34" charset="0"/>
                <a:cs typeface="Times New Roman" panose="02020603050405020304" pitchFamily="18" charset="0"/>
              </a:rPr>
              <a:t>S</a:t>
            </a:r>
            <a:r>
              <a:rPr lang="en-US" sz="4400" dirty="0">
                <a:latin typeface="Times New Roman" panose="02020603050405020304" pitchFamily="18" charset="0"/>
                <a:ea typeface="Calibri" panose="020F0502020204030204" pitchFamily="34" charset="0"/>
                <a:cs typeface="Times New Roman" panose="02020603050405020304" pitchFamily="18" charset="0"/>
              </a:rPr>
              <a:t>MART </a:t>
            </a:r>
            <a:r>
              <a:rPr lang="ru-RU" sz="4400" dirty="0">
                <a:latin typeface="Times New Roman" panose="02020603050405020304" pitchFamily="18" charset="0"/>
                <a:ea typeface="Calibri" panose="020F0502020204030204" pitchFamily="34" charset="0"/>
                <a:cs typeface="Times New Roman" panose="02020603050405020304" pitchFamily="18" charset="0"/>
              </a:rPr>
              <a:t>т</a:t>
            </a:r>
            <a:r>
              <a:rPr lang="kk-KZ" sz="4400" dirty="0">
                <a:latin typeface="Times New Roman" panose="02020603050405020304" pitchFamily="18" charset="0"/>
                <a:ea typeface="Calibri" panose="020F0502020204030204" pitchFamily="34" charset="0"/>
                <a:cs typeface="Times New Roman" panose="02020603050405020304" pitchFamily="18" charset="0"/>
              </a:rPr>
              <a:t>ехнологияны қолданғанда оқытушы қандай қағидаларды ұстану керек?</a:t>
            </a:r>
            <a:endParaRPr lang="ru-RU" sz="4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0513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CDDC782-A09B-477D-ACD4-233DD6E28D79}"/>
              </a:ext>
            </a:extLst>
          </p:cNvPr>
          <p:cNvSpPr/>
          <p:nvPr/>
        </p:nvSpPr>
        <p:spPr>
          <a:xfrm>
            <a:off x="276045" y="343430"/>
            <a:ext cx="13629736" cy="6790833"/>
          </a:xfrm>
          <a:prstGeom prst="rect">
            <a:avLst/>
          </a:prstGeom>
        </p:spPr>
        <p:txBody>
          <a:bodyPr wrap="square">
            <a:spAutoFit/>
          </a:bodyPr>
          <a:lstStyle/>
          <a:p>
            <a:pPr indent="450215" algn="just">
              <a:lnSpc>
                <a:spcPct val="107000"/>
              </a:lnSpc>
              <a:spcAft>
                <a:spcPts val="0"/>
              </a:spcAft>
            </a:pPr>
            <a:r>
              <a:rPr lang="kk-KZ" sz="2400" b="1" dirty="0">
                <a:latin typeface="Times New Roman" panose="02020603050405020304" pitchFamily="18" charset="0"/>
                <a:ea typeface="Calibri" panose="020F0502020204030204" pitchFamily="34" charset="0"/>
                <a:cs typeface="Times New Roman" panose="02020603050405020304" pitchFamily="18" charset="0"/>
              </a:rPr>
              <a:t>SMART технологиясының қағидалары мен мүмкіншіліктері.</a:t>
            </a:r>
            <a:r>
              <a:rPr lang="kk-KZ" sz="2400" dirty="0">
                <a:latin typeface="Times New Roman" panose="02020603050405020304" pitchFamily="18" charset="0"/>
                <a:ea typeface="Calibri" panose="020F0502020204030204" pitchFamily="34" charset="0"/>
                <a:cs typeface="Times New Roman" panose="02020603050405020304" pitchFamily="18" charset="0"/>
              </a:rPr>
              <a:t> Білім беру технологияларының дамуы оқыту процесінің тиімділігін арттырып, оқушылардың пәнге деген қызығушылығын оятуға мүмкіндік береді. Бүгінгі күні Smart Education технологиялары білім беру жүйесінің ажырамас бөлігіне айналды. Әсіресе физика пәнін оқытуда интерактивті құралдар мен тапсырмаларды қолдану өте маңызды, себебі күрделі ғылыми ұғымдарды түсіндіруде визуалды және интерактивті әдістер үлкен рөл атқарады. Бұл лекцияда біз Smart Education технологиясының мәні, физика сабағында интерактивті құралдарды қолдану және олардың білім беру процесіне ықпалы туралы талқылаймыз.</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kk-KZ" sz="2400" dirty="0">
                <a:latin typeface="Times New Roman" panose="02020603050405020304" pitchFamily="18" charset="0"/>
                <a:ea typeface="Calibri" panose="020F0502020204030204" pitchFamily="34" charset="0"/>
                <a:cs typeface="Times New Roman" panose="02020603050405020304" pitchFamily="18" charset="0"/>
              </a:rPr>
              <a:t>Smart Education – білім беру жүйесін цифрландыру мен жаңартуды мақсат ететін инновациялық технология. Бұл концепция оқушыларға қолжетімділікті қамтамасыз етіп, білім беру процесін интерактивті, бейімделген және нәтижеге бағытталған етеді.</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kk-KZ" sz="2400" dirty="0">
                <a:latin typeface="Times New Roman" panose="02020603050405020304" pitchFamily="18" charset="0"/>
                <a:ea typeface="Calibri" panose="020F0502020204030204" pitchFamily="34" charset="0"/>
                <a:cs typeface="Times New Roman" panose="02020603050405020304" pitchFamily="18" charset="0"/>
              </a:rPr>
              <a:t>Smart Education-ның негізгі артықшылықтары:</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kk-KZ" sz="2400" dirty="0">
                <a:latin typeface="Times New Roman" panose="02020603050405020304" pitchFamily="18" charset="0"/>
                <a:ea typeface="Calibri" panose="020F0502020204030204" pitchFamily="34" charset="0"/>
                <a:cs typeface="Times New Roman" panose="02020603050405020304" pitchFamily="18" charset="0"/>
              </a:rPr>
              <a:t>Интерактивтілік: Оқушыларды оқу процесіне белсенді қатыстыру, тапсырмаларды орындауда интерактивті құралдарды қолдану.</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kk-KZ" sz="2400" dirty="0">
                <a:latin typeface="Times New Roman" panose="02020603050405020304" pitchFamily="18" charset="0"/>
                <a:ea typeface="Calibri" panose="020F0502020204030204" pitchFamily="34" charset="0"/>
                <a:cs typeface="Times New Roman" panose="02020603050405020304" pitchFamily="18" charset="0"/>
              </a:rPr>
              <a:t>Жекелендіру: Әр оқушының жеке оқу траекториясын құру және оның оқу деңгейіне бейімделген тапсырмаларды ұсыну.</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kk-KZ" sz="2400" dirty="0">
                <a:latin typeface="Times New Roman" panose="02020603050405020304" pitchFamily="18" charset="0"/>
                <a:ea typeface="Calibri" panose="020F0502020204030204" pitchFamily="34" charset="0"/>
                <a:cs typeface="Times New Roman" panose="02020603050405020304" pitchFamily="18" charset="0"/>
              </a:rPr>
              <a:t>Оқудың қолжетімділігі: Smart технологиялары білім беру ресурстарына онлайн қолжетімділікті қамтамасыз етеді.</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1044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50437" y="785813"/>
            <a:ext cx="7415927" cy="1452086"/>
          </a:xfrm>
          <a:prstGeom prst="rect">
            <a:avLst/>
          </a:prstGeom>
          <a:noFill/>
          <a:ln/>
        </p:spPr>
        <p:txBody>
          <a:bodyPr wrap="square" lIns="0" tIns="0" rIns="0" bIns="0" rtlCol="0" anchor="t"/>
          <a:lstStyle/>
          <a:p>
            <a:pPr marL="0" indent="0">
              <a:lnSpc>
                <a:spcPts val="5700"/>
              </a:lnSpc>
              <a:buNone/>
            </a:pPr>
            <a:r>
              <a:rPr lang="en-US" sz="4550" kern="0" spc="-91" dirty="0">
                <a:solidFill>
                  <a:srgbClr val="000000"/>
                </a:solidFill>
                <a:latin typeface="Source Serif Pro Semi Bold" pitchFamily="34" charset="0"/>
                <a:ea typeface="Source Serif Pro Semi Bold" pitchFamily="34" charset="-122"/>
                <a:cs typeface="Source Serif Pro Semi Bold" pitchFamily="34" charset="-120"/>
              </a:rPr>
              <a:t>Smart технологиясының қағидалары</a:t>
            </a:r>
            <a:endParaRPr lang="en-US" sz="4550" dirty="0"/>
          </a:p>
        </p:txBody>
      </p:sp>
      <p:sp>
        <p:nvSpPr>
          <p:cNvPr id="4" name="Shape 1"/>
          <p:cNvSpPr/>
          <p:nvPr/>
        </p:nvSpPr>
        <p:spPr>
          <a:xfrm>
            <a:off x="6350437" y="2885837"/>
            <a:ext cx="555427" cy="555427"/>
          </a:xfrm>
          <a:prstGeom prst="roundRect">
            <a:avLst>
              <a:gd name="adj" fmla="val 18669"/>
            </a:avLst>
          </a:prstGeom>
          <a:solidFill>
            <a:srgbClr val="F0D4F7"/>
          </a:solidFill>
          <a:ln w="15240">
            <a:solidFill>
              <a:srgbClr val="D6BADD"/>
            </a:solidFill>
            <a:prstDash val="solid"/>
          </a:ln>
        </p:spPr>
      </p:sp>
      <p:sp>
        <p:nvSpPr>
          <p:cNvPr id="5" name="Text 2"/>
          <p:cNvSpPr/>
          <p:nvPr/>
        </p:nvSpPr>
        <p:spPr>
          <a:xfrm>
            <a:off x="6540937" y="2989302"/>
            <a:ext cx="174308" cy="348496"/>
          </a:xfrm>
          <a:prstGeom prst="rect">
            <a:avLst/>
          </a:prstGeom>
          <a:noFill/>
          <a:ln/>
        </p:spPr>
        <p:txBody>
          <a:bodyPr wrap="none" lIns="0" tIns="0" rIns="0" bIns="0" rtlCol="0" anchor="t"/>
          <a:lstStyle/>
          <a:p>
            <a:pPr marL="0" indent="0" algn="ctr">
              <a:lnSpc>
                <a:spcPts val="2700"/>
              </a:lnSpc>
              <a:buNone/>
            </a:pPr>
            <a:r>
              <a:rPr lang="en-US" sz="2700" kern="0" spc="-55"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700" dirty="0"/>
          </a:p>
        </p:txBody>
      </p:sp>
      <p:sp>
        <p:nvSpPr>
          <p:cNvPr id="6" name="Text 3"/>
          <p:cNvSpPr/>
          <p:nvPr/>
        </p:nvSpPr>
        <p:spPr>
          <a:xfrm>
            <a:off x="7152680" y="2885837"/>
            <a:ext cx="2904530" cy="363141"/>
          </a:xfrm>
          <a:prstGeom prst="rect">
            <a:avLst/>
          </a:prstGeom>
          <a:noFill/>
          <a:ln/>
        </p:spPr>
        <p:txBody>
          <a:bodyPr wrap="none" lIns="0" tIns="0" rIns="0" bIns="0" rtlCol="0" anchor="t"/>
          <a:lstStyle/>
          <a:p>
            <a:pPr marL="0" indent="0">
              <a:lnSpc>
                <a:spcPts val="2850"/>
              </a:lnSpc>
              <a:buNone/>
            </a:pPr>
            <a:r>
              <a:rPr lang="en-US" sz="2250" kern="0" spc="-46" dirty="0">
                <a:solidFill>
                  <a:srgbClr val="272525"/>
                </a:solidFill>
                <a:latin typeface="Source Serif Pro Semi Bold" pitchFamily="34" charset="0"/>
                <a:ea typeface="Source Serif Pro Semi Bold" pitchFamily="34" charset="-122"/>
                <a:cs typeface="Source Serif Pro Semi Bold" pitchFamily="34" charset="-120"/>
              </a:rPr>
              <a:t>Интерактивтілік</a:t>
            </a:r>
            <a:endParaRPr lang="en-US" sz="2250" dirty="0"/>
          </a:p>
        </p:txBody>
      </p:sp>
      <p:sp>
        <p:nvSpPr>
          <p:cNvPr id="7" name="Text 4"/>
          <p:cNvSpPr/>
          <p:nvPr/>
        </p:nvSpPr>
        <p:spPr>
          <a:xfrm>
            <a:off x="7152680" y="3397091"/>
            <a:ext cx="6613684" cy="790099"/>
          </a:xfrm>
          <a:prstGeom prst="rect">
            <a:avLst/>
          </a:prstGeom>
          <a:noFill/>
          <a:ln/>
        </p:spPr>
        <p:txBody>
          <a:bodyPr wrap="square" lIns="0" tIns="0" rIns="0" bIns="0" rtlCol="0" anchor="t"/>
          <a:lstStyle/>
          <a:p>
            <a:pPr marL="0" indent="0">
              <a:lnSpc>
                <a:spcPts val="3100"/>
              </a:lnSpc>
              <a:buNone/>
            </a:pPr>
            <a:r>
              <a:rPr lang="en-US" sz="1900" kern="0" spc="-39" dirty="0">
                <a:solidFill>
                  <a:srgbClr val="272525"/>
                </a:solidFill>
                <a:latin typeface="Source Sans Pro" pitchFamily="34" charset="0"/>
                <a:ea typeface="Source Sans Pro" pitchFamily="34" charset="-122"/>
                <a:cs typeface="Source Sans Pro" pitchFamily="34" charset="-120"/>
              </a:rPr>
              <a:t>Оқушыларды белсенді қатыстыру, интерактивті құралдарды қолдану.</a:t>
            </a:r>
            <a:endParaRPr lang="en-US" sz="1900" dirty="0"/>
          </a:p>
        </p:txBody>
      </p:sp>
      <p:sp>
        <p:nvSpPr>
          <p:cNvPr id="8" name="Shape 5"/>
          <p:cNvSpPr/>
          <p:nvPr/>
        </p:nvSpPr>
        <p:spPr>
          <a:xfrm>
            <a:off x="6350437" y="4711660"/>
            <a:ext cx="555427" cy="555427"/>
          </a:xfrm>
          <a:prstGeom prst="roundRect">
            <a:avLst>
              <a:gd name="adj" fmla="val 18669"/>
            </a:avLst>
          </a:prstGeom>
          <a:solidFill>
            <a:srgbClr val="F0D4F7"/>
          </a:solidFill>
          <a:ln w="15240">
            <a:solidFill>
              <a:srgbClr val="D6BADD"/>
            </a:solidFill>
            <a:prstDash val="solid"/>
          </a:ln>
        </p:spPr>
      </p:sp>
      <p:sp>
        <p:nvSpPr>
          <p:cNvPr id="9" name="Text 6"/>
          <p:cNvSpPr/>
          <p:nvPr/>
        </p:nvSpPr>
        <p:spPr>
          <a:xfrm>
            <a:off x="6540937" y="4815126"/>
            <a:ext cx="174308" cy="348496"/>
          </a:xfrm>
          <a:prstGeom prst="rect">
            <a:avLst/>
          </a:prstGeom>
          <a:noFill/>
          <a:ln/>
        </p:spPr>
        <p:txBody>
          <a:bodyPr wrap="none" lIns="0" tIns="0" rIns="0" bIns="0" rtlCol="0" anchor="t"/>
          <a:lstStyle/>
          <a:p>
            <a:pPr marL="0" indent="0" algn="ctr">
              <a:lnSpc>
                <a:spcPts val="2700"/>
              </a:lnSpc>
              <a:buNone/>
            </a:pPr>
            <a:r>
              <a:rPr lang="en-US" sz="2700" kern="0" spc="-55"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700" dirty="0"/>
          </a:p>
        </p:txBody>
      </p:sp>
      <p:sp>
        <p:nvSpPr>
          <p:cNvPr id="10" name="Text 7"/>
          <p:cNvSpPr/>
          <p:nvPr/>
        </p:nvSpPr>
        <p:spPr>
          <a:xfrm>
            <a:off x="7152680" y="4711660"/>
            <a:ext cx="2904530" cy="363141"/>
          </a:xfrm>
          <a:prstGeom prst="rect">
            <a:avLst/>
          </a:prstGeom>
          <a:noFill/>
          <a:ln/>
        </p:spPr>
        <p:txBody>
          <a:bodyPr wrap="none" lIns="0" tIns="0" rIns="0" bIns="0" rtlCol="0" anchor="t"/>
          <a:lstStyle/>
          <a:p>
            <a:pPr marL="0" indent="0">
              <a:lnSpc>
                <a:spcPts val="2850"/>
              </a:lnSpc>
              <a:buNone/>
            </a:pPr>
            <a:r>
              <a:rPr lang="en-US" sz="2250" kern="0" spc="-46" dirty="0">
                <a:solidFill>
                  <a:srgbClr val="272525"/>
                </a:solidFill>
                <a:latin typeface="Source Serif Pro Semi Bold" pitchFamily="34" charset="0"/>
                <a:ea typeface="Source Serif Pro Semi Bold" pitchFamily="34" charset="-122"/>
                <a:cs typeface="Source Serif Pro Semi Bold" pitchFamily="34" charset="-120"/>
              </a:rPr>
              <a:t>Жекелендіру</a:t>
            </a:r>
            <a:endParaRPr lang="en-US" sz="2250" dirty="0"/>
          </a:p>
        </p:txBody>
      </p:sp>
      <p:sp>
        <p:nvSpPr>
          <p:cNvPr id="11" name="Text 8"/>
          <p:cNvSpPr/>
          <p:nvPr/>
        </p:nvSpPr>
        <p:spPr>
          <a:xfrm>
            <a:off x="7152680" y="5222915"/>
            <a:ext cx="6613684" cy="395049"/>
          </a:xfrm>
          <a:prstGeom prst="rect">
            <a:avLst/>
          </a:prstGeom>
          <a:noFill/>
          <a:ln/>
        </p:spPr>
        <p:txBody>
          <a:bodyPr wrap="none" lIns="0" tIns="0" rIns="0" bIns="0" rtlCol="0" anchor="t"/>
          <a:lstStyle/>
          <a:p>
            <a:pPr marL="0" indent="0">
              <a:lnSpc>
                <a:spcPts val="3100"/>
              </a:lnSpc>
              <a:buNone/>
            </a:pPr>
            <a:r>
              <a:rPr lang="en-US" sz="1900" kern="0" spc="-39" dirty="0">
                <a:solidFill>
                  <a:srgbClr val="272525"/>
                </a:solidFill>
                <a:latin typeface="Source Sans Pro" pitchFamily="34" charset="0"/>
                <a:ea typeface="Source Sans Pro" pitchFamily="34" charset="-122"/>
                <a:cs typeface="Source Sans Pro" pitchFamily="34" charset="-120"/>
              </a:rPr>
              <a:t>Әр оқушының жеке оқу траекториясын құру.</a:t>
            </a:r>
            <a:endParaRPr lang="en-US" sz="1900" dirty="0"/>
          </a:p>
        </p:txBody>
      </p:sp>
      <p:sp>
        <p:nvSpPr>
          <p:cNvPr id="12" name="Shape 9"/>
          <p:cNvSpPr/>
          <p:nvPr/>
        </p:nvSpPr>
        <p:spPr>
          <a:xfrm>
            <a:off x="6350437" y="6142434"/>
            <a:ext cx="555427" cy="555427"/>
          </a:xfrm>
          <a:prstGeom prst="roundRect">
            <a:avLst>
              <a:gd name="adj" fmla="val 18669"/>
            </a:avLst>
          </a:prstGeom>
          <a:solidFill>
            <a:srgbClr val="F0D4F7"/>
          </a:solidFill>
          <a:ln w="15240">
            <a:solidFill>
              <a:srgbClr val="D6BADD"/>
            </a:solidFill>
            <a:prstDash val="solid"/>
          </a:ln>
        </p:spPr>
      </p:sp>
      <p:sp>
        <p:nvSpPr>
          <p:cNvPr id="13" name="Text 10"/>
          <p:cNvSpPr/>
          <p:nvPr/>
        </p:nvSpPr>
        <p:spPr>
          <a:xfrm>
            <a:off x="6540937" y="6245900"/>
            <a:ext cx="174308" cy="348496"/>
          </a:xfrm>
          <a:prstGeom prst="rect">
            <a:avLst/>
          </a:prstGeom>
          <a:noFill/>
          <a:ln/>
        </p:spPr>
        <p:txBody>
          <a:bodyPr wrap="none" lIns="0" tIns="0" rIns="0" bIns="0" rtlCol="0" anchor="t"/>
          <a:lstStyle/>
          <a:p>
            <a:pPr marL="0" indent="0" algn="ctr">
              <a:lnSpc>
                <a:spcPts val="2700"/>
              </a:lnSpc>
              <a:buNone/>
            </a:pPr>
            <a:r>
              <a:rPr lang="en-US" sz="2700" kern="0" spc="-55"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700" dirty="0"/>
          </a:p>
        </p:txBody>
      </p:sp>
      <p:sp>
        <p:nvSpPr>
          <p:cNvPr id="14" name="Text 11"/>
          <p:cNvSpPr/>
          <p:nvPr/>
        </p:nvSpPr>
        <p:spPr>
          <a:xfrm>
            <a:off x="7152680" y="6142434"/>
            <a:ext cx="2904530" cy="363141"/>
          </a:xfrm>
          <a:prstGeom prst="rect">
            <a:avLst/>
          </a:prstGeom>
          <a:noFill/>
          <a:ln/>
        </p:spPr>
        <p:txBody>
          <a:bodyPr wrap="none" lIns="0" tIns="0" rIns="0" bIns="0" rtlCol="0" anchor="t"/>
          <a:lstStyle/>
          <a:p>
            <a:pPr marL="0" indent="0">
              <a:lnSpc>
                <a:spcPts val="2850"/>
              </a:lnSpc>
              <a:buNone/>
            </a:pPr>
            <a:r>
              <a:rPr lang="en-US" sz="2250" kern="0" spc="-46" dirty="0">
                <a:solidFill>
                  <a:srgbClr val="272525"/>
                </a:solidFill>
                <a:latin typeface="Source Serif Pro Semi Bold" pitchFamily="34" charset="0"/>
                <a:ea typeface="Source Serif Pro Semi Bold" pitchFamily="34" charset="-122"/>
                <a:cs typeface="Source Serif Pro Semi Bold" pitchFamily="34" charset="-120"/>
              </a:rPr>
              <a:t>Қолжетімділік</a:t>
            </a:r>
            <a:endParaRPr lang="en-US" sz="2250" dirty="0"/>
          </a:p>
        </p:txBody>
      </p:sp>
      <p:sp>
        <p:nvSpPr>
          <p:cNvPr id="15" name="Text 12"/>
          <p:cNvSpPr/>
          <p:nvPr/>
        </p:nvSpPr>
        <p:spPr>
          <a:xfrm>
            <a:off x="7152680" y="6653689"/>
            <a:ext cx="6613684" cy="790099"/>
          </a:xfrm>
          <a:prstGeom prst="rect">
            <a:avLst/>
          </a:prstGeom>
          <a:noFill/>
          <a:ln/>
        </p:spPr>
        <p:txBody>
          <a:bodyPr wrap="square" lIns="0" tIns="0" rIns="0" bIns="0" rtlCol="0" anchor="t"/>
          <a:lstStyle/>
          <a:p>
            <a:pPr marL="0" indent="0">
              <a:lnSpc>
                <a:spcPts val="3100"/>
              </a:lnSpc>
              <a:buNone/>
            </a:pPr>
            <a:r>
              <a:rPr lang="en-US" sz="1900" kern="0" spc="-39" dirty="0">
                <a:solidFill>
                  <a:srgbClr val="272525"/>
                </a:solidFill>
                <a:latin typeface="Source Sans Pro" pitchFamily="34" charset="0"/>
                <a:ea typeface="Source Sans Pro" pitchFamily="34" charset="-122"/>
                <a:cs typeface="Source Sans Pro" pitchFamily="34" charset="-120"/>
              </a:rPr>
              <a:t>Білім беру ресурстарына онлайн қолжетімділікті қамтамасыз ету.</a:t>
            </a: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2034EFE-CF80-4D79-8206-49CC3AC620D6}"/>
              </a:ext>
            </a:extLst>
          </p:cNvPr>
          <p:cNvSpPr/>
          <p:nvPr/>
        </p:nvSpPr>
        <p:spPr>
          <a:xfrm>
            <a:off x="327803" y="460108"/>
            <a:ext cx="13577977" cy="7758599"/>
          </a:xfrm>
          <a:prstGeom prst="rect">
            <a:avLst/>
          </a:prstGeom>
        </p:spPr>
        <p:txBody>
          <a:bodyPr wrap="square">
            <a:spAutoFit/>
          </a:bodyPr>
          <a:lstStyle/>
          <a:p>
            <a:pPr indent="450215" algn="just">
              <a:lnSpc>
                <a:spcPct val="107000"/>
              </a:lnSpc>
              <a:spcAft>
                <a:spcPts val="0"/>
              </a:spcAft>
            </a:pPr>
            <a:r>
              <a:rPr lang="ru-RU" sz="3600" dirty="0">
                <a:latin typeface="Times New Roman" panose="02020603050405020304" pitchFamily="18" charset="0"/>
                <a:ea typeface="Calibri" panose="020F0502020204030204" pitchFamily="34" charset="0"/>
                <a:cs typeface="Times New Roman" panose="02020603050405020304" pitchFamily="18" charset="0"/>
              </a:rPr>
              <a:t>«SMART»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технологиясының</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мүмкіншіліктері</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p>
          <a:p>
            <a:pPr indent="450215" algn="just">
              <a:lnSpc>
                <a:spcPct val="107000"/>
              </a:lnSpc>
              <a:spcAft>
                <a:spcPts val="0"/>
              </a:spcAft>
            </a:pPr>
            <a:r>
              <a:rPr lang="ru-RU" sz="36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Оқушылардың</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сабаққа</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қызықты</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әрі</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белсенді</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қатысуына</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ықпал</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етеді</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p>
          <a:p>
            <a:pPr indent="450215" algn="just">
              <a:lnSpc>
                <a:spcPct val="107000"/>
              </a:lnSpc>
              <a:spcAft>
                <a:spcPts val="0"/>
              </a:spcAft>
            </a:pPr>
            <a:r>
              <a:rPr lang="ru-RU" sz="36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Сабаққа</a:t>
            </a:r>
            <a:r>
              <a:rPr lang="ru-RU" sz="3600" dirty="0">
                <a:latin typeface="Times New Roman" panose="02020603050405020304" pitchFamily="18" charset="0"/>
                <a:ea typeface="Calibri" panose="020F0502020204030204" pitchFamily="34" charset="0"/>
                <a:cs typeface="Times New Roman" panose="02020603050405020304" pitchFamily="18" charset="0"/>
              </a:rPr>
              <a:t> қажетті </a:t>
            </a:r>
            <a:r>
              <a:rPr lang="ru-RU" sz="3600" dirty="0" err="1">
                <a:latin typeface="Times New Roman" panose="02020603050405020304" pitchFamily="18" charset="0"/>
                <a:ea typeface="Calibri" panose="020F0502020204030204" pitchFamily="34" charset="0"/>
                <a:cs typeface="Times New Roman" panose="02020603050405020304" pitchFamily="18" charset="0"/>
              </a:rPr>
              <a:t>құралдарды</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ресурстар</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сайтынан</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алуға</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немесе</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интернетпен</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жұмыс</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жасауға</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болады</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p>
          <a:p>
            <a:pPr indent="450215" algn="just">
              <a:lnSpc>
                <a:spcPct val="107000"/>
              </a:lnSpc>
              <a:spcAft>
                <a:spcPts val="0"/>
              </a:spcAft>
            </a:pPr>
            <a:r>
              <a:rPr lang="ru-RU" sz="36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Оқушылардың</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жеке</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және</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әлеуметтік</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қабілеттерін</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арттыра</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отырып</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топпен</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жұмыс</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жасауға</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көмектеседі</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p>
          <a:p>
            <a:pPr indent="450215" algn="just">
              <a:lnSpc>
                <a:spcPct val="107000"/>
              </a:lnSpc>
              <a:spcAft>
                <a:spcPts val="0"/>
              </a:spcAft>
            </a:pPr>
            <a:r>
              <a:rPr lang="ru-RU" sz="36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Егер</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сабаққа</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керек</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материалдар</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әзір</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болса</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сабақ</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темпінің</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жақсы</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өтуіне</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септігін</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тигізеді</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p>
          <a:p>
            <a:pPr indent="450215" algn="just">
              <a:lnSpc>
                <a:spcPct val="107000"/>
              </a:lnSpc>
              <a:spcAft>
                <a:spcPts val="0"/>
              </a:spcAft>
            </a:pPr>
            <a:r>
              <a:rPr lang="ru-RU" sz="36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Оқушылардың</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өздеріне</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деген</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сенімі</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арттып</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шығармашылықпен</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жұмыс</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жасаулары</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артады</a:t>
            </a:r>
            <a:r>
              <a:rPr lang="ru-RU" sz="3600" dirty="0">
                <a:latin typeface="Times New Roman" panose="02020603050405020304" pitchFamily="18" charset="0"/>
                <a:ea typeface="Calibri" panose="020F0502020204030204" pitchFamily="34" charset="0"/>
                <a:cs typeface="Times New Roman" panose="02020603050405020304" pitchFamily="18" charset="0"/>
              </a:rPr>
              <a:t>; «SMART»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технологиясының</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мүмкіншіліктерімен</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қатар</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қиыншылықтары</a:t>
            </a:r>
            <a:r>
              <a:rPr lang="ru-RU" sz="3600" dirty="0">
                <a:latin typeface="Times New Roman" panose="02020603050405020304" pitchFamily="18" charset="0"/>
                <a:ea typeface="Calibri" panose="020F0502020204030204" pitchFamily="34" charset="0"/>
                <a:cs typeface="Times New Roman" panose="02020603050405020304" pitchFamily="18" charset="0"/>
              </a:rPr>
              <a:t> да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кездеседі</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383553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3086100"/>
          </a:xfrm>
          <a:prstGeom prst="rect">
            <a:avLst/>
          </a:prstGeom>
        </p:spPr>
      </p:pic>
      <p:sp>
        <p:nvSpPr>
          <p:cNvPr id="3" name="Shape 0"/>
          <p:cNvSpPr/>
          <p:nvPr/>
        </p:nvSpPr>
        <p:spPr>
          <a:xfrm>
            <a:off x="0" y="0"/>
            <a:ext cx="14630400" cy="3086100"/>
          </a:xfrm>
          <a:prstGeom prst="rect">
            <a:avLst/>
          </a:prstGeom>
          <a:solidFill>
            <a:srgbClr val="E5E0DF"/>
          </a:solidFill>
          <a:ln/>
        </p:spPr>
      </p:sp>
      <p:pic>
        <p:nvPicPr>
          <p:cNvPr id="4" name="Image 1" descr="preencoded.png"/>
          <p:cNvPicPr>
            <a:picLocks noChangeAspect="1"/>
          </p:cNvPicPr>
          <p:nvPr/>
        </p:nvPicPr>
        <p:blipFill>
          <a:blip r:embed="rId4"/>
          <a:stretch>
            <a:fillRect/>
          </a:stretch>
        </p:blipFill>
        <p:spPr>
          <a:xfrm>
            <a:off x="0" y="0"/>
            <a:ext cx="14630400" cy="3086100"/>
          </a:xfrm>
          <a:prstGeom prst="rect">
            <a:avLst/>
          </a:prstGeom>
        </p:spPr>
      </p:pic>
      <p:sp>
        <p:nvSpPr>
          <p:cNvPr id="5" name="Text 1"/>
          <p:cNvSpPr/>
          <p:nvPr/>
        </p:nvSpPr>
        <p:spPr>
          <a:xfrm>
            <a:off x="968693" y="3801904"/>
            <a:ext cx="8510230" cy="726043"/>
          </a:xfrm>
          <a:prstGeom prst="rect">
            <a:avLst/>
          </a:prstGeom>
          <a:noFill/>
          <a:ln/>
        </p:spPr>
        <p:txBody>
          <a:bodyPr wrap="none" lIns="0" tIns="0" rIns="0" bIns="0" rtlCol="0" anchor="t"/>
          <a:lstStyle/>
          <a:p>
            <a:pPr marL="0" indent="0">
              <a:lnSpc>
                <a:spcPts val="5700"/>
              </a:lnSpc>
              <a:buNone/>
            </a:pPr>
            <a:r>
              <a:rPr lang="en-US" sz="4550" kern="0" spc="-91" dirty="0">
                <a:solidFill>
                  <a:srgbClr val="000000"/>
                </a:solidFill>
                <a:latin typeface="Source Serif Pro Semi Bold" pitchFamily="34" charset="0"/>
                <a:ea typeface="Source Serif Pro Semi Bold" pitchFamily="34" charset="-122"/>
                <a:cs typeface="Source Serif Pro Semi Bold" pitchFamily="34" charset="-120"/>
              </a:rPr>
              <a:t>Интерактивті тақтаны қолдану</a:t>
            </a:r>
            <a:endParaRPr lang="en-US" sz="4550" dirty="0"/>
          </a:p>
        </p:txBody>
      </p:sp>
      <p:sp>
        <p:nvSpPr>
          <p:cNvPr id="6" name="Shape 2"/>
          <p:cNvSpPr/>
          <p:nvPr/>
        </p:nvSpPr>
        <p:spPr>
          <a:xfrm>
            <a:off x="968693" y="4898231"/>
            <a:ext cx="4066461" cy="2615565"/>
          </a:xfrm>
          <a:prstGeom prst="roundRect">
            <a:avLst>
              <a:gd name="adj" fmla="val 3964"/>
            </a:avLst>
          </a:prstGeom>
          <a:solidFill>
            <a:srgbClr val="F0D4F7"/>
          </a:solidFill>
          <a:ln w="15240">
            <a:solidFill>
              <a:srgbClr val="D6BADD"/>
            </a:solidFill>
            <a:prstDash val="solid"/>
          </a:ln>
        </p:spPr>
      </p:sp>
      <p:sp>
        <p:nvSpPr>
          <p:cNvPr id="7" name="Text 3"/>
          <p:cNvSpPr/>
          <p:nvPr/>
        </p:nvSpPr>
        <p:spPr>
          <a:xfrm>
            <a:off x="1230749" y="5160288"/>
            <a:ext cx="2904530" cy="363141"/>
          </a:xfrm>
          <a:prstGeom prst="rect">
            <a:avLst/>
          </a:prstGeom>
          <a:noFill/>
          <a:ln/>
        </p:spPr>
        <p:txBody>
          <a:bodyPr wrap="none" lIns="0" tIns="0" rIns="0" bIns="0" rtlCol="0" anchor="t"/>
          <a:lstStyle/>
          <a:p>
            <a:pPr marL="0" indent="0">
              <a:lnSpc>
                <a:spcPts val="2850"/>
              </a:lnSpc>
              <a:buNone/>
            </a:pPr>
            <a:r>
              <a:rPr lang="en-US" sz="2250" kern="0" spc="-46" dirty="0">
                <a:solidFill>
                  <a:srgbClr val="272525"/>
                </a:solidFill>
                <a:latin typeface="Source Serif Pro Semi Bold" pitchFamily="34" charset="0"/>
                <a:ea typeface="Source Serif Pro Semi Bold" pitchFamily="34" charset="-122"/>
                <a:cs typeface="Source Serif Pro Semi Bold" pitchFamily="34" charset="-120"/>
              </a:rPr>
              <a:t>Көрнекілік</a:t>
            </a:r>
            <a:endParaRPr lang="en-US" sz="2250" dirty="0"/>
          </a:p>
        </p:txBody>
      </p:sp>
      <p:sp>
        <p:nvSpPr>
          <p:cNvPr id="8" name="Text 4"/>
          <p:cNvSpPr/>
          <p:nvPr/>
        </p:nvSpPr>
        <p:spPr>
          <a:xfrm>
            <a:off x="1230749" y="5671542"/>
            <a:ext cx="3542347" cy="1580198"/>
          </a:xfrm>
          <a:prstGeom prst="rect">
            <a:avLst/>
          </a:prstGeom>
          <a:noFill/>
          <a:ln/>
        </p:spPr>
        <p:txBody>
          <a:bodyPr wrap="square" lIns="0" tIns="0" rIns="0" bIns="0" rtlCol="0" anchor="t"/>
          <a:lstStyle/>
          <a:p>
            <a:pPr marL="0" indent="0">
              <a:lnSpc>
                <a:spcPts val="3100"/>
              </a:lnSpc>
              <a:buNone/>
            </a:pPr>
            <a:r>
              <a:rPr lang="en-US" sz="1900" kern="0" spc="-39" dirty="0">
                <a:solidFill>
                  <a:srgbClr val="272525"/>
                </a:solidFill>
                <a:latin typeface="Source Sans Pro" pitchFamily="34" charset="0"/>
                <a:ea typeface="Source Sans Pro" pitchFamily="34" charset="-122"/>
                <a:cs typeface="Source Sans Pro" pitchFamily="34" charset="-120"/>
              </a:rPr>
              <a:t>Күрделі физикалық құбылыстарды графиктер, схемалар және анимациялар арқылы көрсетеді.</a:t>
            </a:r>
            <a:endParaRPr lang="en-US" sz="1900" dirty="0"/>
          </a:p>
        </p:txBody>
      </p:sp>
      <p:sp>
        <p:nvSpPr>
          <p:cNvPr id="9" name="Shape 5"/>
          <p:cNvSpPr/>
          <p:nvPr/>
        </p:nvSpPr>
        <p:spPr>
          <a:xfrm>
            <a:off x="5281970" y="4898231"/>
            <a:ext cx="4066461" cy="2615565"/>
          </a:xfrm>
          <a:prstGeom prst="roundRect">
            <a:avLst>
              <a:gd name="adj" fmla="val 3964"/>
            </a:avLst>
          </a:prstGeom>
          <a:solidFill>
            <a:srgbClr val="F0D4F7"/>
          </a:solidFill>
          <a:ln w="15240">
            <a:solidFill>
              <a:srgbClr val="D6BADD"/>
            </a:solidFill>
            <a:prstDash val="solid"/>
          </a:ln>
        </p:spPr>
      </p:sp>
      <p:sp>
        <p:nvSpPr>
          <p:cNvPr id="10" name="Text 6"/>
          <p:cNvSpPr/>
          <p:nvPr/>
        </p:nvSpPr>
        <p:spPr>
          <a:xfrm>
            <a:off x="5544026" y="5160288"/>
            <a:ext cx="2904530" cy="363141"/>
          </a:xfrm>
          <a:prstGeom prst="rect">
            <a:avLst/>
          </a:prstGeom>
          <a:noFill/>
          <a:ln/>
        </p:spPr>
        <p:txBody>
          <a:bodyPr wrap="none" lIns="0" tIns="0" rIns="0" bIns="0" rtlCol="0" anchor="t"/>
          <a:lstStyle/>
          <a:p>
            <a:pPr marL="0" indent="0">
              <a:lnSpc>
                <a:spcPts val="2850"/>
              </a:lnSpc>
              <a:buNone/>
            </a:pPr>
            <a:r>
              <a:rPr lang="en-US" sz="2250" kern="0" spc="-46" dirty="0">
                <a:solidFill>
                  <a:srgbClr val="272525"/>
                </a:solidFill>
                <a:latin typeface="Source Serif Pro Semi Bold" pitchFamily="34" charset="0"/>
                <a:ea typeface="Source Serif Pro Semi Bold" pitchFamily="34" charset="-122"/>
                <a:cs typeface="Source Serif Pro Semi Bold" pitchFamily="34" charset="-120"/>
              </a:rPr>
              <a:t>Белсенділік</a:t>
            </a:r>
            <a:endParaRPr lang="en-US" sz="2250" dirty="0"/>
          </a:p>
        </p:txBody>
      </p:sp>
      <p:sp>
        <p:nvSpPr>
          <p:cNvPr id="11" name="Text 7"/>
          <p:cNvSpPr/>
          <p:nvPr/>
        </p:nvSpPr>
        <p:spPr>
          <a:xfrm>
            <a:off x="5544026" y="5671542"/>
            <a:ext cx="3542347" cy="1185148"/>
          </a:xfrm>
          <a:prstGeom prst="rect">
            <a:avLst/>
          </a:prstGeom>
          <a:noFill/>
          <a:ln/>
        </p:spPr>
        <p:txBody>
          <a:bodyPr wrap="square" lIns="0" tIns="0" rIns="0" bIns="0" rtlCol="0" anchor="t"/>
          <a:lstStyle/>
          <a:p>
            <a:pPr marL="0" indent="0">
              <a:lnSpc>
                <a:spcPts val="3100"/>
              </a:lnSpc>
              <a:buNone/>
            </a:pPr>
            <a:r>
              <a:rPr lang="en-US" sz="1900" kern="0" spc="-39" dirty="0">
                <a:solidFill>
                  <a:srgbClr val="272525"/>
                </a:solidFill>
                <a:latin typeface="Source Sans Pro" pitchFamily="34" charset="0"/>
                <a:ea typeface="Source Sans Pro" pitchFamily="34" charset="-122"/>
                <a:cs typeface="Source Sans Pro" pitchFamily="34" charset="-120"/>
              </a:rPr>
              <a:t>Оқушылар тікелей тәжірибелер жүргізіп, графиктер құрастыра алады.</a:t>
            </a:r>
            <a:endParaRPr lang="en-US" sz="1900" dirty="0"/>
          </a:p>
        </p:txBody>
      </p:sp>
      <p:sp>
        <p:nvSpPr>
          <p:cNvPr id="12" name="Shape 8"/>
          <p:cNvSpPr/>
          <p:nvPr/>
        </p:nvSpPr>
        <p:spPr>
          <a:xfrm>
            <a:off x="9595247" y="4898231"/>
            <a:ext cx="4066461" cy="2615565"/>
          </a:xfrm>
          <a:prstGeom prst="roundRect">
            <a:avLst>
              <a:gd name="adj" fmla="val 3964"/>
            </a:avLst>
          </a:prstGeom>
          <a:solidFill>
            <a:srgbClr val="F0D4F7"/>
          </a:solidFill>
          <a:ln w="15240">
            <a:solidFill>
              <a:srgbClr val="D6BADD"/>
            </a:solidFill>
            <a:prstDash val="solid"/>
          </a:ln>
        </p:spPr>
      </p:sp>
      <p:sp>
        <p:nvSpPr>
          <p:cNvPr id="13" name="Text 9"/>
          <p:cNvSpPr/>
          <p:nvPr/>
        </p:nvSpPr>
        <p:spPr>
          <a:xfrm>
            <a:off x="9857303" y="5160288"/>
            <a:ext cx="2904530" cy="363141"/>
          </a:xfrm>
          <a:prstGeom prst="rect">
            <a:avLst/>
          </a:prstGeom>
          <a:noFill/>
          <a:ln/>
        </p:spPr>
        <p:txBody>
          <a:bodyPr wrap="none" lIns="0" tIns="0" rIns="0" bIns="0" rtlCol="0" anchor="t"/>
          <a:lstStyle/>
          <a:p>
            <a:pPr marL="0" indent="0">
              <a:lnSpc>
                <a:spcPts val="2850"/>
              </a:lnSpc>
              <a:buNone/>
            </a:pPr>
            <a:r>
              <a:rPr lang="en-US" sz="2250" kern="0" spc="-46" dirty="0">
                <a:solidFill>
                  <a:srgbClr val="272525"/>
                </a:solidFill>
                <a:latin typeface="Source Serif Pro Semi Bold" pitchFamily="34" charset="0"/>
                <a:ea typeface="Source Serif Pro Semi Bold" pitchFamily="34" charset="-122"/>
                <a:cs typeface="Source Serif Pro Semi Bold" pitchFamily="34" charset="-120"/>
              </a:rPr>
              <a:t>Кері байланыс</a:t>
            </a:r>
            <a:endParaRPr lang="en-US" sz="2250" dirty="0"/>
          </a:p>
        </p:txBody>
      </p:sp>
      <p:sp>
        <p:nvSpPr>
          <p:cNvPr id="14" name="Text 10"/>
          <p:cNvSpPr/>
          <p:nvPr/>
        </p:nvSpPr>
        <p:spPr>
          <a:xfrm>
            <a:off x="9857303" y="5671542"/>
            <a:ext cx="3542347" cy="1185148"/>
          </a:xfrm>
          <a:prstGeom prst="rect">
            <a:avLst/>
          </a:prstGeom>
          <a:noFill/>
          <a:ln/>
        </p:spPr>
        <p:txBody>
          <a:bodyPr wrap="square" lIns="0" tIns="0" rIns="0" bIns="0" rtlCol="0" anchor="t"/>
          <a:lstStyle/>
          <a:p>
            <a:pPr marL="0" indent="0">
              <a:lnSpc>
                <a:spcPts val="3100"/>
              </a:lnSpc>
              <a:buNone/>
            </a:pPr>
            <a:r>
              <a:rPr lang="en-US" sz="1900" kern="0" spc="-39" dirty="0">
                <a:solidFill>
                  <a:srgbClr val="272525"/>
                </a:solidFill>
                <a:latin typeface="Source Sans Pro" pitchFamily="34" charset="0"/>
                <a:ea typeface="Source Sans Pro" pitchFamily="34" charset="-122"/>
                <a:cs typeface="Source Sans Pro" pitchFamily="34" charset="-120"/>
              </a:rPr>
              <a:t>Мұғалім оқушыларға тікелей кері байланыс беріп, нәтижелерді талқылайды.</a:t>
            </a:r>
            <a:endParaRPr lang="en-US" sz="1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50437" y="824865"/>
            <a:ext cx="6505456" cy="726043"/>
          </a:xfrm>
          <a:prstGeom prst="rect">
            <a:avLst/>
          </a:prstGeom>
          <a:noFill/>
          <a:ln/>
        </p:spPr>
        <p:txBody>
          <a:bodyPr wrap="none" lIns="0" tIns="0" rIns="0" bIns="0" rtlCol="0" anchor="t"/>
          <a:lstStyle/>
          <a:p>
            <a:pPr marL="0" indent="0">
              <a:lnSpc>
                <a:spcPts val="5700"/>
              </a:lnSpc>
              <a:buNone/>
            </a:pPr>
            <a:r>
              <a:rPr lang="en-US" sz="4550" kern="0" spc="-91" dirty="0">
                <a:solidFill>
                  <a:srgbClr val="000000"/>
                </a:solidFill>
                <a:latin typeface="Source Serif Pro Semi Bold" pitchFamily="34" charset="0"/>
                <a:ea typeface="Source Serif Pro Semi Bold" pitchFamily="34" charset="-122"/>
                <a:cs typeface="Source Serif Pro Semi Bold" pitchFamily="34" charset="-120"/>
              </a:rPr>
              <a:t>Виртуалды зертханалар</a:t>
            </a:r>
            <a:endParaRPr lang="en-US" sz="4550" dirty="0"/>
          </a:p>
        </p:txBody>
      </p:sp>
      <p:sp>
        <p:nvSpPr>
          <p:cNvPr id="4" name="Shape 1"/>
          <p:cNvSpPr/>
          <p:nvPr/>
        </p:nvSpPr>
        <p:spPr>
          <a:xfrm>
            <a:off x="6705481" y="1921193"/>
            <a:ext cx="30480" cy="5483543"/>
          </a:xfrm>
          <a:prstGeom prst="roundRect">
            <a:avLst>
              <a:gd name="adj" fmla="val 340200"/>
            </a:avLst>
          </a:prstGeom>
          <a:solidFill>
            <a:srgbClr val="D6BADD"/>
          </a:solidFill>
          <a:ln/>
        </p:spPr>
      </p:sp>
      <p:sp>
        <p:nvSpPr>
          <p:cNvPr id="5" name="Shape 2"/>
          <p:cNvSpPr/>
          <p:nvPr/>
        </p:nvSpPr>
        <p:spPr>
          <a:xfrm>
            <a:off x="6967954" y="2461260"/>
            <a:ext cx="864037" cy="30480"/>
          </a:xfrm>
          <a:prstGeom prst="roundRect">
            <a:avLst>
              <a:gd name="adj" fmla="val 340200"/>
            </a:avLst>
          </a:prstGeom>
          <a:solidFill>
            <a:srgbClr val="D6BADD"/>
          </a:solidFill>
          <a:ln/>
        </p:spPr>
      </p:sp>
      <p:sp>
        <p:nvSpPr>
          <p:cNvPr id="6" name="Shape 3"/>
          <p:cNvSpPr/>
          <p:nvPr/>
        </p:nvSpPr>
        <p:spPr>
          <a:xfrm>
            <a:off x="6443008" y="2198846"/>
            <a:ext cx="555427" cy="555427"/>
          </a:xfrm>
          <a:prstGeom prst="roundRect">
            <a:avLst>
              <a:gd name="adj" fmla="val 18669"/>
            </a:avLst>
          </a:prstGeom>
          <a:solidFill>
            <a:srgbClr val="F0D4F7"/>
          </a:solidFill>
          <a:ln w="15240">
            <a:solidFill>
              <a:srgbClr val="D6BADD"/>
            </a:solidFill>
            <a:prstDash val="solid"/>
          </a:ln>
        </p:spPr>
      </p:sp>
      <p:sp>
        <p:nvSpPr>
          <p:cNvPr id="7" name="Text 4"/>
          <p:cNvSpPr/>
          <p:nvPr/>
        </p:nvSpPr>
        <p:spPr>
          <a:xfrm>
            <a:off x="6633508" y="2302312"/>
            <a:ext cx="174308" cy="348496"/>
          </a:xfrm>
          <a:prstGeom prst="rect">
            <a:avLst/>
          </a:prstGeom>
          <a:noFill/>
          <a:ln/>
        </p:spPr>
        <p:txBody>
          <a:bodyPr wrap="none" lIns="0" tIns="0" rIns="0" bIns="0" rtlCol="0" anchor="t"/>
          <a:lstStyle/>
          <a:p>
            <a:pPr marL="0" indent="0" algn="ctr">
              <a:lnSpc>
                <a:spcPts val="2700"/>
              </a:lnSpc>
              <a:buNone/>
            </a:pPr>
            <a:r>
              <a:rPr lang="en-US" sz="2700" kern="0" spc="-55"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700" dirty="0"/>
          </a:p>
        </p:txBody>
      </p:sp>
      <p:sp>
        <p:nvSpPr>
          <p:cNvPr id="8" name="Text 5"/>
          <p:cNvSpPr/>
          <p:nvPr/>
        </p:nvSpPr>
        <p:spPr>
          <a:xfrm>
            <a:off x="8078510" y="2168009"/>
            <a:ext cx="2904530" cy="363141"/>
          </a:xfrm>
          <a:prstGeom prst="rect">
            <a:avLst/>
          </a:prstGeom>
          <a:noFill/>
          <a:ln/>
        </p:spPr>
        <p:txBody>
          <a:bodyPr wrap="none" lIns="0" tIns="0" rIns="0" bIns="0" rtlCol="0" anchor="t"/>
          <a:lstStyle/>
          <a:p>
            <a:pPr marL="0" indent="0" algn="l">
              <a:lnSpc>
                <a:spcPts val="2850"/>
              </a:lnSpc>
              <a:buNone/>
            </a:pPr>
            <a:r>
              <a:rPr lang="en-US" sz="2250" kern="0" spc="-46" dirty="0">
                <a:solidFill>
                  <a:srgbClr val="272525"/>
                </a:solidFill>
                <a:latin typeface="Source Serif Pro Semi Bold" pitchFamily="34" charset="0"/>
                <a:ea typeface="Source Serif Pro Semi Bold" pitchFamily="34" charset="-122"/>
                <a:cs typeface="Source Serif Pro Semi Bold" pitchFamily="34" charset="-120"/>
              </a:rPr>
              <a:t>Қауіпсіздік</a:t>
            </a:r>
            <a:endParaRPr lang="en-US" sz="2250" dirty="0"/>
          </a:p>
        </p:txBody>
      </p:sp>
      <p:sp>
        <p:nvSpPr>
          <p:cNvPr id="9" name="Text 6"/>
          <p:cNvSpPr/>
          <p:nvPr/>
        </p:nvSpPr>
        <p:spPr>
          <a:xfrm>
            <a:off x="8078510" y="2679263"/>
            <a:ext cx="5687854" cy="790099"/>
          </a:xfrm>
          <a:prstGeom prst="rect">
            <a:avLst/>
          </a:prstGeom>
          <a:noFill/>
          <a:ln/>
        </p:spPr>
        <p:txBody>
          <a:bodyPr wrap="square" lIns="0" tIns="0" rIns="0" bIns="0" rtlCol="0" anchor="t"/>
          <a:lstStyle/>
          <a:p>
            <a:pPr marL="0" indent="0" algn="l">
              <a:lnSpc>
                <a:spcPts val="3100"/>
              </a:lnSpc>
              <a:buNone/>
            </a:pPr>
            <a:r>
              <a:rPr lang="en-US" sz="1900" kern="0" spc="-39" dirty="0">
                <a:solidFill>
                  <a:srgbClr val="272525"/>
                </a:solidFill>
                <a:latin typeface="Source Sans Pro" pitchFamily="34" charset="0"/>
                <a:ea typeface="Source Sans Pro" pitchFamily="34" charset="-122"/>
                <a:cs typeface="Source Sans Pro" pitchFamily="34" charset="-120"/>
              </a:rPr>
              <a:t>Оқушылар құралдарды қауіпсіз пайдалануды үйренеді.</a:t>
            </a:r>
            <a:endParaRPr lang="en-US" sz="1900" dirty="0"/>
          </a:p>
        </p:txBody>
      </p:sp>
      <p:sp>
        <p:nvSpPr>
          <p:cNvPr id="10" name="Shape 7"/>
          <p:cNvSpPr/>
          <p:nvPr/>
        </p:nvSpPr>
        <p:spPr>
          <a:xfrm>
            <a:off x="6967954" y="4503063"/>
            <a:ext cx="864037" cy="30480"/>
          </a:xfrm>
          <a:prstGeom prst="roundRect">
            <a:avLst>
              <a:gd name="adj" fmla="val 340200"/>
            </a:avLst>
          </a:prstGeom>
          <a:solidFill>
            <a:srgbClr val="D6BADD"/>
          </a:solidFill>
          <a:ln/>
        </p:spPr>
      </p:sp>
      <p:sp>
        <p:nvSpPr>
          <p:cNvPr id="11" name="Shape 8"/>
          <p:cNvSpPr/>
          <p:nvPr/>
        </p:nvSpPr>
        <p:spPr>
          <a:xfrm>
            <a:off x="6443008" y="4240649"/>
            <a:ext cx="555427" cy="555427"/>
          </a:xfrm>
          <a:prstGeom prst="roundRect">
            <a:avLst>
              <a:gd name="adj" fmla="val 18669"/>
            </a:avLst>
          </a:prstGeom>
          <a:solidFill>
            <a:srgbClr val="F0D4F7"/>
          </a:solidFill>
          <a:ln w="15240">
            <a:solidFill>
              <a:srgbClr val="D6BADD"/>
            </a:solidFill>
            <a:prstDash val="solid"/>
          </a:ln>
        </p:spPr>
      </p:sp>
      <p:sp>
        <p:nvSpPr>
          <p:cNvPr id="12" name="Text 9"/>
          <p:cNvSpPr/>
          <p:nvPr/>
        </p:nvSpPr>
        <p:spPr>
          <a:xfrm>
            <a:off x="6633508" y="4344114"/>
            <a:ext cx="174308" cy="348496"/>
          </a:xfrm>
          <a:prstGeom prst="rect">
            <a:avLst/>
          </a:prstGeom>
          <a:noFill/>
          <a:ln/>
        </p:spPr>
        <p:txBody>
          <a:bodyPr wrap="none" lIns="0" tIns="0" rIns="0" bIns="0" rtlCol="0" anchor="t"/>
          <a:lstStyle/>
          <a:p>
            <a:pPr marL="0" indent="0" algn="ctr">
              <a:lnSpc>
                <a:spcPts val="2700"/>
              </a:lnSpc>
              <a:buNone/>
            </a:pPr>
            <a:r>
              <a:rPr lang="en-US" sz="2700" kern="0" spc="-55"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700" dirty="0"/>
          </a:p>
        </p:txBody>
      </p:sp>
      <p:sp>
        <p:nvSpPr>
          <p:cNvPr id="13" name="Text 10"/>
          <p:cNvSpPr/>
          <p:nvPr/>
        </p:nvSpPr>
        <p:spPr>
          <a:xfrm>
            <a:off x="8078510" y="4209812"/>
            <a:ext cx="2904530" cy="363141"/>
          </a:xfrm>
          <a:prstGeom prst="rect">
            <a:avLst/>
          </a:prstGeom>
          <a:noFill/>
          <a:ln/>
        </p:spPr>
        <p:txBody>
          <a:bodyPr wrap="none" lIns="0" tIns="0" rIns="0" bIns="0" rtlCol="0" anchor="t"/>
          <a:lstStyle/>
          <a:p>
            <a:pPr marL="0" indent="0" algn="l">
              <a:lnSpc>
                <a:spcPts val="2850"/>
              </a:lnSpc>
              <a:buNone/>
            </a:pPr>
            <a:r>
              <a:rPr lang="en-US" sz="2250" kern="0" spc="-46" dirty="0">
                <a:solidFill>
                  <a:srgbClr val="272525"/>
                </a:solidFill>
                <a:latin typeface="Source Serif Pro Semi Bold" pitchFamily="34" charset="0"/>
                <a:ea typeface="Source Serif Pro Semi Bold" pitchFamily="34" charset="-122"/>
                <a:cs typeface="Source Serif Pro Semi Bold" pitchFamily="34" charset="-120"/>
              </a:rPr>
              <a:t>Қайталау</a:t>
            </a:r>
            <a:endParaRPr lang="en-US" sz="2250" dirty="0"/>
          </a:p>
        </p:txBody>
      </p:sp>
      <p:sp>
        <p:nvSpPr>
          <p:cNvPr id="14" name="Text 11"/>
          <p:cNvSpPr/>
          <p:nvPr/>
        </p:nvSpPr>
        <p:spPr>
          <a:xfrm>
            <a:off x="8078510" y="4721066"/>
            <a:ext cx="5687854" cy="790099"/>
          </a:xfrm>
          <a:prstGeom prst="rect">
            <a:avLst/>
          </a:prstGeom>
          <a:noFill/>
          <a:ln/>
        </p:spPr>
        <p:txBody>
          <a:bodyPr wrap="square" lIns="0" tIns="0" rIns="0" bIns="0" rtlCol="0" anchor="t"/>
          <a:lstStyle/>
          <a:p>
            <a:pPr marL="0" indent="0" algn="l">
              <a:lnSpc>
                <a:spcPts val="3100"/>
              </a:lnSpc>
              <a:buNone/>
            </a:pPr>
            <a:r>
              <a:rPr lang="en-US" sz="1900" kern="0" spc="-39" dirty="0">
                <a:solidFill>
                  <a:srgbClr val="272525"/>
                </a:solidFill>
                <a:latin typeface="Source Sans Pro" pitchFamily="34" charset="0"/>
                <a:ea typeface="Source Sans Pro" pitchFamily="34" charset="-122"/>
                <a:cs typeface="Source Sans Pro" pitchFamily="34" charset="-120"/>
              </a:rPr>
              <a:t>Тәжірибелерді қайталап, нәтижелерін салыстыра алады.</a:t>
            </a:r>
            <a:endParaRPr lang="en-US" sz="1900" dirty="0"/>
          </a:p>
        </p:txBody>
      </p:sp>
      <p:sp>
        <p:nvSpPr>
          <p:cNvPr id="15" name="Shape 12"/>
          <p:cNvSpPr/>
          <p:nvPr/>
        </p:nvSpPr>
        <p:spPr>
          <a:xfrm>
            <a:off x="6967954" y="6544866"/>
            <a:ext cx="864037" cy="30480"/>
          </a:xfrm>
          <a:prstGeom prst="roundRect">
            <a:avLst>
              <a:gd name="adj" fmla="val 340200"/>
            </a:avLst>
          </a:prstGeom>
          <a:solidFill>
            <a:srgbClr val="D6BADD"/>
          </a:solidFill>
          <a:ln/>
        </p:spPr>
      </p:sp>
      <p:sp>
        <p:nvSpPr>
          <p:cNvPr id="16" name="Shape 13"/>
          <p:cNvSpPr/>
          <p:nvPr/>
        </p:nvSpPr>
        <p:spPr>
          <a:xfrm>
            <a:off x="6443008" y="6282452"/>
            <a:ext cx="555427" cy="555427"/>
          </a:xfrm>
          <a:prstGeom prst="roundRect">
            <a:avLst>
              <a:gd name="adj" fmla="val 18669"/>
            </a:avLst>
          </a:prstGeom>
          <a:solidFill>
            <a:srgbClr val="F0D4F7"/>
          </a:solidFill>
          <a:ln w="15240">
            <a:solidFill>
              <a:srgbClr val="D6BADD"/>
            </a:solidFill>
            <a:prstDash val="solid"/>
          </a:ln>
        </p:spPr>
      </p:sp>
      <p:sp>
        <p:nvSpPr>
          <p:cNvPr id="17" name="Text 14"/>
          <p:cNvSpPr/>
          <p:nvPr/>
        </p:nvSpPr>
        <p:spPr>
          <a:xfrm>
            <a:off x="6633508" y="6385917"/>
            <a:ext cx="174308" cy="348496"/>
          </a:xfrm>
          <a:prstGeom prst="rect">
            <a:avLst/>
          </a:prstGeom>
          <a:noFill/>
          <a:ln/>
        </p:spPr>
        <p:txBody>
          <a:bodyPr wrap="none" lIns="0" tIns="0" rIns="0" bIns="0" rtlCol="0" anchor="t"/>
          <a:lstStyle/>
          <a:p>
            <a:pPr marL="0" indent="0" algn="ctr">
              <a:lnSpc>
                <a:spcPts val="2700"/>
              </a:lnSpc>
              <a:buNone/>
            </a:pPr>
            <a:r>
              <a:rPr lang="en-US" sz="2700" kern="0" spc="-55"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700" dirty="0"/>
          </a:p>
        </p:txBody>
      </p:sp>
      <p:sp>
        <p:nvSpPr>
          <p:cNvPr id="18" name="Text 15"/>
          <p:cNvSpPr/>
          <p:nvPr/>
        </p:nvSpPr>
        <p:spPr>
          <a:xfrm>
            <a:off x="8078510" y="6251615"/>
            <a:ext cx="2904530" cy="363141"/>
          </a:xfrm>
          <a:prstGeom prst="rect">
            <a:avLst/>
          </a:prstGeom>
          <a:noFill/>
          <a:ln/>
        </p:spPr>
        <p:txBody>
          <a:bodyPr wrap="none" lIns="0" tIns="0" rIns="0" bIns="0" rtlCol="0" anchor="t"/>
          <a:lstStyle/>
          <a:p>
            <a:pPr marL="0" indent="0" algn="l">
              <a:lnSpc>
                <a:spcPts val="2850"/>
              </a:lnSpc>
              <a:buNone/>
            </a:pPr>
            <a:r>
              <a:rPr lang="en-US" sz="2250" kern="0" spc="-46" dirty="0">
                <a:solidFill>
                  <a:srgbClr val="272525"/>
                </a:solidFill>
                <a:latin typeface="Source Serif Pro Semi Bold" pitchFamily="34" charset="0"/>
                <a:ea typeface="Source Serif Pro Semi Bold" pitchFamily="34" charset="-122"/>
                <a:cs typeface="Source Serif Pro Semi Bold" pitchFamily="34" charset="-120"/>
              </a:rPr>
              <a:t>Түсіну</a:t>
            </a:r>
            <a:endParaRPr lang="en-US" sz="2250" dirty="0"/>
          </a:p>
        </p:txBody>
      </p:sp>
      <p:sp>
        <p:nvSpPr>
          <p:cNvPr id="19" name="Text 16"/>
          <p:cNvSpPr/>
          <p:nvPr/>
        </p:nvSpPr>
        <p:spPr>
          <a:xfrm>
            <a:off x="8078510" y="6762869"/>
            <a:ext cx="5687854" cy="395049"/>
          </a:xfrm>
          <a:prstGeom prst="rect">
            <a:avLst/>
          </a:prstGeom>
          <a:noFill/>
          <a:ln/>
        </p:spPr>
        <p:txBody>
          <a:bodyPr wrap="none" lIns="0" tIns="0" rIns="0" bIns="0" rtlCol="0" anchor="t"/>
          <a:lstStyle/>
          <a:p>
            <a:pPr marL="0" indent="0" algn="l">
              <a:lnSpc>
                <a:spcPts val="3100"/>
              </a:lnSpc>
              <a:buNone/>
            </a:pPr>
            <a:r>
              <a:rPr lang="en-US" sz="1900" kern="0" spc="-39" dirty="0">
                <a:solidFill>
                  <a:srgbClr val="272525"/>
                </a:solidFill>
                <a:latin typeface="Source Sans Pro" pitchFamily="34" charset="0"/>
                <a:ea typeface="Source Sans Pro" pitchFamily="34" charset="-122"/>
                <a:cs typeface="Source Sans Pro" pitchFamily="34" charset="-120"/>
              </a:rPr>
              <a:t>Физикалық заңдар мен құбылыстарды нақты түсінеді.</a:t>
            </a:r>
            <a:endParaRPr lang="en-US" sz="1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3E89629-37E4-410A-BD1B-D3B4F10C74B8}"/>
              </a:ext>
            </a:extLst>
          </p:cNvPr>
          <p:cNvSpPr/>
          <p:nvPr/>
        </p:nvSpPr>
        <p:spPr>
          <a:xfrm>
            <a:off x="370935" y="301609"/>
            <a:ext cx="13888529" cy="7062639"/>
          </a:xfrm>
          <a:prstGeom prst="rect">
            <a:avLst/>
          </a:prstGeom>
        </p:spPr>
        <p:txBody>
          <a:bodyPr wrap="square">
            <a:spAutoFit/>
          </a:bodyPr>
          <a:lstStyle/>
          <a:p>
            <a:pPr indent="450215" algn="just">
              <a:lnSpc>
                <a:spcPct val="107000"/>
              </a:lnSpc>
              <a:spcAft>
                <a:spcPts val="0"/>
              </a:spcAft>
            </a:pPr>
            <a:r>
              <a:rPr lang="kk-KZ" sz="2500" b="1" dirty="0">
                <a:latin typeface="Times New Roman" panose="02020603050405020304" pitchFamily="18" charset="0"/>
                <a:ea typeface="Calibri" panose="020F0502020204030204" pitchFamily="34" charset="0"/>
                <a:cs typeface="Times New Roman" panose="02020603050405020304" pitchFamily="18" charset="0"/>
              </a:rPr>
              <a:t>Физика сабағын оқытудың интерактивті құралдары. </a:t>
            </a:r>
            <a:endParaRPr lang="en-US" sz="2500" b="1"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kk-KZ" sz="2500" dirty="0">
                <a:latin typeface="Times New Roman" panose="02020603050405020304" pitchFamily="18" charset="0"/>
                <a:ea typeface="Calibri" panose="020F0502020204030204" pitchFamily="34" charset="0"/>
                <a:cs typeface="Times New Roman" panose="02020603050405020304" pitchFamily="18" charset="0"/>
              </a:rPr>
              <a:t>1. </a:t>
            </a:r>
            <a:r>
              <a:rPr lang="kk-KZ" sz="2500" b="1" dirty="0">
                <a:latin typeface="Times New Roman" panose="02020603050405020304" pitchFamily="18" charset="0"/>
                <a:ea typeface="Calibri" panose="020F0502020204030204" pitchFamily="34" charset="0"/>
                <a:cs typeface="Times New Roman" panose="02020603050405020304" pitchFamily="18" charset="0"/>
              </a:rPr>
              <a:t>Интерактивті тақталар </a:t>
            </a:r>
            <a:r>
              <a:rPr lang="kk-KZ" sz="2500" dirty="0">
                <a:latin typeface="Times New Roman" panose="02020603050405020304" pitchFamily="18" charset="0"/>
                <a:ea typeface="Calibri" panose="020F0502020204030204" pitchFamily="34" charset="0"/>
                <a:cs typeface="Times New Roman" panose="02020603050405020304" pitchFamily="18" charset="0"/>
              </a:rPr>
              <a:t>– қазіргі заманауи физика сабақтарында ең тиімді құралдардың бірі. Олар:</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kk-KZ" sz="2500" dirty="0">
                <a:latin typeface="Times New Roman" panose="02020603050405020304" pitchFamily="18" charset="0"/>
                <a:ea typeface="Calibri" panose="020F0502020204030204" pitchFamily="34" charset="0"/>
                <a:cs typeface="Times New Roman" panose="02020603050405020304" pitchFamily="18" charset="0"/>
              </a:rPr>
              <a:t>Күрделі физикалық құбылыстарды графиктер, схемалар және анимациялар арқылы көрсетуге мүмкіндік береді. Мысалы, электр тізбектерінің жұмысын немесе жарықтың сыну құбылысын визуализациялауға болады.</a:t>
            </a:r>
            <a:endParaRPr lang="ru-RU" sz="25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kk-KZ" sz="2500" dirty="0">
                <a:latin typeface="Times New Roman" panose="02020603050405020304" pitchFamily="18" charset="0"/>
                <a:ea typeface="Calibri" panose="020F0502020204030204" pitchFamily="34" charset="0"/>
                <a:cs typeface="Times New Roman" panose="02020603050405020304" pitchFamily="18" charset="0"/>
              </a:rPr>
              <a:t>2. </a:t>
            </a:r>
            <a:r>
              <a:rPr lang="kk-KZ" sz="2500" b="1" dirty="0">
                <a:latin typeface="Times New Roman" panose="02020603050405020304" pitchFamily="18" charset="0"/>
                <a:ea typeface="Calibri" panose="020F0502020204030204" pitchFamily="34" charset="0"/>
                <a:cs typeface="Times New Roman" panose="02020603050405020304" pitchFamily="18" charset="0"/>
              </a:rPr>
              <a:t>Виртуалды зертханалар </a:t>
            </a:r>
            <a:r>
              <a:rPr lang="kk-KZ" sz="2500" dirty="0">
                <a:latin typeface="Times New Roman" panose="02020603050405020304" pitchFamily="18" charset="0"/>
                <a:ea typeface="Calibri" panose="020F0502020204030204" pitchFamily="34" charset="0"/>
                <a:cs typeface="Times New Roman" panose="02020603050405020304" pitchFamily="18" charset="0"/>
              </a:rPr>
              <a:t>– оқушыларға шынайы зертханалық жағдайларда орындалатын тәжірибелерді компьютерлік модельдер арқылы орындауға мүмкіндік береді. Физика сабағында бұл құралды қолдану арқылы оқушылар:</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kk-KZ" sz="2500" dirty="0">
                <a:latin typeface="Times New Roman" panose="02020603050405020304" pitchFamily="18" charset="0"/>
                <a:ea typeface="Calibri" panose="020F0502020204030204" pitchFamily="34" charset="0"/>
                <a:cs typeface="Times New Roman" panose="02020603050405020304" pitchFamily="18" charset="0"/>
              </a:rPr>
              <a:t>Құралдарды қауіпсіз пайдалануды үйренеді.Тәжірибелерді қайталай отырып, нәтижелерін салыстыра алады.</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kk-KZ" sz="2500" dirty="0">
                <a:latin typeface="Times New Roman" panose="02020603050405020304" pitchFamily="18" charset="0"/>
                <a:ea typeface="Calibri" panose="020F0502020204030204" pitchFamily="34" charset="0"/>
                <a:cs typeface="Times New Roman" panose="02020603050405020304" pitchFamily="18" charset="0"/>
              </a:rPr>
              <a:t>Физикалық заңдар мен құбылыстарды нақты түсінеді.</a:t>
            </a:r>
            <a:endParaRPr lang="ru-RU" sz="25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kk-KZ" sz="2500" dirty="0">
                <a:latin typeface="Times New Roman" panose="02020603050405020304" pitchFamily="18" charset="0"/>
                <a:ea typeface="Calibri" panose="020F0502020204030204" pitchFamily="34" charset="0"/>
                <a:cs typeface="Times New Roman" panose="02020603050405020304" pitchFamily="18" charset="0"/>
              </a:rPr>
              <a:t>3. </a:t>
            </a:r>
            <a:r>
              <a:rPr lang="kk-KZ" sz="2500" b="1" dirty="0">
                <a:latin typeface="Times New Roman" panose="02020603050405020304" pitchFamily="18" charset="0"/>
                <a:ea typeface="Calibri" panose="020F0502020204030204" pitchFamily="34" charset="0"/>
                <a:cs typeface="Times New Roman" panose="02020603050405020304" pitchFamily="18" charset="0"/>
              </a:rPr>
              <a:t>Симуляциялар</a:t>
            </a:r>
            <a:r>
              <a:rPr lang="en-US" sz="2500" b="1" dirty="0">
                <a:latin typeface="Times New Roman" panose="02020603050405020304" pitchFamily="18" charset="0"/>
                <a:ea typeface="Calibri" panose="020F0502020204030204" pitchFamily="34" charset="0"/>
                <a:cs typeface="Times New Roman" panose="02020603050405020304" pitchFamily="18" charset="0"/>
              </a:rPr>
              <a:t> - a</a:t>
            </a:r>
            <a:r>
              <a:rPr lang="kk-KZ" sz="2500" dirty="0">
                <a:latin typeface="Times New Roman" panose="02020603050405020304" pitchFamily="18" charset="0"/>
                <a:ea typeface="Calibri" panose="020F0502020204030204" pitchFamily="34" charset="0"/>
                <a:cs typeface="Times New Roman" panose="02020603050405020304" pitchFamily="18" charset="0"/>
              </a:rPr>
              <a:t>изикалық құбылыстарды компьютерлік симуляция арқылы көрсету оқушылардың пәнді тереңірек түсінуіне мүмкіндік береді. Мысалы:</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kk-KZ" sz="2500" dirty="0">
                <a:latin typeface="Times New Roman" panose="02020603050405020304" pitchFamily="18" charset="0"/>
                <a:ea typeface="Calibri" panose="020F0502020204030204" pitchFamily="34" charset="0"/>
                <a:cs typeface="Times New Roman" panose="02020603050405020304" pitchFamily="18" charset="0"/>
              </a:rPr>
              <a:t>Механика: Денелердің қозғалысы, еркін құлау және басқа динамикалық процестерді модельдеу.</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kk-KZ" sz="2500" dirty="0">
                <a:latin typeface="Times New Roman" panose="02020603050405020304" pitchFamily="18" charset="0"/>
                <a:ea typeface="Calibri" panose="020F0502020204030204" pitchFamily="34" charset="0"/>
                <a:cs typeface="Times New Roman" panose="02020603050405020304" pitchFamily="18" charset="0"/>
              </a:rPr>
              <a:t>Электр және магнетизм: Электр өрістері мен ток көздерінің жұмысын көрнекі түрде зерттеу.</a:t>
            </a:r>
            <a:endParaRPr lang="ru-RU" sz="25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kk-KZ" sz="2500" dirty="0">
                <a:latin typeface="Times New Roman" panose="02020603050405020304" pitchFamily="18" charset="0"/>
                <a:ea typeface="Calibri" panose="020F0502020204030204" pitchFamily="34" charset="0"/>
                <a:cs typeface="Times New Roman" panose="02020603050405020304" pitchFamily="18" charset="0"/>
              </a:rPr>
              <a:t>4. </a:t>
            </a:r>
            <a:r>
              <a:rPr lang="kk-KZ" sz="2500" b="1" dirty="0">
                <a:latin typeface="Times New Roman" panose="02020603050405020304" pitchFamily="18" charset="0"/>
                <a:ea typeface="Calibri" panose="020F0502020204030204" pitchFamily="34" charset="0"/>
                <a:cs typeface="Times New Roman" panose="02020603050405020304" pitchFamily="18" charset="0"/>
              </a:rPr>
              <a:t>Мобильдік қосымшалар мен онлайн платформалар</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kk-KZ" sz="2500" dirty="0">
                <a:latin typeface="Times New Roman" panose="02020603050405020304" pitchFamily="18" charset="0"/>
                <a:ea typeface="Calibri" panose="020F0502020204030204" pitchFamily="34" charset="0"/>
                <a:cs typeface="Times New Roman" panose="02020603050405020304" pitchFamily="18" charset="0"/>
              </a:rPr>
              <a:t>Көптеген онлайн платформалар мен мобильдік қосымшалар физикадан интерактивті тапсырмалар, тесттер және жаттығулар ұсынады. Бұл құралдар:</a:t>
            </a:r>
            <a:endParaRPr lang="ru-RU" sz="25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9074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67331" y="941784"/>
            <a:ext cx="6784896" cy="656273"/>
          </a:xfrm>
          <a:prstGeom prst="rect">
            <a:avLst/>
          </a:prstGeom>
          <a:noFill/>
          <a:ln/>
        </p:spPr>
        <p:txBody>
          <a:bodyPr wrap="none" lIns="0" tIns="0" rIns="0" bIns="0" rtlCol="0" anchor="t"/>
          <a:lstStyle/>
          <a:p>
            <a:pPr marL="0" indent="0">
              <a:lnSpc>
                <a:spcPts val="5150"/>
              </a:lnSpc>
              <a:buNone/>
            </a:pPr>
            <a:r>
              <a:rPr lang="en-US" sz="4100" kern="0" spc="-83" dirty="0">
                <a:solidFill>
                  <a:srgbClr val="000000"/>
                </a:solidFill>
                <a:latin typeface="Source Serif Pro Semi Bold" pitchFamily="34" charset="0"/>
                <a:ea typeface="Source Serif Pro Semi Bold" pitchFamily="34" charset="-122"/>
                <a:cs typeface="Source Serif Pro Semi Bold" pitchFamily="34" charset="-120"/>
              </a:rPr>
              <a:t>Интерактивті тапсырмалар</a:t>
            </a:r>
            <a:endParaRPr lang="en-US" sz="4100" dirty="0"/>
          </a:p>
        </p:txBody>
      </p:sp>
      <p:pic>
        <p:nvPicPr>
          <p:cNvPr id="4" name="Image 1" descr="preencoded.png"/>
          <p:cNvPicPr>
            <a:picLocks noChangeAspect="1"/>
          </p:cNvPicPr>
          <p:nvPr/>
        </p:nvPicPr>
        <p:blipFill>
          <a:blip r:embed="rId4"/>
          <a:stretch>
            <a:fillRect/>
          </a:stretch>
        </p:blipFill>
        <p:spPr>
          <a:xfrm>
            <a:off x="6267331" y="1932742"/>
            <a:ext cx="1115616" cy="1784985"/>
          </a:xfrm>
          <a:prstGeom prst="rect">
            <a:avLst/>
          </a:prstGeom>
        </p:spPr>
      </p:pic>
      <p:sp>
        <p:nvSpPr>
          <p:cNvPr id="5" name="Text 1"/>
          <p:cNvSpPr/>
          <p:nvPr/>
        </p:nvSpPr>
        <p:spPr>
          <a:xfrm>
            <a:off x="7717631" y="2155865"/>
            <a:ext cx="2970014" cy="328136"/>
          </a:xfrm>
          <a:prstGeom prst="rect">
            <a:avLst/>
          </a:prstGeom>
          <a:noFill/>
          <a:ln/>
        </p:spPr>
        <p:txBody>
          <a:bodyPr wrap="none" lIns="0" tIns="0" rIns="0" bIns="0" rtlCol="0" anchor="t"/>
          <a:lstStyle/>
          <a:p>
            <a:pPr marL="0" indent="0" algn="l">
              <a:lnSpc>
                <a:spcPts val="2550"/>
              </a:lnSpc>
              <a:buNone/>
            </a:pPr>
            <a:r>
              <a:rPr lang="en-US" sz="2050" kern="0" spc="-41" dirty="0">
                <a:solidFill>
                  <a:srgbClr val="272525"/>
                </a:solidFill>
                <a:latin typeface="Source Serif Pro Semi Bold" pitchFamily="34" charset="0"/>
                <a:ea typeface="Source Serif Pro Semi Bold" pitchFamily="34" charset="-122"/>
                <a:cs typeface="Source Serif Pro Semi Bold" pitchFamily="34" charset="-120"/>
              </a:rPr>
              <a:t>Графиктік тапсырмалар</a:t>
            </a:r>
            <a:endParaRPr lang="en-US" sz="2050" dirty="0"/>
          </a:p>
        </p:txBody>
      </p:sp>
      <p:sp>
        <p:nvSpPr>
          <p:cNvPr id="6" name="Text 2"/>
          <p:cNvSpPr/>
          <p:nvPr/>
        </p:nvSpPr>
        <p:spPr>
          <a:xfrm>
            <a:off x="7717631" y="2617827"/>
            <a:ext cx="6131838" cy="356949"/>
          </a:xfrm>
          <a:prstGeom prst="rect">
            <a:avLst/>
          </a:prstGeom>
          <a:noFill/>
          <a:ln/>
        </p:spPr>
        <p:txBody>
          <a:bodyPr wrap="none" lIns="0" tIns="0" rIns="0" bIns="0" rtlCol="0" anchor="t"/>
          <a:lstStyle/>
          <a:p>
            <a:pPr marL="0" indent="0" algn="l">
              <a:lnSpc>
                <a:spcPts val="2800"/>
              </a:lnSpc>
              <a:buNone/>
            </a:pPr>
            <a:r>
              <a:rPr lang="en-US" sz="1750" kern="0" spc="-35" dirty="0">
                <a:solidFill>
                  <a:srgbClr val="272525"/>
                </a:solidFill>
                <a:latin typeface="Source Sans Pro" pitchFamily="34" charset="0"/>
                <a:ea typeface="Source Sans Pro" pitchFamily="34" charset="-122"/>
                <a:cs typeface="Source Sans Pro" pitchFamily="34" charset="-120"/>
              </a:rPr>
              <a:t>Қозғалыс немесе тербелістер графигін құрастыру.</a:t>
            </a:r>
            <a:endParaRPr lang="en-US" sz="1750" dirty="0"/>
          </a:p>
        </p:txBody>
      </p:sp>
      <p:pic>
        <p:nvPicPr>
          <p:cNvPr id="7" name="Image 2" descr="preencoded.png"/>
          <p:cNvPicPr>
            <a:picLocks noChangeAspect="1"/>
          </p:cNvPicPr>
          <p:nvPr/>
        </p:nvPicPr>
        <p:blipFill>
          <a:blip r:embed="rId5"/>
          <a:stretch>
            <a:fillRect/>
          </a:stretch>
        </p:blipFill>
        <p:spPr>
          <a:xfrm>
            <a:off x="6267331" y="3717727"/>
            <a:ext cx="1115616" cy="1784985"/>
          </a:xfrm>
          <a:prstGeom prst="rect">
            <a:avLst/>
          </a:prstGeom>
        </p:spPr>
      </p:pic>
      <p:sp>
        <p:nvSpPr>
          <p:cNvPr id="8" name="Text 3"/>
          <p:cNvSpPr/>
          <p:nvPr/>
        </p:nvSpPr>
        <p:spPr>
          <a:xfrm>
            <a:off x="7717631" y="3940850"/>
            <a:ext cx="2624971" cy="328136"/>
          </a:xfrm>
          <a:prstGeom prst="rect">
            <a:avLst/>
          </a:prstGeom>
          <a:noFill/>
          <a:ln/>
        </p:spPr>
        <p:txBody>
          <a:bodyPr wrap="none" lIns="0" tIns="0" rIns="0" bIns="0" rtlCol="0" anchor="t"/>
          <a:lstStyle/>
          <a:p>
            <a:pPr marL="0" indent="0" algn="l">
              <a:lnSpc>
                <a:spcPts val="2550"/>
              </a:lnSpc>
              <a:buNone/>
            </a:pPr>
            <a:r>
              <a:rPr lang="en-US" sz="2050" kern="0" spc="-41" dirty="0">
                <a:solidFill>
                  <a:srgbClr val="272525"/>
                </a:solidFill>
                <a:latin typeface="Source Serif Pro Semi Bold" pitchFamily="34" charset="0"/>
                <a:ea typeface="Source Serif Pro Semi Bold" pitchFamily="34" charset="-122"/>
                <a:cs typeface="Source Serif Pro Semi Bold" pitchFamily="34" charset="-120"/>
              </a:rPr>
              <a:t>Тесттер</a:t>
            </a:r>
            <a:endParaRPr lang="en-US" sz="2050" dirty="0"/>
          </a:p>
        </p:txBody>
      </p:sp>
      <p:sp>
        <p:nvSpPr>
          <p:cNvPr id="9" name="Text 4"/>
          <p:cNvSpPr/>
          <p:nvPr/>
        </p:nvSpPr>
        <p:spPr>
          <a:xfrm>
            <a:off x="7717631" y="4402812"/>
            <a:ext cx="6131838" cy="356949"/>
          </a:xfrm>
          <a:prstGeom prst="rect">
            <a:avLst/>
          </a:prstGeom>
          <a:noFill/>
          <a:ln/>
        </p:spPr>
        <p:txBody>
          <a:bodyPr wrap="none" lIns="0" tIns="0" rIns="0" bIns="0" rtlCol="0" anchor="t"/>
          <a:lstStyle/>
          <a:p>
            <a:pPr marL="0" indent="0" algn="l">
              <a:lnSpc>
                <a:spcPts val="2800"/>
              </a:lnSpc>
              <a:buNone/>
            </a:pPr>
            <a:r>
              <a:rPr lang="en-US" sz="1750" kern="0" spc="-35" dirty="0">
                <a:solidFill>
                  <a:srgbClr val="272525"/>
                </a:solidFill>
                <a:latin typeface="Source Sans Pro" pitchFamily="34" charset="0"/>
                <a:ea typeface="Source Sans Pro" pitchFamily="34" charset="-122"/>
                <a:cs typeface="Source Sans Pro" pitchFamily="34" charset="-120"/>
              </a:rPr>
              <a:t>Тақырып бойынша дайындалған интерактивті тесттер.</a:t>
            </a:r>
            <a:endParaRPr lang="en-US" sz="1750" dirty="0"/>
          </a:p>
        </p:txBody>
      </p:sp>
      <p:pic>
        <p:nvPicPr>
          <p:cNvPr id="10" name="Image 3" descr="preencoded.png"/>
          <p:cNvPicPr>
            <a:picLocks noChangeAspect="1"/>
          </p:cNvPicPr>
          <p:nvPr/>
        </p:nvPicPr>
        <p:blipFill>
          <a:blip r:embed="rId6"/>
          <a:stretch>
            <a:fillRect/>
          </a:stretch>
        </p:blipFill>
        <p:spPr>
          <a:xfrm>
            <a:off x="6267331" y="5502712"/>
            <a:ext cx="1115616" cy="1784985"/>
          </a:xfrm>
          <a:prstGeom prst="rect">
            <a:avLst/>
          </a:prstGeom>
        </p:spPr>
      </p:pic>
      <p:sp>
        <p:nvSpPr>
          <p:cNvPr id="11" name="Text 5"/>
          <p:cNvSpPr/>
          <p:nvPr/>
        </p:nvSpPr>
        <p:spPr>
          <a:xfrm>
            <a:off x="7717631" y="5725835"/>
            <a:ext cx="2624971" cy="328136"/>
          </a:xfrm>
          <a:prstGeom prst="rect">
            <a:avLst/>
          </a:prstGeom>
          <a:noFill/>
          <a:ln/>
        </p:spPr>
        <p:txBody>
          <a:bodyPr wrap="none" lIns="0" tIns="0" rIns="0" bIns="0" rtlCol="0" anchor="t"/>
          <a:lstStyle/>
          <a:p>
            <a:pPr marL="0" indent="0" algn="l">
              <a:lnSpc>
                <a:spcPts val="2550"/>
              </a:lnSpc>
              <a:buNone/>
            </a:pPr>
            <a:r>
              <a:rPr lang="en-US" sz="2050" kern="0" spc="-41" dirty="0">
                <a:solidFill>
                  <a:srgbClr val="272525"/>
                </a:solidFill>
                <a:latin typeface="Source Serif Pro Semi Bold" pitchFamily="34" charset="0"/>
                <a:ea typeface="Source Serif Pro Semi Bold" pitchFamily="34" charset="-122"/>
                <a:cs typeface="Source Serif Pro Semi Bold" pitchFamily="34" charset="-120"/>
              </a:rPr>
              <a:t>Эксперименттер</a:t>
            </a:r>
            <a:endParaRPr lang="en-US" sz="2050" dirty="0"/>
          </a:p>
        </p:txBody>
      </p:sp>
      <p:sp>
        <p:nvSpPr>
          <p:cNvPr id="12" name="Text 6"/>
          <p:cNvSpPr/>
          <p:nvPr/>
        </p:nvSpPr>
        <p:spPr>
          <a:xfrm>
            <a:off x="7717631" y="6187797"/>
            <a:ext cx="6131838" cy="356949"/>
          </a:xfrm>
          <a:prstGeom prst="rect">
            <a:avLst/>
          </a:prstGeom>
          <a:noFill/>
          <a:ln/>
        </p:spPr>
        <p:txBody>
          <a:bodyPr wrap="none" lIns="0" tIns="0" rIns="0" bIns="0" rtlCol="0" anchor="t"/>
          <a:lstStyle/>
          <a:p>
            <a:pPr marL="0" indent="0" algn="l">
              <a:lnSpc>
                <a:spcPts val="2800"/>
              </a:lnSpc>
              <a:buNone/>
            </a:pPr>
            <a:r>
              <a:rPr lang="en-US" sz="1750" kern="0" spc="-35" dirty="0">
                <a:solidFill>
                  <a:srgbClr val="272525"/>
                </a:solidFill>
                <a:latin typeface="Source Sans Pro" pitchFamily="34" charset="0"/>
                <a:ea typeface="Source Sans Pro" pitchFamily="34" charset="-122"/>
                <a:cs typeface="Source Sans Pro" pitchFamily="34" charset="-120"/>
              </a:rPr>
              <a:t>Оқушылар физикалық заңдарды өздері зерттейді.</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968693" y="1468755"/>
            <a:ext cx="8031718" cy="726043"/>
          </a:xfrm>
          <a:prstGeom prst="rect">
            <a:avLst/>
          </a:prstGeom>
          <a:noFill/>
          <a:ln/>
        </p:spPr>
        <p:txBody>
          <a:bodyPr wrap="none" lIns="0" tIns="0" rIns="0" bIns="0" rtlCol="0" anchor="t"/>
          <a:lstStyle/>
          <a:p>
            <a:pPr marL="0" indent="0">
              <a:lnSpc>
                <a:spcPts val="5700"/>
              </a:lnSpc>
              <a:buNone/>
            </a:pPr>
            <a:r>
              <a:rPr lang="en-US" sz="4550" kern="0" spc="-91" dirty="0">
                <a:solidFill>
                  <a:srgbClr val="000000"/>
                </a:solidFill>
                <a:latin typeface="Source Serif Pro Semi Bold" pitchFamily="34" charset="0"/>
                <a:ea typeface="Source Serif Pro Semi Bold" pitchFamily="34" charset="-122"/>
                <a:cs typeface="Source Serif Pro Semi Bold" pitchFamily="34" charset="-120"/>
              </a:rPr>
              <a:t>Smart білім берудің болашағы</a:t>
            </a:r>
            <a:endParaRPr lang="en-US" sz="4550" dirty="0"/>
          </a:p>
        </p:txBody>
      </p:sp>
      <p:pic>
        <p:nvPicPr>
          <p:cNvPr id="3" name="Image 0" descr="preencoded.png"/>
          <p:cNvPicPr>
            <a:picLocks noChangeAspect="1"/>
          </p:cNvPicPr>
          <p:nvPr/>
        </p:nvPicPr>
        <p:blipFill>
          <a:blip r:embed="rId3"/>
          <a:stretch>
            <a:fillRect/>
          </a:stretch>
        </p:blipFill>
        <p:spPr>
          <a:xfrm>
            <a:off x="968693" y="2688550"/>
            <a:ext cx="3984069" cy="2462332"/>
          </a:xfrm>
          <a:prstGeom prst="rect">
            <a:avLst/>
          </a:prstGeom>
        </p:spPr>
      </p:pic>
      <p:sp>
        <p:nvSpPr>
          <p:cNvPr id="4" name="Text 1"/>
          <p:cNvSpPr/>
          <p:nvPr/>
        </p:nvSpPr>
        <p:spPr>
          <a:xfrm>
            <a:off x="968693" y="5459492"/>
            <a:ext cx="3767257" cy="363141"/>
          </a:xfrm>
          <a:prstGeom prst="rect">
            <a:avLst/>
          </a:prstGeom>
          <a:noFill/>
          <a:ln/>
        </p:spPr>
        <p:txBody>
          <a:bodyPr wrap="none" lIns="0" tIns="0" rIns="0" bIns="0" rtlCol="0" anchor="t"/>
          <a:lstStyle/>
          <a:p>
            <a:pPr marL="0" indent="0" algn="l">
              <a:lnSpc>
                <a:spcPts val="2850"/>
              </a:lnSpc>
              <a:buNone/>
            </a:pPr>
            <a:r>
              <a:rPr lang="en-US" sz="2250" kern="0" spc="-46" dirty="0">
                <a:solidFill>
                  <a:srgbClr val="272525"/>
                </a:solidFill>
                <a:latin typeface="Source Serif Pro Semi Bold" pitchFamily="34" charset="0"/>
                <a:ea typeface="Source Serif Pro Semi Bold" pitchFamily="34" charset="-122"/>
                <a:cs typeface="Source Serif Pro Semi Bold" pitchFamily="34" charset="-120"/>
              </a:rPr>
              <a:t>Технологиялық интеграция</a:t>
            </a:r>
            <a:endParaRPr lang="en-US" sz="2250" dirty="0"/>
          </a:p>
        </p:txBody>
      </p:sp>
      <p:sp>
        <p:nvSpPr>
          <p:cNvPr id="5" name="Text 2"/>
          <p:cNvSpPr/>
          <p:nvPr/>
        </p:nvSpPr>
        <p:spPr>
          <a:xfrm>
            <a:off x="968693" y="5970746"/>
            <a:ext cx="3984069" cy="790099"/>
          </a:xfrm>
          <a:prstGeom prst="rect">
            <a:avLst/>
          </a:prstGeom>
          <a:noFill/>
          <a:ln/>
        </p:spPr>
        <p:txBody>
          <a:bodyPr wrap="square" lIns="0" tIns="0" rIns="0" bIns="0" rtlCol="0" anchor="t"/>
          <a:lstStyle/>
          <a:p>
            <a:pPr marL="0" indent="0" algn="l">
              <a:lnSpc>
                <a:spcPts val="3100"/>
              </a:lnSpc>
              <a:buNone/>
            </a:pPr>
            <a:r>
              <a:rPr lang="en-US" sz="1900" kern="0" spc="-39" dirty="0">
                <a:solidFill>
                  <a:srgbClr val="272525"/>
                </a:solidFill>
                <a:latin typeface="Source Sans Pro" pitchFamily="34" charset="0"/>
                <a:ea typeface="Source Sans Pro" pitchFamily="34" charset="-122"/>
                <a:cs typeface="Source Sans Pro" pitchFamily="34" charset="-120"/>
              </a:rPr>
              <a:t>Жаңа технологиялар білім беру процесіне толық енгізіледі.</a:t>
            </a:r>
            <a:endParaRPr lang="en-US" sz="1900" dirty="0"/>
          </a:p>
        </p:txBody>
      </p:sp>
      <p:pic>
        <p:nvPicPr>
          <p:cNvPr id="6" name="Image 1" descr="preencoded.png"/>
          <p:cNvPicPr>
            <a:picLocks noChangeAspect="1"/>
          </p:cNvPicPr>
          <p:nvPr/>
        </p:nvPicPr>
        <p:blipFill>
          <a:blip r:embed="rId4"/>
          <a:stretch>
            <a:fillRect/>
          </a:stretch>
        </p:blipFill>
        <p:spPr>
          <a:xfrm>
            <a:off x="5323046" y="2688550"/>
            <a:ext cx="3984069" cy="2462332"/>
          </a:xfrm>
          <a:prstGeom prst="rect">
            <a:avLst/>
          </a:prstGeom>
        </p:spPr>
      </p:pic>
      <p:sp>
        <p:nvSpPr>
          <p:cNvPr id="7" name="Text 3"/>
          <p:cNvSpPr/>
          <p:nvPr/>
        </p:nvSpPr>
        <p:spPr>
          <a:xfrm>
            <a:off x="5323046" y="5459492"/>
            <a:ext cx="3777496" cy="363141"/>
          </a:xfrm>
          <a:prstGeom prst="rect">
            <a:avLst/>
          </a:prstGeom>
          <a:noFill/>
          <a:ln/>
        </p:spPr>
        <p:txBody>
          <a:bodyPr wrap="none" lIns="0" tIns="0" rIns="0" bIns="0" rtlCol="0" anchor="t"/>
          <a:lstStyle/>
          <a:p>
            <a:pPr marL="0" indent="0" algn="l">
              <a:lnSpc>
                <a:spcPts val="2850"/>
              </a:lnSpc>
              <a:buNone/>
            </a:pPr>
            <a:r>
              <a:rPr lang="en-US" sz="2250" kern="0" spc="-46" dirty="0">
                <a:solidFill>
                  <a:srgbClr val="272525"/>
                </a:solidFill>
                <a:latin typeface="Source Serif Pro Semi Bold" pitchFamily="34" charset="0"/>
                <a:ea typeface="Source Serif Pro Semi Bold" pitchFamily="34" charset="-122"/>
                <a:cs typeface="Source Serif Pro Semi Bold" pitchFamily="34" charset="-120"/>
              </a:rPr>
              <a:t>Жаһандық ынтымақтастық</a:t>
            </a:r>
            <a:endParaRPr lang="en-US" sz="2250" dirty="0"/>
          </a:p>
        </p:txBody>
      </p:sp>
      <p:sp>
        <p:nvSpPr>
          <p:cNvPr id="8" name="Text 4"/>
          <p:cNvSpPr/>
          <p:nvPr/>
        </p:nvSpPr>
        <p:spPr>
          <a:xfrm>
            <a:off x="5323046" y="5970746"/>
            <a:ext cx="3984069" cy="790099"/>
          </a:xfrm>
          <a:prstGeom prst="rect">
            <a:avLst/>
          </a:prstGeom>
          <a:noFill/>
          <a:ln/>
        </p:spPr>
        <p:txBody>
          <a:bodyPr wrap="square" lIns="0" tIns="0" rIns="0" bIns="0" rtlCol="0" anchor="t"/>
          <a:lstStyle/>
          <a:p>
            <a:pPr marL="0" indent="0" algn="l">
              <a:lnSpc>
                <a:spcPts val="3100"/>
              </a:lnSpc>
              <a:buNone/>
            </a:pPr>
            <a:r>
              <a:rPr lang="en-US" sz="1900" kern="0" spc="-39" dirty="0">
                <a:solidFill>
                  <a:srgbClr val="272525"/>
                </a:solidFill>
                <a:latin typeface="Source Sans Pro" pitchFamily="34" charset="0"/>
                <a:ea typeface="Source Sans Pro" pitchFamily="34" charset="-122"/>
                <a:cs typeface="Source Sans Pro" pitchFamily="34" charset="-120"/>
              </a:rPr>
              <a:t>Оқушылар әлемнің түкпір-түкпірінен бірлесіп жұмыс істейді.</a:t>
            </a:r>
            <a:endParaRPr lang="en-US" sz="1900" dirty="0"/>
          </a:p>
        </p:txBody>
      </p:sp>
      <p:pic>
        <p:nvPicPr>
          <p:cNvPr id="9" name="Image 2" descr="preencoded.png"/>
          <p:cNvPicPr>
            <a:picLocks noChangeAspect="1"/>
          </p:cNvPicPr>
          <p:nvPr/>
        </p:nvPicPr>
        <p:blipFill>
          <a:blip r:embed="rId5"/>
          <a:stretch>
            <a:fillRect/>
          </a:stretch>
        </p:blipFill>
        <p:spPr>
          <a:xfrm>
            <a:off x="9677400" y="2688550"/>
            <a:ext cx="3984188" cy="2462332"/>
          </a:xfrm>
          <a:prstGeom prst="rect">
            <a:avLst/>
          </a:prstGeom>
        </p:spPr>
      </p:pic>
      <p:sp>
        <p:nvSpPr>
          <p:cNvPr id="10" name="Text 5"/>
          <p:cNvSpPr/>
          <p:nvPr/>
        </p:nvSpPr>
        <p:spPr>
          <a:xfrm>
            <a:off x="9677400" y="5459492"/>
            <a:ext cx="3198733" cy="363141"/>
          </a:xfrm>
          <a:prstGeom prst="rect">
            <a:avLst/>
          </a:prstGeom>
          <a:noFill/>
          <a:ln/>
        </p:spPr>
        <p:txBody>
          <a:bodyPr wrap="none" lIns="0" tIns="0" rIns="0" bIns="0" rtlCol="0" anchor="t"/>
          <a:lstStyle/>
          <a:p>
            <a:pPr marL="0" indent="0" algn="l">
              <a:lnSpc>
                <a:spcPts val="2850"/>
              </a:lnSpc>
              <a:buNone/>
            </a:pPr>
            <a:r>
              <a:rPr lang="en-US" sz="2250" kern="0" spc="-46" dirty="0">
                <a:solidFill>
                  <a:srgbClr val="272525"/>
                </a:solidFill>
                <a:latin typeface="Source Serif Pro Semi Bold" pitchFamily="34" charset="0"/>
                <a:ea typeface="Source Serif Pro Semi Bold" pitchFamily="34" charset="-122"/>
                <a:cs typeface="Source Serif Pro Semi Bold" pitchFamily="34" charset="-120"/>
              </a:rPr>
              <a:t>Жекелендірілген оқыту</a:t>
            </a:r>
            <a:endParaRPr lang="en-US" sz="2250" dirty="0"/>
          </a:p>
        </p:txBody>
      </p:sp>
      <p:sp>
        <p:nvSpPr>
          <p:cNvPr id="11" name="Text 6"/>
          <p:cNvSpPr/>
          <p:nvPr/>
        </p:nvSpPr>
        <p:spPr>
          <a:xfrm>
            <a:off x="9677400" y="5970746"/>
            <a:ext cx="3984188" cy="790099"/>
          </a:xfrm>
          <a:prstGeom prst="rect">
            <a:avLst/>
          </a:prstGeom>
          <a:noFill/>
          <a:ln/>
        </p:spPr>
        <p:txBody>
          <a:bodyPr wrap="square" lIns="0" tIns="0" rIns="0" bIns="0" rtlCol="0" anchor="t"/>
          <a:lstStyle/>
          <a:p>
            <a:pPr marL="0" indent="0" algn="l">
              <a:lnSpc>
                <a:spcPts val="3100"/>
              </a:lnSpc>
              <a:buNone/>
            </a:pPr>
            <a:r>
              <a:rPr lang="en-US" sz="1900" kern="0" spc="-39" dirty="0">
                <a:solidFill>
                  <a:srgbClr val="272525"/>
                </a:solidFill>
                <a:latin typeface="Source Sans Pro" pitchFamily="34" charset="0"/>
                <a:ea typeface="Source Sans Pro" pitchFamily="34" charset="-122"/>
                <a:cs typeface="Source Sans Pro" pitchFamily="34" charset="-120"/>
              </a:rPr>
              <a:t>Әр оқушыға жеке оқу жоспары құрылады.</a:t>
            </a:r>
            <a:endParaRPr lang="en-US" sz="1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647</Words>
  <Application>Microsoft Office PowerPoint</Application>
  <PresentationFormat>Произвольный</PresentationFormat>
  <Paragraphs>71</Paragraphs>
  <Slides>10</Slides>
  <Notes>6</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Calibri</vt:lpstr>
      <vt:lpstr>Source Sans Pro</vt:lpstr>
      <vt:lpstr>Source Serif Pro Semi Bold</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Аралбаева Гульнара Мырзахановна</cp:lastModifiedBy>
  <cp:revision>2</cp:revision>
  <dcterms:created xsi:type="dcterms:W3CDTF">2024-10-16T09:43:36Z</dcterms:created>
  <dcterms:modified xsi:type="dcterms:W3CDTF">2024-10-16T09:50:27Z</dcterms:modified>
</cp:coreProperties>
</file>