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12" r:id="rId1"/>
    <p:sldMasterId id="2147484042" r:id="rId2"/>
  </p:sldMasterIdLst>
  <p:notesMasterIdLst>
    <p:notesMasterId r:id="rId22"/>
  </p:notesMasterIdLst>
  <p:sldIdLst>
    <p:sldId id="425" r:id="rId3"/>
    <p:sldId id="421" r:id="rId4"/>
    <p:sldId id="420" r:id="rId5"/>
    <p:sldId id="451" r:id="rId6"/>
    <p:sldId id="463" r:id="rId7"/>
    <p:sldId id="464" r:id="rId8"/>
    <p:sldId id="465" r:id="rId9"/>
    <p:sldId id="466" r:id="rId10"/>
    <p:sldId id="467" r:id="rId11"/>
    <p:sldId id="468" r:id="rId12"/>
    <p:sldId id="449" r:id="rId13"/>
    <p:sldId id="469" r:id="rId14"/>
    <p:sldId id="258" r:id="rId15"/>
    <p:sldId id="450" r:id="rId16"/>
    <p:sldId id="455" r:id="rId17"/>
    <p:sldId id="460" r:id="rId18"/>
    <p:sldId id="458" r:id="rId19"/>
    <p:sldId id="435" r:id="rId20"/>
    <p:sldId id="426" r:id="rId21"/>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BFC6A96-750C-4A7D-BF50-D27DBEBF20A2}">
          <p14:sldIdLst>
            <p14:sldId id="425"/>
            <p14:sldId id="421"/>
            <p14:sldId id="420"/>
            <p14:sldId id="451"/>
            <p14:sldId id="463"/>
            <p14:sldId id="464"/>
            <p14:sldId id="465"/>
            <p14:sldId id="466"/>
            <p14:sldId id="467"/>
            <p14:sldId id="468"/>
            <p14:sldId id="449"/>
            <p14:sldId id="469"/>
            <p14:sldId id="258"/>
            <p14:sldId id="450"/>
            <p14:sldId id="455"/>
            <p14:sldId id="460"/>
            <p14:sldId id="458"/>
            <p14:sldId id="435"/>
            <p14:sldId id="42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ww" initials="w" lastIdx="1" clrIdx="0">
    <p:extLst>
      <p:ext uri="{19B8F6BF-5375-455C-9EA6-DF929625EA0E}">
        <p15:presenceInfo xmlns:p15="http://schemas.microsoft.com/office/powerpoint/2012/main" userId="ww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99B4"/>
    <a:srgbClr val="EEECC7"/>
    <a:srgbClr val="F8F8F8"/>
    <a:srgbClr val="DDDDDD"/>
    <a:srgbClr val="D3B98C"/>
    <a:srgbClr val="6BB0B1"/>
    <a:srgbClr val="9DD1CF"/>
    <a:srgbClr val="D7F5F1"/>
    <a:srgbClr val="3E898C"/>
    <a:srgbClr val="B2DF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3757" autoAdjust="0"/>
  </p:normalViewPr>
  <p:slideViewPr>
    <p:cSldViewPr snapToGrid="0">
      <p:cViewPr varScale="1">
        <p:scale>
          <a:sx n="107" d="100"/>
          <a:sy n="107" d="100"/>
        </p:scale>
        <p:origin x="69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EDBB63-7A08-4F73-8CA2-EFE8C36AEF7A}"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ru-RU"/>
        </a:p>
      </dgm:t>
    </dgm:pt>
    <dgm:pt modelId="{02F9646C-4FD0-4FC1-9DFB-5D099251FACD}">
      <dgm:prSet phldrT="[Текст]"/>
      <dgm:spPr/>
      <dgm:t>
        <a:bodyPr/>
        <a:lstStyle/>
        <a:p>
          <a:r>
            <a:rPr lang="kk-KZ" dirty="0"/>
            <a:t>Психологиялық жеңіп шығудың жеке формалары өзара қаншалықты ерекшеленсе де, олар екі полюске тартылады:</a:t>
          </a:r>
          <a:endParaRPr lang="ru-RU" dirty="0"/>
        </a:p>
      </dgm:t>
    </dgm:pt>
    <dgm:pt modelId="{A380FCC4-0C56-4189-A28D-7F70763408ED}" type="parTrans" cxnId="{C5FC3105-5F9C-44D9-B742-19AA159E1A61}">
      <dgm:prSet/>
      <dgm:spPr/>
      <dgm:t>
        <a:bodyPr/>
        <a:lstStyle/>
        <a:p>
          <a:endParaRPr lang="ru-RU"/>
        </a:p>
      </dgm:t>
    </dgm:pt>
    <dgm:pt modelId="{8BFABB34-13E6-4ED1-B9CD-769606F5D68B}" type="sibTrans" cxnId="{C5FC3105-5F9C-44D9-B742-19AA159E1A61}">
      <dgm:prSet/>
      <dgm:spPr/>
      <dgm:t>
        <a:bodyPr/>
        <a:lstStyle/>
        <a:p>
          <a:endParaRPr lang="ru-RU"/>
        </a:p>
      </dgm:t>
    </dgm:pt>
    <dgm:pt modelId="{96F68857-5B8A-45FA-A975-93B23A608B51}">
      <dgm:prSet phldrT="[Текст]"/>
      <dgm:spPr/>
      <dgm:t>
        <a:bodyPr/>
        <a:lstStyle/>
        <a:p>
          <a:r>
            <a:rPr lang="kk-KZ" dirty="0"/>
            <a:t>2) жағдайға қатысты өзінің заңдылықтарын өзгерту </a:t>
          </a:r>
          <a:endParaRPr lang="ru-RU" dirty="0"/>
        </a:p>
      </dgm:t>
    </dgm:pt>
    <dgm:pt modelId="{31F5DE50-2DD1-4AC3-B35F-0E87BBACA875}" type="parTrans" cxnId="{0DDBA181-4267-4DEE-97CE-99A01BF78478}">
      <dgm:prSet/>
      <dgm:spPr/>
      <dgm:t>
        <a:bodyPr/>
        <a:lstStyle/>
        <a:p>
          <a:endParaRPr lang="ru-RU"/>
        </a:p>
      </dgm:t>
    </dgm:pt>
    <dgm:pt modelId="{5E3233D2-8CDC-4789-86A0-BB01A5694EC3}" type="sibTrans" cxnId="{0DDBA181-4267-4DEE-97CE-99A01BF78478}">
      <dgm:prSet/>
      <dgm:spPr/>
      <dgm:t>
        <a:bodyPr/>
        <a:lstStyle/>
        <a:p>
          <a:endParaRPr lang="ru-RU"/>
        </a:p>
      </dgm:t>
    </dgm:pt>
    <dgm:pt modelId="{50A0827A-11E3-4160-AB92-5BE6051C4271}">
      <dgm:prSet phldrT="[Текст]"/>
      <dgm:spPr/>
      <dgm:t>
        <a:bodyPr/>
        <a:lstStyle/>
        <a:p>
          <a:r>
            <a:rPr lang="kk-KZ" dirty="0"/>
            <a:t>1) мәселені шешу </a:t>
          </a:r>
          <a:endParaRPr lang="ru-RU" dirty="0"/>
        </a:p>
      </dgm:t>
    </dgm:pt>
    <dgm:pt modelId="{20A44C74-EA81-4E0E-B162-5C0BDE53554C}" type="sibTrans" cxnId="{DB3086B1-D558-4525-BC4F-93EB73733641}">
      <dgm:prSet/>
      <dgm:spPr/>
      <dgm:t>
        <a:bodyPr/>
        <a:lstStyle/>
        <a:p>
          <a:endParaRPr lang="ru-RU"/>
        </a:p>
      </dgm:t>
    </dgm:pt>
    <dgm:pt modelId="{865FEBE9-8061-4126-B4CE-A11BABA5B753}" type="parTrans" cxnId="{DB3086B1-D558-4525-BC4F-93EB73733641}">
      <dgm:prSet/>
      <dgm:spPr/>
      <dgm:t>
        <a:bodyPr/>
        <a:lstStyle/>
        <a:p>
          <a:endParaRPr lang="ru-RU"/>
        </a:p>
      </dgm:t>
    </dgm:pt>
    <dgm:pt modelId="{4BA72915-F57B-403E-BAE4-4E0CDEBBA686}" type="pres">
      <dgm:prSet presAssocID="{C6EDBB63-7A08-4F73-8CA2-EFE8C36AEF7A}" presName="Name0" presStyleCnt="0">
        <dgm:presLayoutVars>
          <dgm:chMax val="1"/>
          <dgm:dir/>
          <dgm:animLvl val="ctr"/>
          <dgm:resizeHandles val="exact"/>
        </dgm:presLayoutVars>
      </dgm:prSet>
      <dgm:spPr/>
    </dgm:pt>
    <dgm:pt modelId="{E6A326B1-F347-438C-A706-C3D45FB42AD5}" type="pres">
      <dgm:prSet presAssocID="{02F9646C-4FD0-4FC1-9DFB-5D099251FACD}" presName="centerShape" presStyleLbl="node0" presStyleIdx="0" presStyleCnt="1"/>
      <dgm:spPr/>
    </dgm:pt>
    <dgm:pt modelId="{10B6CAD1-0C1B-4B21-A5B3-02A3F45AAFE4}" type="pres">
      <dgm:prSet presAssocID="{50A0827A-11E3-4160-AB92-5BE6051C4271}" presName="node" presStyleLbl="node1" presStyleIdx="0" presStyleCnt="2">
        <dgm:presLayoutVars>
          <dgm:bulletEnabled val="1"/>
        </dgm:presLayoutVars>
      </dgm:prSet>
      <dgm:spPr/>
    </dgm:pt>
    <dgm:pt modelId="{F3EBEE22-7C6B-4968-83CF-8F782710FD2C}" type="pres">
      <dgm:prSet presAssocID="{50A0827A-11E3-4160-AB92-5BE6051C4271}" presName="dummy" presStyleCnt="0"/>
      <dgm:spPr/>
    </dgm:pt>
    <dgm:pt modelId="{507A81E2-B33D-49C5-9E4A-00BE0B2506AB}" type="pres">
      <dgm:prSet presAssocID="{20A44C74-EA81-4E0E-B162-5C0BDE53554C}" presName="sibTrans" presStyleLbl="sibTrans2D1" presStyleIdx="0" presStyleCnt="2"/>
      <dgm:spPr/>
    </dgm:pt>
    <dgm:pt modelId="{D478E13B-35FD-411F-9D01-0FF29A4974B7}" type="pres">
      <dgm:prSet presAssocID="{96F68857-5B8A-45FA-A975-93B23A608B51}" presName="node" presStyleLbl="node1" presStyleIdx="1" presStyleCnt="2">
        <dgm:presLayoutVars>
          <dgm:bulletEnabled val="1"/>
        </dgm:presLayoutVars>
      </dgm:prSet>
      <dgm:spPr/>
    </dgm:pt>
    <dgm:pt modelId="{2962767D-43BC-411B-B468-6DE1C4104F7A}" type="pres">
      <dgm:prSet presAssocID="{96F68857-5B8A-45FA-A975-93B23A608B51}" presName="dummy" presStyleCnt="0"/>
      <dgm:spPr/>
    </dgm:pt>
    <dgm:pt modelId="{49E1294B-711A-40C7-8BA5-AF78FD55709C}" type="pres">
      <dgm:prSet presAssocID="{5E3233D2-8CDC-4789-86A0-BB01A5694EC3}" presName="sibTrans" presStyleLbl="sibTrans2D1" presStyleIdx="1" presStyleCnt="2"/>
      <dgm:spPr/>
    </dgm:pt>
  </dgm:ptLst>
  <dgm:cxnLst>
    <dgm:cxn modelId="{C5FC3105-5F9C-44D9-B742-19AA159E1A61}" srcId="{C6EDBB63-7A08-4F73-8CA2-EFE8C36AEF7A}" destId="{02F9646C-4FD0-4FC1-9DFB-5D099251FACD}" srcOrd="0" destOrd="0" parTransId="{A380FCC4-0C56-4189-A28D-7F70763408ED}" sibTransId="{8BFABB34-13E6-4ED1-B9CD-769606F5D68B}"/>
    <dgm:cxn modelId="{08BFC014-2314-4481-A0E4-C8F3F79E49EF}" type="presOf" srcId="{50A0827A-11E3-4160-AB92-5BE6051C4271}" destId="{10B6CAD1-0C1B-4B21-A5B3-02A3F45AAFE4}" srcOrd="0" destOrd="0" presId="urn:microsoft.com/office/officeart/2005/8/layout/radial6"/>
    <dgm:cxn modelId="{764DC51B-546B-44DE-8EFD-FC68461FEC73}" type="presOf" srcId="{C6EDBB63-7A08-4F73-8CA2-EFE8C36AEF7A}" destId="{4BA72915-F57B-403E-BAE4-4E0CDEBBA686}" srcOrd="0" destOrd="0" presId="urn:microsoft.com/office/officeart/2005/8/layout/radial6"/>
    <dgm:cxn modelId="{1E9B451D-2170-4F32-9FB0-10999521761B}" type="presOf" srcId="{20A44C74-EA81-4E0E-B162-5C0BDE53554C}" destId="{507A81E2-B33D-49C5-9E4A-00BE0B2506AB}" srcOrd="0" destOrd="0" presId="urn:microsoft.com/office/officeart/2005/8/layout/radial6"/>
    <dgm:cxn modelId="{0DDBA181-4267-4DEE-97CE-99A01BF78478}" srcId="{02F9646C-4FD0-4FC1-9DFB-5D099251FACD}" destId="{96F68857-5B8A-45FA-A975-93B23A608B51}" srcOrd="1" destOrd="0" parTransId="{31F5DE50-2DD1-4AC3-B35F-0E87BBACA875}" sibTransId="{5E3233D2-8CDC-4789-86A0-BB01A5694EC3}"/>
    <dgm:cxn modelId="{CB5E1A93-B913-4FB6-88C1-430899DCFEA6}" type="presOf" srcId="{5E3233D2-8CDC-4789-86A0-BB01A5694EC3}" destId="{49E1294B-711A-40C7-8BA5-AF78FD55709C}" srcOrd="0" destOrd="0" presId="urn:microsoft.com/office/officeart/2005/8/layout/radial6"/>
    <dgm:cxn modelId="{DB3086B1-D558-4525-BC4F-93EB73733641}" srcId="{02F9646C-4FD0-4FC1-9DFB-5D099251FACD}" destId="{50A0827A-11E3-4160-AB92-5BE6051C4271}" srcOrd="0" destOrd="0" parTransId="{865FEBE9-8061-4126-B4CE-A11BABA5B753}" sibTransId="{20A44C74-EA81-4E0E-B162-5C0BDE53554C}"/>
    <dgm:cxn modelId="{229A5EED-E8E8-4AE0-B94C-CD70D648A00A}" type="presOf" srcId="{02F9646C-4FD0-4FC1-9DFB-5D099251FACD}" destId="{E6A326B1-F347-438C-A706-C3D45FB42AD5}" srcOrd="0" destOrd="0" presId="urn:microsoft.com/office/officeart/2005/8/layout/radial6"/>
    <dgm:cxn modelId="{B1349EEF-0CD5-453F-9DFE-6FD3372CD944}" type="presOf" srcId="{96F68857-5B8A-45FA-A975-93B23A608B51}" destId="{D478E13B-35FD-411F-9D01-0FF29A4974B7}" srcOrd="0" destOrd="0" presId="urn:microsoft.com/office/officeart/2005/8/layout/radial6"/>
    <dgm:cxn modelId="{6577AB6C-EDBF-4C98-9AD6-030079DD74E9}" type="presParOf" srcId="{4BA72915-F57B-403E-BAE4-4E0CDEBBA686}" destId="{E6A326B1-F347-438C-A706-C3D45FB42AD5}" srcOrd="0" destOrd="0" presId="urn:microsoft.com/office/officeart/2005/8/layout/radial6"/>
    <dgm:cxn modelId="{F6C0C7F7-6EA8-4BFA-8123-478A84877417}" type="presParOf" srcId="{4BA72915-F57B-403E-BAE4-4E0CDEBBA686}" destId="{10B6CAD1-0C1B-4B21-A5B3-02A3F45AAFE4}" srcOrd="1" destOrd="0" presId="urn:microsoft.com/office/officeart/2005/8/layout/radial6"/>
    <dgm:cxn modelId="{10FCA9B9-7CD5-4E56-8B6E-3C5B0B5AA755}" type="presParOf" srcId="{4BA72915-F57B-403E-BAE4-4E0CDEBBA686}" destId="{F3EBEE22-7C6B-4968-83CF-8F782710FD2C}" srcOrd="2" destOrd="0" presId="urn:microsoft.com/office/officeart/2005/8/layout/radial6"/>
    <dgm:cxn modelId="{B0F0A6A6-7ED7-44D0-AF26-6287AF497DB1}" type="presParOf" srcId="{4BA72915-F57B-403E-BAE4-4E0CDEBBA686}" destId="{507A81E2-B33D-49C5-9E4A-00BE0B2506AB}" srcOrd="3" destOrd="0" presId="urn:microsoft.com/office/officeart/2005/8/layout/radial6"/>
    <dgm:cxn modelId="{1369BA3A-8EF1-4F98-8AC3-84BD783F6908}" type="presParOf" srcId="{4BA72915-F57B-403E-BAE4-4E0CDEBBA686}" destId="{D478E13B-35FD-411F-9D01-0FF29A4974B7}" srcOrd="4" destOrd="0" presId="urn:microsoft.com/office/officeart/2005/8/layout/radial6"/>
    <dgm:cxn modelId="{905209D1-4B0D-49BC-8C6F-1A861C7B9E81}" type="presParOf" srcId="{4BA72915-F57B-403E-BAE4-4E0CDEBBA686}" destId="{2962767D-43BC-411B-B468-6DE1C4104F7A}" srcOrd="5" destOrd="0" presId="urn:microsoft.com/office/officeart/2005/8/layout/radial6"/>
    <dgm:cxn modelId="{7A5FF3B6-F184-4C31-B5AF-100FE5F55D13}" type="presParOf" srcId="{4BA72915-F57B-403E-BAE4-4E0CDEBBA686}" destId="{49E1294B-711A-40C7-8BA5-AF78FD55709C}" srcOrd="6"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94AD29-E18A-4212-865E-4D8A633B1D7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5964D499-E381-42C0-926F-11D424D26A7B}">
      <dgm:prSet phldrT="[Текст]" custT="1"/>
      <dgm:spPr/>
      <dgm:t>
        <a:bodyPr/>
        <a:lstStyle/>
        <a:p>
          <a:r>
            <a:rPr lang="kk-KZ" sz="2000" dirty="0">
              <a:latin typeface="Arial" panose="020B0604020202020204" pitchFamily="34" charset="0"/>
              <a:cs typeface="Arial" panose="020B0604020202020204" pitchFamily="34" charset="0"/>
            </a:rPr>
            <a:t>2) қашқақтау (avoidance), адам өзін ешнәрсе болмағандай ұстауды жалғастыра береді;</a:t>
          </a:r>
          <a:endParaRPr lang="ru-RU" sz="2000" dirty="0">
            <a:latin typeface="Arial" panose="020B0604020202020204" pitchFamily="34" charset="0"/>
            <a:cs typeface="Arial" panose="020B0604020202020204" pitchFamily="34" charset="0"/>
          </a:endParaRPr>
        </a:p>
      </dgm:t>
    </dgm:pt>
    <dgm:pt modelId="{7FD0DC0B-5D70-4001-8E4F-9A46114092E6}" type="parTrans" cxnId="{D6D3BF1E-747A-4F47-BC46-0985A0345EF1}">
      <dgm:prSet/>
      <dgm:spPr/>
      <dgm:t>
        <a:bodyPr/>
        <a:lstStyle/>
        <a:p>
          <a:endParaRPr lang="ru-RU">
            <a:latin typeface="Arial" panose="020B0604020202020204" pitchFamily="34" charset="0"/>
            <a:cs typeface="Arial" panose="020B0604020202020204" pitchFamily="34" charset="0"/>
          </a:endParaRPr>
        </a:p>
      </dgm:t>
    </dgm:pt>
    <dgm:pt modelId="{5AD5F86E-53C3-4691-BD42-736C66C9CC63}" type="sibTrans" cxnId="{D6D3BF1E-747A-4F47-BC46-0985A0345EF1}">
      <dgm:prSet/>
      <dgm:spPr/>
      <dgm:t>
        <a:bodyPr/>
        <a:lstStyle/>
        <a:p>
          <a:endParaRPr lang="ru-RU">
            <a:latin typeface="Arial" panose="020B0604020202020204" pitchFamily="34" charset="0"/>
            <a:cs typeface="Arial" panose="020B0604020202020204" pitchFamily="34" charset="0"/>
          </a:endParaRPr>
        </a:p>
      </dgm:t>
    </dgm:pt>
    <dgm:pt modelId="{B3707090-96BE-4C2D-B0AD-9F298FDD5EE2}">
      <dgm:prSet phldrT="[Текст]" custT="1"/>
      <dgm:spPr/>
      <dgm:t>
        <a:bodyPr/>
        <a:lstStyle/>
        <a:p>
          <a:r>
            <a:rPr lang="kk-KZ" sz="2000" dirty="0">
              <a:latin typeface="Arial" panose="020B0604020202020204" pitchFamily="34" charset="0"/>
              <a:cs typeface="Arial" panose="020B0604020202020204" pitchFamily="34" charset="0"/>
            </a:rPr>
            <a:t>3) ұнататын пайымдаулар (wishfulthinking) адам кереметке үміт артатын, елесті үміттер.</a:t>
          </a:r>
          <a:endParaRPr lang="ru-RU" sz="2000" dirty="0">
            <a:latin typeface="Arial" panose="020B0604020202020204" pitchFamily="34" charset="0"/>
            <a:cs typeface="Arial" panose="020B0604020202020204" pitchFamily="34" charset="0"/>
          </a:endParaRPr>
        </a:p>
      </dgm:t>
    </dgm:pt>
    <dgm:pt modelId="{A2C188D0-3FCD-4934-9A9E-F040602198B9}" type="parTrans" cxnId="{80263E7C-5EBF-4CDB-8022-AA3A219F7A3C}">
      <dgm:prSet/>
      <dgm:spPr/>
      <dgm:t>
        <a:bodyPr/>
        <a:lstStyle/>
        <a:p>
          <a:endParaRPr lang="ru-RU">
            <a:latin typeface="Arial" panose="020B0604020202020204" pitchFamily="34" charset="0"/>
            <a:cs typeface="Arial" panose="020B0604020202020204" pitchFamily="34" charset="0"/>
          </a:endParaRPr>
        </a:p>
      </dgm:t>
    </dgm:pt>
    <dgm:pt modelId="{973B67AF-8A87-4964-AB8B-95937C620D8D}" type="sibTrans" cxnId="{80263E7C-5EBF-4CDB-8022-AA3A219F7A3C}">
      <dgm:prSet/>
      <dgm:spPr/>
      <dgm:t>
        <a:bodyPr/>
        <a:lstStyle/>
        <a:p>
          <a:endParaRPr lang="ru-RU">
            <a:latin typeface="Arial" panose="020B0604020202020204" pitchFamily="34" charset="0"/>
            <a:cs typeface="Arial" panose="020B0604020202020204" pitchFamily="34" charset="0"/>
          </a:endParaRPr>
        </a:p>
      </dgm:t>
    </dgm:pt>
    <dgm:pt modelId="{82A965DB-A7A9-4061-BDE4-C20A7C6A51BE}">
      <dgm:prSet custT="1"/>
      <dgm:spPr/>
      <dgm:t>
        <a:bodyPr/>
        <a:lstStyle/>
        <a:p>
          <a:r>
            <a:rPr lang="kk-KZ" sz="2000" dirty="0">
              <a:latin typeface="Arial" panose="020B0604020202020204" pitchFamily="34" charset="0"/>
              <a:cs typeface="Arial" panose="020B0604020202020204" pitchFamily="34" charset="0"/>
            </a:rPr>
            <a:t>1) өзін-өзі айыптау (blamedself), бұл өзін-өзі сынауда, өкінуде, үгіттеуде және ғибрат беруде көрінеді;</a:t>
          </a:r>
          <a:endParaRPr lang="ru-RU" sz="2000" dirty="0">
            <a:latin typeface="Arial" panose="020B0604020202020204" pitchFamily="34" charset="0"/>
            <a:cs typeface="Arial" panose="020B0604020202020204" pitchFamily="34" charset="0"/>
          </a:endParaRPr>
        </a:p>
      </dgm:t>
    </dgm:pt>
    <dgm:pt modelId="{60CE08F3-9621-4588-B830-01DF20C62D39}" type="parTrans" cxnId="{99188B6F-8DD0-40F5-8F55-1AE10D23CBEA}">
      <dgm:prSet/>
      <dgm:spPr/>
      <dgm:t>
        <a:bodyPr/>
        <a:lstStyle/>
        <a:p>
          <a:endParaRPr lang="ru-RU"/>
        </a:p>
      </dgm:t>
    </dgm:pt>
    <dgm:pt modelId="{DE427406-D007-4ED9-8474-2BD9968F806F}" type="sibTrans" cxnId="{99188B6F-8DD0-40F5-8F55-1AE10D23CBEA}">
      <dgm:prSet/>
      <dgm:spPr/>
      <dgm:t>
        <a:bodyPr/>
        <a:lstStyle/>
        <a:p>
          <a:endParaRPr lang="ru-RU"/>
        </a:p>
      </dgm:t>
    </dgm:pt>
    <dgm:pt modelId="{2932FB75-D9D4-4218-9F9B-D44B1DA1B95C}" type="pres">
      <dgm:prSet presAssocID="{0994AD29-E18A-4212-865E-4D8A633B1D78}" presName="Name0" presStyleCnt="0">
        <dgm:presLayoutVars>
          <dgm:chMax val="7"/>
          <dgm:chPref val="7"/>
          <dgm:dir/>
        </dgm:presLayoutVars>
      </dgm:prSet>
      <dgm:spPr/>
    </dgm:pt>
    <dgm:pt modelId="{35A3472F-2AF8-488D-9917-0CABABCAE523}" type="pres">
      <dgm:prSet presAssocID="{0994AD29-E18A-4212-865E-4D8A633B1D78}" presName="Name1" presStyleCnt="0"/>
      <dgm:spPr/>
    </dgm:pt>
    <dgm:pt modelId="{CADF542A-CF71-424C-8C62-2EEA3B844A1E}" type="pres">
      <dgm:prSet presAssocID="{0994AD29-E18A-4212-865E-4D8A633B1D78}" presName="cycle" presStyleCnt="0"/>
      <dgm:spPr/>
    </dgm:pt>
    <dgm:pt modelId="{210E3C61-9B72-4C9F-BE03-585AE3C874C1}" type="pres">
      <dgm:prSet presAssocID="{0994AD29-E18A-4212-865E-4D8A633B1D78}" presName="srcNode" presStyleLbl="node1" presStyleIdx="0" presStyleCnt="3"/>
      <dgm:spPr/>
    </dgm:pt>
    <dgm:pt modelId="{D6B8CAC7-E51A-403B-98E8-8906AE799398}" type="pres">
      <dgm:prSet presAssocID="{0994AD29-E18A-4212-865E-4D8A633B1D78}" presName="conn" presStyleLbl="parChTrans1D2" presStyleIdx="0" presStyleCnt="1"/>
      <dgm:spPr/>
    </dgm:pt>
    <dgm:pt modelId="{FEECBEEE-4651-4BA0-8776-12640D64886E}" type="pres">
      <dgm:prSet presAssocID="{0994AD29-E18A-4212-865E-4D8A633B1D78}" presName="extraNode" presStyleLbl="node1" presStyleIdx="0" presStyleCnt="3"/>
      <dgm:spPr/>
    </dgm:pt>
    <dgm:pt modelId="{C3382399-53BB-409C-AE22-F1D2A884BC90}" type="pres">
      <dgm:prSet presAssocID="{0994AD29-E18A-4212-865E-4D8A633B1D78}" presName="dstNode" presStyleLbl="node1" presStyleIdx="0" presStyleCnt="3"/>
      <dgm:spPr/>
    </dgm:pt>
    <dgm:pt modelId="{459733F2-6A13-4B39-9CD7-5903913A7C28}" type="pres">
      <dgm:prSet presAssocID="{82A965DB-A7A9-4061-BDE4-C20A7C6A51BE}" presName="text_1" presStyleLbl="node1" presStyleIdx="0" presStyleCnt="3">
        <dgm:presLayoutVars>
          <dgm:bulletEnabled val="1"/>
        </dgm:presLayoutVars>
      </dgm:prSet>
      <dgm:spPr/>
    </dgm:pt>
    <dgm:pt modelId="{278BDB3C-CD0D-49C2-B693-59D6F3ECE864}" type="pres">
      <dgm:prSet presAssocID="{82A965DB-A7A9-4061-BDE4-C20A7C6A51BE}" presName="accent_1" presStyleCnt="0"/>
      <dgm:spPr/>
    </dgm:pt>
    <dgm:pt modelId="{714E81F8-3FFC-43AF-8F23-2C794FFEC6FA}" type="pres">
      <dgm:prSet presAssocID="{82A965DB-A7A9-4061-BDE4-C20A7C6A51BE}" presName="accentRepeatNode" presStyleLbl="solidFgAcc1" presStyleIdx="0" presStyleCnt="3"/>
      <dgm:spPr/>
    </dgm:pt>
    <dgm:pt modelId="{BB87DFC3-83D4-4775-80B2-36763F860487}" type="pres">
      <dgm:prSet presAssocID="{5964D499-E381-42C0-926F-11D424D26A7B}" presName="text_2" presStyleLbl="node1" presStyleIdx="1" presStyleCnt="3">
        <dgm:presLayoutVars>
          <dgm:bulletEnabled val="1"/>
        </dgm:presLayoutVars>
      </dgm:prSet>
      <dgm:spPr/>
    </dgm:pt>
    <dgm:pt modelId="{A36B527A-EF5B-4D48-8827-F42A080888F9}" type="pres">
      <dgm:prSet presAssocID="{5964D499-E381-42C0-926F-11D424D26A7B}" presName="accent_2" presStyleCnt="0"/>
      <dgm:spPr/>
    </dgm:pt>
    <dgm:pt modelId="{D01BFF9E-A6DF-428A-BE7D-CFB72D36ABAC}" type="pres">
      <dgm:prSet presAssocID="{5964D499-E381-42C0-926F-11D424D26A7B}" presName="accentRepeatNode" presStyleLbl="solidFgAcc1" presStyleIdx="1" presStyleCnt="3"/>
      <dgm:spPr/>
    </dgm:pt>
    <dgm:pt modelId="{240D7AD7-08C7-4F25-9748-5FCBF0675F51}" type="pres">
      <dgm:prSet presAssocID="{B3707090-96BE-4C2D-B0AD-9F298FDD5EE2}" presName="text_3" presStyleLbl="node1" presStyleIdx="2" presStyleCnt="3">
        <dgm:presLayoutVars>
          <dgm:bulletEnabled val="1"/>
        </dgm:presLayoutVars>
      </dgm:prSet>
      <dgm:spPr/>
    </dgm:pt>
    <dgm:pt modelId="{7DEA8402-F1A1-4819-84B4-D956A58A2526}" type="pres">
      <dgm:prSet presAssocID="{B3707090-96BE-4C2D-B0AD-9F298FDD5EE2}" presName="accent_3" presStyleCnt="0"/>
      <dgm:spPr/>
    </dgm:pt>
    <dgm:pt modelId="{48266B8B-E2D5-470E-8D25-2A1B94277E45}" type="pres">
      <dgm:prSet presAssocID="{B3707090-96BE-4C2D-B0AD-9F298FDD5EE2}" presName="accentRepeatNode" presStyleLbl="solidFgAcc1" presStyleIdx="2" presStyleCnt="3"/>
      <dgm:spPr/>
    </dgm:pt>
  </dgm:ptLst>
  <dgm:cxnLst>
    <dgm:cxn modelId="{D6D3BF1E-747A-4F47-BC46-0985A0345EF1}" srcId="{0994AD29-E18A-4212-865E-4D8A633B1D78}" destId="{5964D499-E381-42C0-926F-11D424D26A7B}" srcOrd="1" destOrd="0" parTransId="{7FD0DC0B-5D70-4001-8E4F-9A46114092E6}" sibTransId="{5AD5F86E-53C3-4691-BD42-736C66C9CC63}"/>
    <dgm:cxn modelId="{F29EA728-523F-45BA-A49F-8855526D463F}" type="presOf" srcId="{DE427406-D007-4ED9-8474-2BD9968F806F}" destId="{D6B8CAC7-E51A-403B-98E8-8906AE799398}" srcOrd="0" destOrd="0" presId="urn:microsoft.com/office/officeart/2008/layout/VerticalCurvedList"/>
    <dgm:cxn modelId="{4981843D-8E9F-41A3-98F1-94ED2903537F}" type="presOf" srcId="{0994AD29-E18A-4212-865E-4D8A633B1D78}" destId="{2932FB75-D9D4-4218-9F9B-D44B1DA1B95C}" srcOrd="0" destOrd="0" presId="urn:microsoft.com/office/officeart/2008/layout/VerticalCurvedList"/>
    <dgm:cxn modelId="{76DD4D5F-101E-4D3C-8181-F28B6E165864}" type="presOf" srcId="{B3707090-96BE-4C2D-B0AD-9F298FDD5EE2}" destId="{240D7AD7-08C7-4F25-9748-5FCBF0675F51}" srcOrd="0" destOrd="0" presId="urn:microsoft.com/office/officeart/2008/layout/VerticalCurvedList"/>
    <dgm:cxn modelId="{99188B6F-8DD0-40F5-8F55-1AE10D23CBEA}" srcId="{0994AD29-E18A-4212-865E-4D8A633B1D78}" destId="{82A965DB-A7A9-4061-BDE4-C20A7C6A51BE}" srcOrd="0" destOrd="0" parTransId="{60CE08F3-9621-4588-B830-01DF20C62D39}" sibTransId="{DE427406-D007-4ED9-8474-2BD9968F806F}"/>
    <dgm:cxn modelId="{80263E7C-5EBF-4CDB-8022-AA3A219F7A3C}" srcId="{0994AD29-E18A-4212-865E-4D8A633B1D78}" destId="{B3707090-96BE-4C2D-B0AD-9F298FDD5EE2}" srcOrd="2" destOrd="0" parTransId="{A2C188D0-3FCD-4934-9A9E-F040602198B9}" sibTransId="{973B67AF-8A87-4964-AB8B-95937C620D8D}"/>
    <dgm:cxn modelId="{1513D093-AB1B-40B1-984E-2F8CE551D6BB}" type="presOf" srcId="{5964D499-E381-42C0-926F-11D424D26A7B}" destId="{BB87DFC3-83D4-4775-80B2-36763F860487}" srcOrd="0" destOrd="0" presId="urn:microsoft.com/office/officeart/2008/layout/VerticalCurvedList"/>
    <dgm:cxn modelId="{DE96ABD8-8E97-48BD-B556-9778FB86C47D}" type="presOf" srcId="{82A965DB-A7A9-4061-BDE4-C20A7C6A51BE}" destId="{459733F2-6A13-4B39-9CD7-5903913A7C28}" srcOrd="0" destOrd="0" presId="urn:microsoft.com/office/officeart/2008/layout/VerticalCurvedList"/>
    <dgm:cxn modelId="{B6BC075B-E037-4CBA-B960-8B136BAFFAA3}" type="presParOf" srcId="{2932FB75-D9D4-4218-9F9B-D44B1DA1B95C}" destId="{35A3472F-2AF8-488D-9917-0CABABCAE523}" srcOrd="0" destOrd="0" presId="urn:microsoft.com/office/officeart/2008/layout/VerticalCurvedList"/>
    <dgm:cxn modelId="{2C1D5CBE-225E-4C6D-91F4-624227AC230F}" type="presParOf" srcId="{35A3472F-2AF8-488D-9917-0CABABCAE523}" destId="{CADF542A-CF71-424C-8C62-2EEA3B844A1E}" srcOrd="0" destOrd="0" presId="urn:microsoft.com/office/officeart/2008/layout/VerticalCurvedList"/>
    <dgm:cxn modelId="{106427E0-578F-462F-BC6E-68BECAD01CDD}" type="presParOf" srcId="{CADF542A-CF71-424C-8C62-2EEA3B844A1E}" destId="{210E3C61-9B72-4C9F-BE03-585AE3C874C1}" srcOrd="0" destOrd="0" presId="urn:microsoft.com/office/officeart/2008/layout/VerticalCurvedList"/>
    <dgm:cxn modelId="{C8450043-B888-456D-A5E5-8273D8C93696}" type="presParOf" srcId="{CADF542A-CF71-424C-8C62-2EEA3B844A1E}" destId="{D6B8CAC7-E51A-403B-98E8-8906AE799398}" srcOrd="1" destOrd="0" presId="urn:microsoft.com/office/officeart/2008/layout/VerticalCurvedList"/>
    <dgm:cxn modelId="{FE07CD91-D259-40B7-8182-05FE4B93AF27}" type="presParOf" srcId="{CADF542A-CF71-424C-8C62-2EEA3B844A1E}" destId="{FEECBEEE-4651-4BA0-8776-12640D64886E}" srcOrd="2" destOrd="0" presId="urn:microsoft.com/office/officeart/2008/layout/VerticalCurvedList"/>
    <dgm:cxn modelId="{55E2D2EB-9F52-4CCB-8176-7F98BD5843FD}" type="presParOf" srcId="{CADF542A-CF71-424C-8C62-2EEA3B844A1E}" destId="{C3382399-53BB-409C-AE22-F1D2A884BC90}" srcOrd="3" destOrd="0" presId="urn:microsoft.com/office/officeart/2008/layout/VerticalCurvedList"/>
    <dgm:cxn modelId="{7CC30735-C022-4D0A-A259-7FB5AA9D816F}" type="presParOf" srcId="{35A3472F-2AF8-488D-9917-0CABABCAE523}" destId="{459733F2-6A13-4B39-9CD7-5903913A7C28}" srcOrd="1" destOrd="0" presId="urn:microsoft.com/office/officeart/2008/layout/VerticalCurvedList"/>
    <dgm:cxn modelId="{408F9749-9210-4FD9-9B36-99BA2C4BDFCE}" type="presParOf" srcId="{35A3472F-2AF8-488D-9917-0CABABCAE523}" destId="{278BDB3C-CD0D-49C2-B693-59D6F3ECE864}" srcOrd="2" destOrd="0" presId="urn:microsoft.com/office/officeart/2008/layout/VerticalCurvedList"/>
    <dgm:cxn modelId="{1B7DD66D-BCB1-4A45-BB2D-FBF54461361A}" type="presParOf" srcId="{278BDB3C-CD0D-49C2-B693-59D6F3ECE864}" destId="{714E81F8-3FFC-43AF-8F23-2C794FFEC6FA}" srcOrd="0" destOrd="0" presId="urn:microsoft.com/office/officeart/2008/layout/VerticalCurvedList"/>
    <dgm:cxn modelId="{D7266137-D544-41C9-92D7-0F27866A1CC9}" type="presParOf" srcId="{35A3472F-2AF8-488D-9917-0CABABCAE523}" destId="{BB87DFC3-83D4-4775-80B2-36763F860487}" srcOrd="3" destOrd="0" presId="urn:microsoft.com/office/officeart/2008/layout/VerticalCurvedList"/>
    <dgm:cxn modelId="{430EDD8D-7BA0-4FC8-9A3F-63331BA34E43}" type="presParOf" srcId="{35A3472F-2AF8-488D-9917-0CABABCAE523}" destId="{A36B527A-EF5B-4D48-8827-F42A080888F9}" srcOrd="4" destOrd="0" presId="urn:microsoft.com/office/officeart/2008/layout/VerticalCurvedList"/>
    <dgm:cxn modelId="{85B30AA5-65ED-48F0-9D68-8F91104A5FF0}" type="presParOf" srcId="{A36B527A-EF5B-4D48-8827-F42A080888F9}" destId="{D01BFF9E-A6DF-428A-BE7D-CFB72D36ABAC}" srcOrd="0" destOrd="0" presId="urn:microsoft.com/office/officeart/2008/layout/VerticalCurvedList"/>
    <dgm:cxn modelId="{5E5B201D-4AA8-49CE-960E-2D6A81D2B4AF}" type="presParOf" srcId="{35A3472F-2AF8-488D-9917-0CABABCAE523}" destId="{240D7AD7-08C7-4F25-9748-5FCBF0675F51}" srcOrd="5" destOrd="0" presId="urn:microsoft.com/office/officeart/2008/layout/VerticalCurvedList"/>
    <dgm:cxn modelId="{031143BF-5D5D-441F-82A4-9D6AE4646735}" type="presParOf" srcId="{35A3472F-2AF8-488D-9917-0CABABCAE523}" destId="{7DEA8402-F1A1-4819-84B4-D956A58A2526}" srcOrd="6" destOrd="0" presId="urn:microsoft.com/office/officeart/2008/layout/VerticalCurvedList"/>
    <dgm:cxn modelId="{E5121F28-3BA7-4990-BF29-49DB55A646DB}" type="presParOf" srcId="{7DEA8402-F1A1-4819-84B4-D956A58A2526}" destId="{48266B8B-E2D5-470E-8D25-2A1B94277E4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345943-42F0-4F98-AE54-C23361B6458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ru-RU"/>
        </a:p>
      </dgm:t>
    </dgm:pt>
    <dgm:pt modelId="{8955C558-3CF8-49AB-8AD0-5EE1A96CD914}">
      <dgm:prSet phldrT="[Текст]"/>
      <dgm:spPr/>
      <dgm:t>
        <a:bodyPr/>
        <a:lstStyle/>
        <a:p>
          <a:r>
            <a:rPr lang="kk-KZ" dirty="0">
              <a:latin typeface="Arial" panose="020B0604020202020204" pitchFamily="34" charset="0"/>
              <a:cs typeface="Arial" panose="020B0604020202020204" pitchFamily="34" charset="0"/>
            </a:rPr>
            <a:t>Адамның басына қиын кезең түскен кезде оның әрекеттерін «әрлендіретін», адамның тіршілік әрекетінің бес саласын атап көрсетуге болады:</a:t>
          </a:r>
          <a:endParaRPr lang="ru-RU" dirty="0">
            <a:latin typeface="Arial" panose="020B0604020202020204" pitchFamily="34" charset="0"/>
            <a:cs typeface="Arial" panose="020B0604020202020204" pitchFamily="34" charset="0"/>
          </a:endParaRPr>
        </a:p>
      </dgm:t>
    </dgm:pt>
    <dgm:pt modelId="{3B4B0B1A-B9AF-4FE8-8DD0-F97FE12EE33D}" type="parTrans" cxnId="{98110A70-E911-44E6-BA6B-E9D0C2D1A662}">
      <dgm:prSet/>
      <dgm:spPr/>
      <dgm:t>
        <a:bodyPr/>
        <a:lstStyle/>
        <a:p>
          <a:endParaRPr lang="ru-RU"/>
        </a:p>
      </dgm:t>
    </dgm:pt>
    <dgm:pt modelId="{5AF0F67F-A435-4DB1-9215-BDB5A58A571F}" type="sibTrans" cxnId="{98110A70-E911-44E6-BA6B-E9D0C2D1A662}">
      <dgm:prSet/>
      <dgm:spPr/>
      <dgm:t>
        <a:bodyPr/>
        <a:lstStyle/>
        <a:p>
          <a:endParaRPr lang="ru-RU"/>
        </a:p>
      </dgm:t>
    </dgm:pt>
    <dgm:pt modelId="{B257D220-0732-445C-95AE-B30B629CFCC7}">
      <dgm:prSet phldrT="[Текст]" custT="1"/>
      <dgm:spPr/>
      <dgm:t>
        <a:bodyPr/>
        <a:lstStyle/>
        <a:p>
          <a:r>
            <a:rPr lang="kk-KZ" sz="2400" dirty="0">
              <a:latin typeface="Arial" panose="020B0604020202020204" pitchFamily="34" charset="0"/>
              <a:cs typeface="Arial" panose="020B0604020202020204" pitchFamily="34" charset="0"/>
            </a:rPr>
            <a:t>1) жақыннан танып білу және елестету,.</a:t>
          </a:r>
          <a:endParaRPr lang="ru-RU" sz="2400" dirty="0">
            <a:latin typeface="Arial" panose="020B0604020202020204" pitchFamily="34" charset="0"/>
            <a:cs typeface="Arial" panose="020B0604020202020204" pitchFamily="34" charset="0"/>
          </a:endParaRPr>
        </a:p>
      </dgm:t>
    </dgm:pt>
    <dgm:pt modelId="{4FEA1475-76D1-4E76-A665-7B94FF3CE7B1}" type="parTrans" cxnId="{796EBB52-5251-4DF6-B9CE-72D442BFBB5A}">
      <dgm:prSet/>
      <dgm:spPr/>
      <dgm:t>
        <a:bodyPr/>
        <a:lstStyle/>
        <a:p>
          <a:endParaRPr lang="ru-RU"/>
        </a:p>
      </dgm:t>
    </dgm:pt>
    <dgm:pt modelId="{9FCBEBAF-3E30-4974-8F6F-1E39A021547C}" type="sibTrans" cxnId="{796EBB52-5251-4DF6-B9CE-72D442BFBB5A}">
      <dgm:prSet/>
      <dgm:spPr/>
      <dgm:t>
        <a:bodyPr/>
        <a:lstStyle/>
        <a:p>
          <a:endParaRPr lang="ru-RU"/>
        </a:p>
      </dgm:t>
    </dgm:pt>
    <dgm:pt modelId="{EE67B5C3-46B8-4169-8470-D343A98D6075}">
      <dgm:prSet phldrT="[Текст]" custT="1"/>
      <dgm:spPr/>
      <dgm:t>
        <a:bodyPr/>
        <a:lstStyle/>
        <a:p>
          <a:r>
            <a:rPr lang="kk-KZ" sz="2400" dirty="0">
              <a:latin typeface="Arial" panose="020B0604020202020204" pitchFamily="34" charset="0"/>
              <a:cs typeface="Arial" panose="020B0604020202020204" pitchFamily="34" charset="0"/>
            </a:rPr>
            <a:t>3) адамдармен қарым-қатынас,</a:t>
          </a:r>
          <a:endParaRPr lang="ru-RU" sz="2400" dirty="0">
            <a:latin typeface="Arial" panose="020B0604020202020204" pitchFamily="34" charset="0"/>
            <a:cs typeface="Arial" panose="020B0604020202020204" pitchFamily="34" charset="0"/>
          </a:endParaRPr>
        </a:p>
      </dgm:t>
    </dgm:pt>
    <dgm:pt modelId="{8F9E7FD7-735B-4AF2-9455-14086CEA1A52}" type="parTrans" cxnId="{49B37AF4-6445-474F-B550-9235AC3A633A}">
      <dgm:prSet/>
      <dgm:spPr/>
      <dgm:t>
        <a:bodyPr/>
        <a:lstStyle/>
        <a:p>
          <a:endParaRPr lang="ru-RU"/>
        </a:p>
      </dgm:t>
    </dgm:pt>
    <dgm:pt modelId="{738FED28-400C-445A-8CFF-31EFAC718263}" type="sibTrans" cxnId="{49B37AF4-6445-474F-B550-9235AC3A633A}">
      <dgm:prSet/>
      <dgm:spPr/>
      <dgm:t>
        <a:bodyPr/>
        <a:lstStyle/>
        <a:p>
          <a:endParaRPr lang="ru-RU"/>
        </a:p>
      </dgm:t>
    </dgm:pt>
    <dgm:pt modelId="{FBAA9F5C-3D17-49B9-B607-56D4EBFB9546}">
      <dgm:prSet phldrT="[Текст]" custT="1"/>
      <dgm:spPr/>
      <dgm:t>
        <a:bodyPr/>
        <a:lstStyle/>
        <a:p>
          <a:r>
            <a:rPr lang="kk-KZ" sz="2400" dirty="0">
              <a:latin typeface="Arial" panose="020B0604020202020204" pitchFamily="34" charset="0"/>
              <a:cs typeface="Arial" panose="020B0604020202020204" pitchFamily="34" charset="0"/>
            </a:rPr>
            <a:t>4) руханилық</a:t>
          </a:r>
          <a:endParaRPr lang="ru-RU" sz="2400" dirty="0">
            <a:latin typeface="Arial" panose="020B0604020202020204" pitchFamily="34" charset="0"/>
            <a:cs typeface="Arial" panose="020B0604020202020204" pitchFamily="34" charset="0"/>
          </a:endParaRPr>
        </a:p>
      </dgm:t>
    </dgm:pt>
    <dgm:pt modelId="{0183FFB4-3102-4FC7-B30B-9BC58D16A001}" type="parTrans" cxnId="{EC1E462D-EBB5-497B-BA81-F5A3B9453973}">
      <dgm:prSet/>
      <dgm:spPr/>
      <dgm:t>
        <a:bodyPr/>
        <a:lstStyle/>
        <a:p>
          <a:endParaRPr lang="ru-RU"/>
        </a:p>
      </dgm:t>
    </dgm:pt>
    <dgm:pt modelId="{EC1EF723-3B47-4F8D-93B1-6CE703061E94}" type="sibTrans" cxnId="{EC1E462D-EBB5-497B-BA81-F5A3B9453973}">
      <dgm:prSet/>
      <dgm:spPr/>
      <dgm:t>
        <a:bodyPr/>
        <a:lstStyle/>
        <a:p>
          <a:endParaRPr lang="ru-RU"/>
        </a:p>
      </dgm:t>
    </dgm:pt>
    <dgm:pt modelId="{2C51E388-CE40-4254-A7E9-4A4648203EF0}">
      <dgm:prSet custT="1"/>
      <dgm:spPr/>
      <dgm:t>
        <a:bodyPr/>
        <a:lstStyle/>
        <a:p>
          <a:r>
            <a:rPr lang="kk-KZ" sz="2400" dirty="0">
              <a:latin typeface="Arial" panose="020B0604020202020204" pitchFamily="34" charset="0"/>
              <a:cs typeface="Arial" panose="020B0604020202020204" pitchFamily="34" charset="0"/>
            </a:rPr>
            <a:t>2) сезімдер,</a:t>
          </a:r>
          <a:endParaRPr lang="ru-RU" sz="2400" dirty="0">
            <a:latin typeface="Arial" panose="020B0604020202020204" pitchFamily="34" charset="0"/>
            <a:cs typeface="Arial" panose="020B0604020202020204" pitchFamily="34" charset="0"/>
          </a:endParaRPr>
        </a:p>
      </dgm:t>
    </dgm:pt>
    <dgm:pt modelId="{23541081-F06F-40E0-9456-EF4B13EA2B51}" type="parTrans" cxnId="{29F341C0-4A05-4C33-9CC5-2D5468EDFD78}">
      <dgm:prSet/>
      <dgm:spPr/>
      <dgm:t>
        <a:bodyPr/>
        <a:lstStyle/>
        <a:p>
          <a:endParaRPr lang="ru-RU"/>
        </a:p>
      </dgm:t>
    </dgm:pt>
    <dgm:pt modelId="{F431B1A2-3D4B-482F-A9CD-B97DA1FEFC99}" type="sibTrans" cxnId="{29F341C0-4A05-4C33-9CC5-2D5468EDFD78}">
      <dgm:prSet/>
      <dgm:spPr/>
      <dgm:t>
        <a:bodyPr/>
        <a:lstStyle/>
        <a:p>
          <a:endParaRPr lang="ru-RU"/>
        </a:p>
      </dgm:t>
    </dgm:pt>
    <dgm:pt modelId="{4B5A6E68-91FF-425E-889B-F23A67B706CB}">
      <dgm:prSet custT="1"/>
      <dgm:spPr/>
      <dgm:t>
        <a:bodyPr/>
        <a:lstStyle/>
        <a:p>
          <a:r>
            <a:rPr lang="kk-KZ" sz="2400" dirty="0">
              <a:latin typeface="Arial" panose="020B0604020202020204" pitchFamily="34" charset="0"/>
              <a:cs typeface="Arial" panose="020B0604020202020204" pitchFamily="34" charset="0"/>
            </a:rPr>
            <a:t>5) тәндік тұрмыстың қуанышы.</a:t>
          </a:r>
          <a:endParaRPr lang="ru-RU" sz="2400" dirty="0">
            <a:latin typeface="Arial" panose="020B0604020202020204" pitchFamily="34" charset="0"/>
            <a:cs typeface="Arial" panose="020B0604020202020204" pitchFamily="34" charset="0"/>
          </a:endParaRPr>
        </a:p>
      </dgm:t>
    </dgm:pt>
    <dgm:pt modelId="{042CAF6D-2C09-46E9-A537-A8543D67F6DF}" type="parTrans" cxnId="{D71B0926-C300-4359-8313-E23A3699614E}">
      <dgm:prSet/>
      <dgm:spPr/>
      <dgm:t>
        <a:bodyPr/>
        <a:lstStyle/>
        <a:p>
          <a:endParaRPr lang="ru-RU"/>
        </a:p>
      </dgm:t>
    </dgm:pt>
    <dgm:pt modelId="{9867A6AB-B8B6-4859-8110-B13BD1D89E89}" type="sibTrans" cxnId="{D71B0926-C300-4359-8313-E23A3699614E}">
      <dgm:prSet/>
      <dgm:spPr/>
      <dgm:t>
        <a:bodyPr/>
        <a:lstStyle/>
        <a:p>
          <a:endParaRPr lang="ru-RU"/>
        </a:p>
      </dgm:t>
    </dgm:pt>
    <dgm:pt modelId="{4302295C-F5E4-4438-A5BF-A4E4D06B985B}" type="pres">
      <dgm:prSet presAssocID="{7A345943-42F0-4F98-AE54-C23361B6458B}" presName="Name0" presStyleCnt="0">
        <dgm:presLayoutVars>
          <dgm:chPref val="1"/>
          <dgm:dir/>
          <dgm:animOne val="branch"/>
          <dgm:animLvl val="lvl"/>
          <dgm:resizeHandles val="exact"/>
        </dgm:presLayoutVars>
      </dgm:prSet>
      <dgm:spPr/>
    </dgm:pt>
    <dgm:pt modelId="{DB0EBA79-DB23-4FD1-BADE-32F6627BF661}" type="pres">
      <dgm:prSet presAssocID="{8955C558-3CF8-49AB-8AD0-5EE1A96CD914}" presName="root1" presStyleCnt="0"/>
      <dgm:spPr/>
    </dgm:pt>
    <dgm:pt modelId="{980A81D1-4634-4402-8300-B400808C0406}" type="pres">
      <dgm:prSet presAssocID="{8955C558-3CF8-49AB-8AD0-5EE1A96CD914}" presName="LevelOneTextNode" presStyleLbl="node0" presStyleIdx="0" presStyleCnt="1" custScaleX="183217" custLinFactNeighborX="-75701" custLinFactNeighborY="2234">
        <dgm:presLayoutVars>
          <dgm:chPref val="3"/>
        </dgm:presLayoutVars>
      </dgm:prSet>
      <dgm:spPr/>
    </dgm:pt>
    <dgm:pt modelId="{24B5ABBF-42B8-4F40-9448-0ECE471338A2}" type="pres">
      <dgm:prSet presAssocID="{8955C558-3CF8-49AB-8AD0-5EE1A96CD914}" presName="level2hierChild" presStyleCnt="0"/>
      <dgm:spPr/>
    </dgm:pt>
    <dgm:pt modelId="{175F3637-22E5-43D8-8BA3-98A500EE22D1}" type="pres">
      <dgm:prSet presAssocID="{4FEA1475-76D1-4E76-A665-7B94FF3CE7B1}" presName="conn2-1" presStyleLbl="parChTrans1D2" presStyleIdx="0" presStyleCnt="5"/>
      <dgm:spPr/>
    </dgm:pt>
    <dgm:pt modelId="{D6086204-1BDA-4CC8-83D7-3A65CB7A15AC}" type="pres">
      <dgm:prSet presAssocID="{4FEA1475-76D1-4E76-A665-7B94FF3CE7B1}" presName="connTx" presStyleLbl="parChTrans1D2" presStyleIdx="0" presStyleCnt="5"/>
      <dgm:spPr/>
    </dgm:pt>
    <dgm:pt modelId="{A4211C6C-68B8-4D04-9F99-2E91F2CC3B38}" type="pres">
      <dgm:prSet presAssocID="{B257D220-0732-445C-95AE-B30B629CFCC7}" presName="root2" presStyleCnt="0"/>
      <dgm:spPr/>
    </dgm:pt>
    <dgm:pt modelId="{7D0422C8-53BD-4AAB-A926-1A06A3A07988}" type="pres">
      <dgm:prSet presAssocID="{B257D220-0732-445C-95AE-B30B629CFCC7}" presName="LevelTwoTextNode" presStyleLbl="node2" presStyleIdx="0" presStyleCnt="5" custScaleX="294748" custLinFactNeighborX="974" custLinFactNeighborY="10290">
        <dgm:presLayoutVars>
          <dgm:chPref val="3"/>
        </dgm:presLayoutVars>
      </dgm:prSet>
      <dgm:spPr/>
    </dgm:pt>
    <dgm:pt modelId="{AB36214A-93FA-4486-A5E5-65AF48B57B60}" type="pres">
      <dgm:prSet presAssocID="{B257D220-0732-445C-95AE-B30B629CFCC7}" presName="level3hierChild" presStyleCnt="0"/>
      <dgm:spPr/>
    </dgm:pt>
    <dgm:pt modelId="{C5EDE0E2-7181-486C-8111-0B3D65816028}" type="pres">
      <dgm:prSet presAssocID="{23541081-F06F-40E0-9456-EF4B13EA2B51}" presName="conn2-1" presStyleLbl="parChTrans1D2" presStyleIdx="1" presStyleCnt="5"/>
      <dgm:spPr/>
    </dgm:pt>
    <dgm:pt modelId="{23BB1E29-3B24-4D91-ADB9-73946AC1645D}" type="pres">
      <dgm:prSet presAssocID="{23541081-F06F-40E0-9456-EF4B13EA2B51}" presName="connTx" presStyleLbl="parChTrans1D2" presStyleIdx="1" presStyleCnt="5"/>
      <dgm:spPr/>
    </dgm:pt>
    <dgm:pt modelId="{9FAF593F-1B12-42AC-BCB3-579B8370750B}" type="pres">
      <dgm:prSet presAssocID="{2C51E388-CE40-4254-A7E9-4A4648203EF0}" presName="root2" presStyleCnt="0"/>
      <dgm:spPr/>
    </dgm:pt>
    <dgm:pt modelId="{9D44C035-82F7-4313-B802-63891874EE3D}" type="pres">
      <dgm:prSet presAssocID="{2C51E388-CE40-4254-A7E9-4A4648203EF0}" presName="LevelTwoTextNode" presStyleLbl="node2" presStyleIdx="1" presStyleCnt="5" custScaleX="294748" custLinFactNeighborX="974" custLinFactNeighborY="10290">
        <dgm:presLayoutVars>
          <dgm:chPref val="3"/>
        </dgm:presLayoutVars>
      </dgm:prSet>
      <dgm:spPr/>
    </dgm:pt>
    <dgm:pt modelId="{47EFD99D-789D-4BC8-875C-2E45C1072B0A}" type="pres">
      <dgm:prSet presAssocID="{2C51E388-CE40-4254-A7E9-4A4648203EF0}" presName="level3hierChild" presStyleCnt="0"/>
      <dgm:spPr/>
    </dgm:pt>
    <dgm:pt modelId="{214CB54D-585E-40EA-9BE2-CDB0EEF25EC1}" type="pres">
      <dgm:prSet presAssocID="{8F9E7FD7-735B-4AF2-9455-14086CEA1A52}" presName="conn2-1" presStyleLbl="parChTrans1D2" presStyleIdx="2" presStyleCnt="5"/>
      <dgm:spPr/>
    </dgm:pt>
    <dgm:pt modelId="{21C44F26-B877-4474-997D-D98C7A0B9573}" type="pres">
      <dgm:prSet presAssocID="{8F9E7FD7-735B-4AF2-9455-14086CEA1A52}" presName="connTx" presStyleLbl="parChTrans1D2" presStyleIdx="2" presStyleCnt="5"/>
      <dgm:spPr/>
    </dgm:pt>
    <dgm:pt modelId="{AF4DF6AC-61BA-4AA5-9D76-9E36FA1F5BB4}" type="pres">
      <dgm:prSet presAssocID="{EE67B5C3-46B8-4169-8470-D343A98D6075}" presName="root2" presStyleCnt="0"/>
      <dgm:spPr/>
    </dgm:pt>
    <dgm:pt modelId="{9E2DBE56-984C-43E2-B1A5-147C5DBA0C5F}" type="pres">
      <dgm:prSet presAssocID="{EE67B5C3-46B8-4169-8470-D343A98D6075}" presName="LevelTwoTextNode" presStyleLbl="node2" presStyleIdx="2" presStyleCnt="5" custScaleX="294748" custLinFactNeighborX="974" custLinFactNeighborY="10290">
        <dgm:presLayoutVars>
          <dgm:chPref val="3"/>
        </dgm:presLayoutVars>
      </dgm:prSet>
      <dgm:spPr/>
    </dgm:pt>
    <dgm:pt modelId="{58CF4EE8-9EAD-4E71-BFD9-CD8A86AD9150}" type="pres">
      <dgm:prSet presAssocID="{EE67B5C3-46B8-4169-8470-D343A98D6075}" presName="level3hierChild" presStyleCnt="0"/>
      <dgm:spPr/>
    </dgm:pt>
    <dgm:pt modelId="{AAFD726C-190E-489D-A819-05BCA7066B2C}" type="pres">
      <dgm:prSet presAssocID="{0183FFB4-3102-4FC7-B30B-9BC58D16A001}" presName="conn2-1" presStyleLbl="parChTrans1D2" presStyleIdx="3" presStyleCnt="5"/>
      <dgm:spPr/>
    </dgm:pt>
    <dgm:pt modelId="{45E4CB95-0AE7-4139-837E-FBA4494D8FC1}" type="pres">
      <dgm:prSet presAssocID="{0183FFB4-3102-4FC7-B30B-9BC58D16A001}" presName="connTx" presStyleLbl="parChTrans1D2" presStyleIdx="3" presStyleCnt="5"/>
      <dgm:spPr/>
    </dgm:pt>
    <dgm:pt modelId="{CE9F40FE-4E48-4D2A-9069-2346E6C2C740}" type="pres">
      <dgm:prSet presAssocID="{FBAA9F5C-3D17-49B9-B607-56D4EBFB9546}" presName="root2" presStyleCnt="0"/>
      <dgm:spPr/>
    </dgm:pt>
    <dgm:pt modelId="{8D273BD9-8364-4592-94A5-355546531738}" type="pres">
      <dgm:prSet presAssocID="{FBAA9F5C-3D17-49B9-B607-56D4EBFB9546}" presName="LevelTwoTextNode" presStyleLbl="node2" presStyleIdx="3" presStyleCnt="5" custScaleX="294748" custLinFactNeighborY="7453">
        <dgm:presLayoutVars>
          <dgm:chPref val="3"/>
        </dgm:presLayoutVars>
      </dgm:prSet>
      <dgm:spPr/>
    </dgm:pt>
    <dgm:pt modelId="{84B7BC8E-42FB-40B4-A141-B5F636F0FF22}" type="pres">
      <dgm:prSet presAssocID="{FBAA9F5C-3D17-49B9-B607-56D4EBFB9546}" presName="level3hierChild" presStyleCnt="0"/>
      <dgm:spPr/>
    </dgm:pt>
    <dgm:pt modelId="{0AC5F3BC-B15A-437D-BC02-AAEE9E0F3216}" type="pres">
      <dgm:prSet presAssocID="{042CAF6D-2C09-46E9-A537-A8543D67F6DF}" presName="conn2-1" presStyleLbl="parChTrans1D2" presStyleIdx="4" presStyleCnt="5"/>
      <dgm:spPr/>
    </dgm:pt>
    <dgm:pt modelId="{242B52B8-B6F1-4755-8030-674787D2F681}" type="pres">
      <dgm:prSet presAssocID="{042CAF6D-2C09-46E9-A537-A8543D67F6DF}" presName="connTx" presStyleLbl="parChTrans1D2" presStyleIdx="4" presStyleCnt="5"/>
      <dgm:spPr/>
    </dgm:pt>
    <dgm:pt modelId="{17B23F40-1ACC-4696-B1CE-F762C6CBB117}" type="pres">
      <dgm:prSet presAssocID="{4B5A6E68-91FF-425E-889B-F23A67B706CB}" presName="root2" presStyleCnt="0"/>
      <dgm:spPr/>
    </dgm:pt>
    <dgm:pt modelId="{5A8AC9B4-65A8-41E9-B3CB-6B4B2EF9390E}" type="pres">
      <dgm:prSet presAssocID="{4B5A6E68-91FF-425E-889B-F23A67B706CB}" presName="LevelTwoTextNode" presStyleLbl="node2" presStyleIdx="4" presStyleCnt="5" custScaleX="295401">
        <dgm:presLayoutVars>
          <dgm:chPref val="3"/>
        </dgm:presLayoutVars>
      </dgm:prSet>
      <dgm:spPr/>
    </dgm:pt>
    <dgm:pt modelId="{53BB7E1C-E1C2-4CCA-9255-70E4A377CA08}" type="pres">
      <dgm:prSet presAssocID="{4B5A6E68-91FF-425E-889B-F23A67B706CB}" presName="level3hierChild" presStyleCnt="0"/>
      <dgm:spPr/>
    </dgm:pt>
  </dgm:ptLst>
  <dgm:cxnLst>
    <dgm:cxn modelId="{79E0C608-5EE7-4EFD-8710-E94322F793ED}" type="presOf" srcId="{7A345943-42F0-4F98-AE54-C23361B6458B}" destId="{4302295C-F5E4-4438-A5BF-A4E4D06B985B}" srcOrd="0" destOrd="0" presId="urn:microsoft.com/office/officeart/2008/layout/HorizontalMultiLevelHierarchy"/>
    <dgm:cxn modelId="{AEA5E823-FDDC-425A-88FE-0C4B11622664}" type="presOf" srcId="{4B5A6E68-91FF-425E-889B-F23A67B706CB}" destId="{5A8AC9B4-65A8-41E9-B3CB-6B4B2EF9390E}" srcOrd="0" destOrd="0" presId="urn:microsoft.com/office/officeart/2008/layout/HorizontalMultiLevelHierarchy"/>
    <dgm:cxn modelId="{D71B0926-C300-4359-8313-E23A3699614E}" srcId="{8955C558-3CF8-49AB-8AD0-5EE1A96CD914}" destId="{4B5A6E68-91FF-425E-889B-F23A67B706CB}" srcOrd="4" destOrd="0" parTransId="{042CAF6D-2C09-46E9-A537-A8543D67F6DF}" sibTransId="{9867A6AB-B8B6-4859-8110-B13BD1D89E89}"/>
    <dgm:cxn modelId="{AFD6F528-FE7B-4423-8DC3-84CBB94ADEB1}" type="presOf" srcId="{8F9E7FD7-735B-4AF2-9455-14086CEA1A52}" destId="{21C44F26-B877-4474-997D-D98C7A0B9573}" srcOrd="1" destOrd="0" presId="urn:microsoft.com/office/officeart/2008/layout/HorizontalMultiLevelHierarchy"/>
    <dgm:cxn modelId="{EC1E462D-EBB5-497B-BA81-F5A3B9453973}" srcId="{8955C558-3CF8-49AB-8AD0-5EE1A96CD914}" destId="{FBAA9F5C-3D17-49B9-B607-56D4EBFB9546}" srcOrd="3" destOrd="0" parTransId="{0183FFB4-3102-4FC7-B30B-9BC58D16A001}" sibTransId="{EC1EF723-3B47-4F8D-93B1-6CE703061E94}"/>
    <dgm:cxn modelId="{1BEE992D-1976-49BC-9D5D-B5411AC254E3}" type="presOf" srcId="{EE67B5C3-46B8-4169-8470-D343A98D6075}" destId="{9E2DBE56-984C-43E2-B1A5-147C5DBA0C5F}" srcOrd="0" destOrd="0" presId="urn:microsoft.com/office/officeart/2008/layout/HorizontalMultiLevelHierarchy"/>
    <dgm:cxn modelId="{632C955F-B6EB-412D-AA69-F7083201E070}" type="presOf" srcId="{042CAF6D-2C09-46E9-A537-A8543D67F6DF}" destId="{242B52B8-B6F1-4755-8030-674787D2F681}" srcOrd="1" destOrd="0" presId="urn:microsoft.com/office/officeart/2008/layout/HorizontalMultiLevelHierarchy"/>
    <dgm:cxn modelId="{E8B60146-F209-40CE-9062-545188754387}" type="presOf" srcId="{23541081-F06F-40E0-9456-EF4B13EA2B51}" destId="{C5EDE0E2-7181-486C-8111-0B3D65816028}" srcOrd="0" destOrd="0" presId="urn:microsoft.com/office/officeart/2008/layout/HorizontalMultiLevelHierarchy"/>
    <dgm:cxn modelId="{98110A70-E911-44E6-BA6B-E9D0C2D1A662}" srcId="{7A345943-42F0-4F98-AE54-C23361B6458B}" destId="{8955C558-3CF8-49AB-8AD0-5EE1A96CD914}" srcOrd="0" destOrd="0" parTransId="{3B4B0B1A-B9AF-4FE8-8DD0-F97FE12EE33D}" sibTransId="{5AF0F67F-A435-4DB1-9215-BDB5A58A571F}"/>
    <dgm:cxn modelId="{AAD9A372-5FA7-46AA-B995-ADC27078C7CC}" type="presOf" srcId="{8F9E7FD7-735B-4AF2-9455-14086CEA1A52}" destId="{214CB54D-585E-40EA-9BE2-CDB0EEF25EC1}" srcOrd="0" destOrd="0" presId="urn:microsoft.com/office/officeart/2008/layout/HorizontalMultiLevelHierarchy"/>
    <dgm:cxn modelId="{796EBB52-5251-4DF6-B9CE-72D442BFBB5A}" srcId="{8955C558-3CF8-49AB-8AD0-5EE1A96CD914}" destId="{B257D220-0732-445C-95AE-B30B629CFCC7}" srcOrd="0" destOrd="0" parTransId="{4FEA1475-76D1-4E76-A665-7B94FF3CE7B1}" sibTransId="{9FCBEBAF-3E30-4974-8F6F-1E39A021547C}"/>
    <dgm:cxn modelId="{358FDA76-D2AA-42E5-8681-5BF4CC48F33F}" type="presOf" srcId="{FBAA9F5C-3D17-49B9-B607-56D4EBFB9546}" destId="{8D273BD9-8364-4592-94A5-355546531738}" srcOrd="0" destOrd="0" presId="urn:microsoft.com/office/officeart/2008/layout/HorizontalMultiLevelHierarchy"/>
    <dgm:cxn modelId="{1B406887-1A29-4092-A791-18A634FD1049}" type="presOf" srcId="{23541081-F06F-40E0-9456-EF4B13EA2B51}" destId="{23BB1E29-3B24-4D91-ADB9-73946AC1645D}" srcOrd="1" destOrd="0" presId="urn:microsoft.com/office/officeart/2008/layout/HorizontalMultiLevelHierarchy"/>
    <dgm:cxn modelId="{0693C58A-318E-4608-BDA8-07D4156DCA67}" type="presOf" srcId="{4FEA1475-76D1-4E76-A665-7B94FF3CE7B1}" destId="{175F3637-22E5-43D8-8BA3-98A500EE22D1}" srcOrd="0" destOrd="0" presId="urn:microsoft.com/office/officeart/2008/layout/HorizontalMultiLevelHierarchy"/>
    <dgm:cxn modelId="{F750FE9F-64B0-4234-9D50-89BA1004E7B3}" type="presOf" srcId="{2C51E388-CE40-4254-A7E9-4A4648203EF0}" destId="{9D44C035-82F7-4313-B802-63891874EE3D}" srcOrd="0" destOrd="0" presId="urn:microsoft.com/office/officeart/2008/layout/HorizontalMultiLevelHierarchy"/>
    <dgm:cxn modelId="{C37BF3B5-BE0B-4791-AA02-5CB1725B420D}" type="presOf" srcId="{4FEA1475-76D1-4E76-A665-7B94FF3CE7B1}" destId="{D6086204-1BDA-4CC8-83D7-3A65CB7A15AC}" srcOrd="1" destOrd="0" presId="urn:microsoft.com/office/officeart/2008/layout/HorizontalMultiLevelHierarchy"/>
    <dgm:cxn modelId="{EDC007B8-B0E5-4A06-97BB-13875CB3115E}" type="presOf" srcId="{8955C558-3CF8-49AB-8AD0-5EE1A96CD914}" destId="{980A81D1-4634-4402-8300-B400808C0406}" srcOrd="0" destOrd="0" presId="urn:microsoft.com/office/officeart/2008/layout/HorizontalMultiLevelHierarchy"/>
    <dgm:cxn modelId="{29F341C0-4A05-4C33-9CC5-2D5468EDFD78}" srcId="{8955C558-3CF8-49AB-8AD0-5EE1A96CD914}" destId="{2C51E388-CE40-4254-A7E9-4A4648203EF0}" srcOrd="1" destOrd="0" parTransId="{23541081-F06F-40E0-9456-EF4B13EA2B51}" sibTransId="{F431B1A2-3D4B-482F-A9CD-B97DA1FEFC99}"/>
    <dgm:cxn modelId="{2E7D1DCA-C9D8-4946-BFC6-96C13F4B5418}" type="presOf" srcId="{0183FFB4-3102-4FC7-B30B-9BC58D16A001}" destId="{45E4CB95-0AE7-4139-837E-FBA4494D8FC1}" srcOrd="1" destOrd="0" presId="urn:microsoft.com/office/officeart/2008/layout/HorizontalMultiLevelHierarchy"/>
    <dgm:cxn modelId="{87DF88CC-63CB-4D95-875F-26491E3D5196}" type="presOf" srcId="{0183FFB4-3102-4FC7-B30B-9BC58D16A001}" destId="{AAFD726C-190E-489D-A819-05BCA7066B2C}" srcOrd="0" destOrd="0" presId="urn:microsoft.com/office/officeart/2008/layout/HorizontalMultiLevelHierarchy"/>
    <dgm:cxn modelId="{6C8EE6DF-A171-496F-831A-13AC38ECACC0}" type="presOf" srcId="{042CAF6D-2C09-46E9-A537-A8543D67F6DF}" destId="{0AC5F3BC-B15A-437D-BC02-AAEE9E0F3216}" srcOrd="0" destOrd="0" presId="urn:microsoft.com/office/officeart/2008/layout/HorizontalMultiLevelHierarchy"/>
    <dgm:cxn modelId="{49B37AF4-6445-474F-B550-9235AC3A633A}" srcId="{8955C558-3CF8-49AB-8AD0-5EE1A96CD914}" destId="{EE67B5C3-46B8-4169-8470-D343A98D6075}" srcOrd="2" destOrd="0" parTransId="{8F9E7FD7-735B-4AF2-9455-14086CEA1A52}" sibTransId="{738FED28-400C-445A-8CFF-31EFAC718263}"/>
    <dgm:cxn modelId="{007608FA-4D9D-4BA5-84E1-02680403A54D}" type="presOf" srcId="{B257D220-0732-445C-95AE-B30B629CFCC7}" destId="{7D0422C8-53BD-4AAB-A926-1A06A3A07988}" srcOrd="0" destOrd="0" presId="urn:microsoft.com/office/officeart/2008/layout/HorizontalMultiLevelHierarchy"/>
    <dgm:cxn modelId="{81DA9E06-9E6E-4798-A45D-63986F24B4F8}" type="presParOf" srcId="{4302295C-F5E4-4438-A5BF-A4E4D06B985B}" destId="{DB0EBA79-DB23-4FD1-BADE-32F6627BF661}" srcOrd="0" destOrd="0" presId="urn:microsoft.com/office/officeart/2008/layout/HorizontalMultiLevelHierarchy"/>
    <dgm:cxn modelId="{EFF0EC09-E7CF-47C9-A77A-B4133CBD9502}" type="presParOf" srcId="{DB0EBA79-DB23-4FD1-BADE-32F6627BF661}" destId="{980A81D1-4634-4402-8300-B400808C0406}" srcOrd="0" destOrd="0" presId="urn:microsoft.com/office/officeart/2008/layout/HorizontalMultiLevelHierarchy"/>
    <dgm:cxn modelId="{F4B10866-75A5-40EF-901A-B644EC8765A5}" type="presParOf" srcId="{DB0EBA79-DB23-4FD1-BADE-32F6627BF661}" destId="{24B5ABBF-42B8-4F40-9448-0ECE471338A2}" srcOrd="1" destOrd="0" presId="urn:microsoft.com/office/officeart/2008/layout/HorizontalMultiLevelHierarchy"/>
    <dgm:cxn modelId="{02B49D0E-AD8C-4BAA-B18C-FD42DF832CF2}" type="presParOf" srcId="{24B5ABBF-42B8-4F40-9448-0ECE471338A2}" destId="{175F3637-22E5-43D8-8BA3-98A500EE22D1}" srcOrd="0" destOrd="0" presId="urn:microsoft.com/office/officeart/2008/layout/HorizontalMultiLevelHierarchy"/>
    <dgm:cxn modelId="{D1B93358-2460-42B5-ACE2-89E421ECE38C}" type="presParOf" srcId="{175F3637-22E5-43D8-8BA3-98A500EE22D1}" destId="{D6086204-1BDA-4CC8-83D7-3A65CB7A15AC}" srcOrd="0" destOrd="0" presId="urn:microsoft.com/office/officeart/2008/layout/HorizontalMultiLevelHierarchy"/>
    <dgm:cxn modelId="{B775D094-DA91-41B7-A217-9B95A7B4F64B}" type="presParOf" srcId="{24B5ABBF-42B8-4F40-9448-0ECE471338A2}" destId="{A4211C6C-68B8-4D04-9F99-2E91F2CC3B38}" srcOrd="1" destOrd="0" presId="urn:microsoft.com/office/officeart/2008/layout/HorizontalMultiLevelHierarchy"/>
    <dgm:cxn modelId="{9AAEA226-C49F-4399-A293-7B3FDDD889DA}" type="presParOf" srcId="{A4211C6C-68B8-4D04-9F99-2E91F2CC3B38}" destId="{7D0422C8-53BD-4AAB-A926-1A06A3A07988}" srcOrd="0" destOrd="0" presId="urn:microsoft.com/office/officeart/2008/layout/HorizontalMultiLevelHierarchy"/>
    <dgm:cxn modelId="{35D3EAD6-CE99-456C-9DDD-FB79A90AC5E0}" type="presParOf" srcId="{A4211C6C-68B8-4D04-9F99-2E91F2CC3B38}" destId="{AB36214A-93FA-4486-A5E5-65AF48B57B60}" srcOrd="1" destOrd="0" presId="urn:microsoft.com/office/officeart/2008/layout/HorizontalMultiLevelHierarchy"/>
    <dgm:cxn modelId="{BF6B7E2B-0F15-4597-AF1D-4620CC18E7EF}" type="presParOf" srcId="{24B5ABBF-42B8-4F40-9448-0ECE471338A2}" destId="{C5EDE0E2-7181-486C-8111-0B3D65816028}" srcOrd="2" destOrd="0" presId="urn:microsoft.com/office/officeart/2008/layout/HorizontalMultiLevelHierarchy"/>
    <dgm:cxn modelId="{F1E7E9AE-A625-4DFE-8D8E-EFD345870C4F}" type="presParOf" srcId="{C5EDE0E2-7181-486C-8111-0B3D65816028}" destId="{23BB1E29-3B24-4D91-ADB9-73946AC1645D}" srcOrd="0" destOrd="0" presId="urn:microsoft.com/office/officeart/2008/layout/HorizontalMultiLevelHierarchy"/>
    <dgm:cxn modelId="{FC83395C-8BF7-445C-918D-1333FD7897DE}" type="presParOf" srcId="{24B5ABBF-42B8-4F40-9448-0ECE471338A2}" destId="{9FAF593F-1B12-42AC-BCB3-579B8370750B}" srcOrd="3" destOrd="0" presId="urn:microsoft.com/office/officeart/2008/layout/HorizontalMultiLevelHierarchy"/>
    <dgm:cxn modelId="{989D9A8A-E8D1-49D7-998D-958764A8D63A}" type="presParOf" srcId="{9FAF593F-1B12-42AC-BCB3-579B8370750B}" destId="{9D44C035-82F7-4313-B802-63891874EE3D}" srcOrd="0" destOrd="0" presId="urn:microsoft.com/office/officeart/2008/layout/HorizontalMultiLevelHierarchy"/>
    <dgm:cxn modelId="{4DB35519-D432-4C30-90BB-E74ED6AE94F4}" type="presParOf" srcId="{9FAF593F-1B12-42AC-BCB3-579B8370750B}" destId="{47EFD99D-789D-4BC8-875C-2E45C1072B0A}" srcOrd="1" destOrd="0" presId="urn:microsoft.com/office/officeart/2008/layout/HorizontalMultiLevelHierarchy"/>
    <dgm:cxn modelId="{E4B3DD6E-6C9A-4658-8E5C-D08D50295CC1}" type="presParOf" srcId="{24B5ABBF-42B8-4F40-9448-0ECE471338A2}" destId="{214CB54D-585E-40EA-9BE2-CDB0EEF25EC1}" srcOrd="4" destOrd="0" presId="urn:microsoft.com/office/officeart/2008/layout/HorizontalMultiLevelHierarchy"/>
    <dgm:cxn modelId="{3D9CA1EB-A8CE-4A06-8C5F-A1F953720F68}" type="presParOf" srcId="{214CB54D-585E-40EA-9BE2-CDB0EEF25EC1}" destId="{21C44F26-B877-4474-997D-D98C7A0B9573}" srcOrd="0" destOrd="0" presId="urn:microsoft.com/office/officeart/2008/layout/HorizontalMultiLevelHierarchy"/>
    <dgm:cxn modelId="{F923C03F-4686-49EA-9B2B-031BE4C9605D}" type="presParOf" srcId="{24B5ABBF-42B8-4F40-9448-0ECE471338A2}" destId="{AF4DF6AC-61BA-4AA5-9D76-9E36FA1F5BB4}" srcOrd="5" destOrd="0" presId="urn:microsoft.com/office/officeart/2008/layout/HorizontalMultiLevelHierarchy"/>
    <dgm:cxn modelId="{F3308E4C-F694-49AF-A38D-769DA478548C}" type="presParOf" srcId="{AF4DF6AC-61BA-4AA5-9D76-9E36FA1F5BB4}" destId="{9E2DBE56-984C-43E2-B1A5-147C5DBA0C5F}" srcOrd="0" destOrd="0" presId="urn:microsoft.com/office/officeart/2008/layout/HorizontalMultiLevelHierarchy"/>
    <dgm:cxn modelId="{7B0255EC-492F-46DF-B881-2717794D2AF0}" type="presParOf" srcId="{AF4DF6AC-61BA-4AA5-9D76-9E36FA1F5BB4}" destId="{58CF4EE8-9EAD-4E71-BFD9-CD8A86AD9150}" srcOrd="1" destOrd="0" presId="urn:microsoft.com/office/officeart/2008/layout/HorizontalMultiLevelHierarchy"/>
    <dgm:cxn modelId="{BDF6600F-22A5-49B8-9C6F-C20ADF5F61D0}" type="presParOf" srcId="{24B5ABBF-42B8-4F40-9448-0ECE471338A2}" destId="{AAFD726C-190E-489D-A819-05BCA7066B2C}" srcOrd="6" destOrd="0" presId="urn:microsoft.com/office/officeart/2008/layout/HorizontalMultiLevelHierarchy"/>
    <dgm:cxn modelId="{97A46BB8-5CF2-4B89-AA2E-9FDFE9E5EC93}" type="presParOf" srcId="{AAFD726C-190E-489D-A819-05BCA7066B2C}" destId="{45E4CB95-0AE7-4139-837E-FBA4494D8FC1}" srcOrd="0" destOrd="0" presId="urn:microsoft.com/office/officeart/2008/layout/HorizontalMultiLevelHierarchy"/>
    <dgm:cxn modelId="{18248601-CBC4-4231-B51F-E64CA6E6673E}" type="presParOf" srcId="{24B5ABBF-42B8-4F40-9448-0ECE471338A2}" destId="{CE9F40FE-4E48-4D2A-9069-2346E6C2C740}" srcOrd="7" destOrd="0" presId="urn:microsoft.com/office/officeart/2008/layout/HorizontalMultiLevelHierarchy"/>
    <dgm:cxn modelId="{17FD498F-1447-4D01-9FB0-46BDB3B2E316}" type="presParOf" srcId="{CE9F40FE-4E48-4D2A-9069-2346E6C2C740}" destId="{8D273BD9-8364-4592-94A5-355546531738}" srcOrd="0" destOrd="0" presId="urn:microsoft.com/office/officeart/2008/layout/HorizontalMultiLevelHierarchy"/>
    <dgm:cxn modelId="{AEED23F1-A54B-4EB2-878E-9133B9384BA4}" type="presParOf" srcId="{CE9F40FE-4E48-4D2A-9069-2346E6C2C740}" destId="{84B7BC8E-42FB-40B4-A141-B5F636F0FF22}" srcOrd="1" destOrd="0" presId="urn:microsoft.com/office/officeart/2008/layout/HorizontalMultiLevelHierarchy"/>
    <dgm:cxn modelId="{56C70291-CF3E-48A4-8CA7-0EB86EA51910}" type="presParOf" srcId="{24B5ABBF-42B8-4F40-9448-0ECE471338A2}" destId="{0AC5F3BC-B15A-437D-BC02-AAEE9E0F3216}" srcOrd="8" destOrd="0" presId="urn:microsoft.com/office/officeart/2008/layout/HorizontalMultiLevelHierarchy"/>
    <dgm:cxn modelId="{F01F4D2E-790D-4866-A8EB-F57E35A5AEFD}" type="presParOf" srcId="{0AC5F3BC-B15A-437D-BC02-AAEE9E0F3216}" destId="{242B52B8-B6F1-4755-8030-674787D2F681}" srcOrd="0" destOrd="0" presId="urn:microsoft.com/office/officeart/2008/layout/HorizontalMultiLevelHierarchy"/>
    <dgm:cxn modelId="{9526E759-1109-434A-BF16-2BF77FEDD26F}" type="presParOf" srcId="{24B5ABBF-42B8-4F40-9448-0ECE471338A2}" destId="{17B23F40-1ACC-4696-B1CE-F762C6CBB117}" srcOrd="9" destOrd="0" presId="urn:microsoft.com/office/officeart/2008/layout/HorizontalMultiLevelHierarchy"/>
    <dgm:cxn modelId="{C8B84F7D-BD95-44F9-81CB-6E38D907A631}" type="presParOf" srcId="{17B23F40-1ACC-4696-B1CE-F762C6CBB117}" destId="{5A8AC9B4-65A8-41E9-B3CB-6B4B2EF9390E}" srcOrd="0" destOrd="0" presId="urn:microsoft.com/office/officeart/2008/layout/HorizontalMultiLevelHierarchy"/>
    <dgm:cxn modelId="{766401C4-C97C-401D-98AF-586836C3AA79}" type="presParOf" srcId="{17B23F40-1ACC-4696-B1CE-F762C6CBB117}" destId="{53BB7E1C-E1C2-4CCA-9255-70E4A377CA0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46FB0E-A6A5-4F90-AE61-D93A2ED75DB1}" type="doc">
      <dgm:prSet loTypeId="urn:microsoft.com/office/officeart/2005/8/layout/pyramid2" loCatId="pyramid" qsTypeId="urn:microsoft.com/office/officeart/2005/8/quickstyle/simple1" qsCatId="simple" csTypeId="urn:microsoft.com/office/officeart/2005/8/colors/accent1_2" csCatId="accent1" phldr="1"/>
      <dgm:spPr/>
    </dgm:pt>
    <dgm:pt modelId="{55CC842D-D951-40C8-A153-66B46964B48F}">
      <dgm:prSet phldrT="[Текст]" custT="1"/>
      <dgm:spPr/>
      <dgm:t>
        <a:bodyPr/>
        <a:lstStyle/>
        <a:p>
          <a:r>
            <a:rPr lang="kk-KZ" sz="1400" dirty="0">
              <a:solidFill>
                <a:schemeClr val="tx2"/>
              </a:solidFill>
              <a:latin typeface="Arial" panose="020B0604020202020204" pitchFamily="34" charset="0"/>
              <a:cs typeface="Arial" panose="020B0604020202020204" pitchFamily="34" charset="0"/>
            </a:rPr>
            <a:t>1. Типтерді емес, қасиеттерді зерттеу қажет. Егер И.П.Павлов синтетикалық жандасуды ұстанған болса (типологиялық жандасу), онда Б.М.Теплов әуелі жеке қасиеттерді атап көрсету қажет, ал содан кейін ғана олардың мүмкін болатын үйлесетін жерлерін зерттеуге болады деп есептеді.</a:t>
          </a:r>
          <a:endParaRPr lang="ru-RU" sz="1400" dirty="0">
            <a:solidFill>
              <a:schemeClr val="tx2"/>
            </a:solidFill>
            <a:latin typeface="Arial" panose="020B0604020202020204" pitchFamily="34" charset="0"/>
            <a:cs typeface="Arial" panose="020B0604020202020204" pitchFamily="34" charset="0"/>
          </a:endParaRPr>
        </a:p>
      </dgm:t>
    </dgm:pt>
    <dgm:pt modelId="{F91B0CCD-B9D9-4EC5-9BCB-DBD59C545086}" type="parTrans" cxnId="{63C8D08A-A2F7-4CD9-905A-71A5FC20BC72}">
      <dgm:prSet/>
      <dgm:spPr/>
      <dgm:t>
        <a:bodyPr/>
        <a:lstStyle/>
        <a:p>
          <a:endParaRPr lang="ru-RU"/>
        </a:p>
      </dgm:t>
    </dgm:pt>
    <dgm:pt modelId="{02BC1789-144D-49A0-8EDF-01BD5077B518}" type="sibTrans" cxnId="{63C8D08A-A2F7-4CD9-905A-71A5FC20BC72}">
      <dgm:prSet/>
      <dgm:spPr/>
      <dgm:t>
        <a:bodyPr/>
        <a:lstStyle/>
        <a:p>
          <a:endParaRPr lang="ru-RU"/>
        </a:p>
      </dgm:t>
    </dgm:pt>
    <dgm:pt modelId="{31F44CAF-E4AE-4DD2-9825-6D76641F90E1}">
      <dgm:prSet phldrT="[Текст]" custT="1"/>
      <dgm:spPr/>
      <dgm:t>
        <a:bodyPr/>
        <a:lstStyle/>
        <a:p>
          <a:r>
            <a:rPr lang="kk-KZ" sz="1400" dirty="0">
              <a:solidFill>
                <a:schemeClr val="tx2"/>
              </a:solidFill>
              <a:latin typeface="Arial" panose="020B0604020202020204" pitchFamily="34" charset="0"/>
              <a:cs typeface="Arial" panose="020B0604020202020204" pitchFamily="34" charset="0"/>
            </a:rPr>
            <a:t>2. Жеке жағдайларды сипаттамай, сандық саралауды жүзеге асыру қажет. Бұл қағида табиғи ғылымның соңынан нақты еруге, шынайы зерттеу есептерінің үлгілері ретінде қабылданған теориясына бағыт көрсетеді.</a:t>
          </a:r>
          <a:endParaRPr lang="ru-RU" sz="1400" dirty="0">
            <a:solidFill>
              <a:schemeClr val="tx2"/>
            </a:solidFill>
            <a:latin typeface="Arial" panose="020B0604020202020204" pitchFamily="34" charset="0"/>
            <a:cs typeface="Arial" panose="020B0604020202020204" pitchFamily="34" charset="0"/>
          </a:endParaRPr>
        </a:p>
      </dgm:t>
    </dgm:pt>
    <dgm:pt modelId="{FE85CE9A-F625-4308-A671-BCC8A16CCC9B}" type="parTrans" cxnId="{D313E2F0-3DFE-42A8-AB62-3F6E8F63CA90}">
      <dgm:prSet/>
      <dgm:spPr/>
      <dgm:t>
        <a:bodyPr/>
        <a:lstStyle/>
        <a:p>
          <a:endParaRPr lang="ru-RU"/>
        </a:p>
      </dgm:t>
    </dgm:pt>
    <dgm:pt modelId="{67B692AB-EDF4-441F-A891-F114C823F660}" type="sibTrans" cxnId="{D313E2F0-3DFE-42A8-AB62-3F6E8F63CA90}">
      <dgm:prSet/>
      <dgm:spPr/>
      <dgm:t>
        <a:bodyPr/>
        <a:lstStyle/>
        <a:p>
          <a:endParaRPr lang="ru-RU"/>
        </a:p>
      </dgm:t>
    </dgm:pt>
    <dgm:pt modelId="{72ED04A0-20AC-4A56-8A48-5BFC3CCE9933}">
      <dgm:prSet phldrT="[Текст]" custT="1"/>
      <dgm:spPr/>
      <dgm:t>
        <a:bodyPr/>
        <a:lstStyle/>
        <a:p>
          <a:r>
            <a:rPr lang="kk-KZ" sz="1400" dirty="0">
              <a:solidFill>
                <a:schemeClr val="tx2"/>
              </a:solidFill>
              <a:latin typeface="Arial" panose="020B0604020202020204" pitchFamily="34" charset="0"/>
              <a:cs typeface="Arial" panose="020B0604020202020204" pitchFamily="34" charset="0"/>
            </a:rPr>
            <a:t>5. Психофизиологиялық мінездемедегі жеке өзгешеліктерге бағалау жандасуын қолдануға болмайды (яғни, жақсы және жаман қасиеттер болмайды, олардың әрқайсысы қандай да бір қызметтің түрі үшін пайдалы болып шығуы мүмкін).</a:t>
          </a:r>
          <a:endParaRPr lang="ru-RU" sz="1400" dirty="0">
            <a:solidFill>
              <a:schemeClr val="tx2"/>
            </a:solidFill>
            <a:latin typeface="Arial" panose="020B0604020202020204" pitchFamily="34" charset="0"/>
            <a:cs typeface="Arial" panose="020B0604020202020204" pitchFamily="34" charset="0"/>
          </a:endParaRPr>
        </a:p>
      </dgm:t>
    </dgm:pt>
    <dgm:pt modelId="{20B05CAD-FC7B-4821-ADC2-61C346F7A8D7}" type="parTrans" cxnId="{2141BF69-3750-4E36-9F1B-A41063B2DDA7}">
      <dgm:prSet/>
      <dgm:spPr/>
      <dgm:t>
        <a:bodyPr/>
        <a:lstStyle/>
        <a:p>
          <a:endParaRPr lang="ru-RU"/>
        </a:p>
      </dgm:t>
    </dgm:pt>
    <dgm:pt modelId="{76E7F311-E77D-4FAA-88AC-9D73132C79FD}" type="sibTrans" cxnId="{2141BF69-3750-4E36-9F1B-A41063B2DDA7}">
      <dgm:prSet/>
      <dgm:spPr/>
      <dgm:t>
        <a:bodyPr/>
        <a:lstStyle/>
        <a:p>
          <a:endParaRPr lang="ru-RU"/>
        </a:p>
      </dgm:t>
    </dgm:pt>
    <dgm:pt modelId="{BB5C972D-EE6E-4A29-8EA8-8F2005C84DA7}">
      <dgm:prSet custT="1"/>
      <dgm:spPr/>
      <dgm:t>
        <a:bodyPr/>
        <a:lstStyle/>
        <a:p>
          <a:r>
            <a:rPr lang="kk-KZ" sz="1400" dirty="0">
              <a:solidFill>
                <a:schemeClr val="tx2"/>
              </a:solidFill>
              <a:latin typeface="Arial" panose="020B0604020202020204" pitchFamily="34" charset="0"/>
              <a:cs typeface="Arial" panose="020B0604020202020204" pitchFamily="34" charset="0"/>
            </a:rPr>
            <a:t>3. Жүйке жүйесінің қасиеттерінің күнделікті көрінуінің сипатамасын емес, зертханалық тәжірибені қолдану қажет.</a:t>
          </a:r>
          <a:endParaRPr lang="ru-RU" sz="1400" dirty="0">
            <a:solidFill>
              <a:schemeClr val="tx2"/>
            </a:solidFill>
            <a:latin typeface="Arial" panose="020B0604020202020204" pitchFamily="34" charset="0"/>
            <a:cs typeface="Arial" panose="020B0604020202020204" pitchFamily="34" charset="0"/>
          </a:endParaRPr>
        </a:p>
      </dgm:t>
    </dgm:pt>
    <dgm:pt modelId="{15E1D049-DAFD-424A-9374-1D027411FEB3}" type="parTrans" cxnId="{CC155CF5-6818-42CF-B112-6B2324D0802D}">
      <dgm:prSet/>
      <dgm:spPr/>
      <dgm:t>
        <a:bodyPr/>
        <a:lstStyle/>
        <a:p>
          <a:endParaRPr lang="ru-RU"/>
        </a:p>
      </dgm:t>
    </dgm:pt>
    <dgm:pt modelId="{1B69A30E-B60D-406F-8E4E-CDEAACFAFB4F}" type="sibTrans" cxnId="{CC155CF5-6818-42CF-B112-6B2324D0802D}">
      <dgm:prSet/>
      <dgm:spPr/>
      <dgm:t>
        <a:bodyPr/>
        <a:lstStyle/>
        <a:p>
          <a:endParaRPr lang="ru-RU"/>
        </a:p>
      </dgm:t>
    </dgm:pt>
    <dgm:pt modelId="{404F0416-7DF1-47EB-9A93-97F594357B74}">
      <dgm:prSet custT="1"/>
      <dgm:spPr/>
      <dgm:t>
        <a:bodyPr/>
        <a:lstStyle/>
        <a:p>
          <a:r>
            <a:rPr lang="kk-KZ" sz="1400" dirty="0">
              <a:solidFill>
                <a:schemeClr val="tx2"/>
              </a:solidFill>
              <a:latin typeface="Arial" panose="020B0604020202020204" pitchFamily="34" charset="0"/>
              <a:cs typeface="Arial" panose="020B0604020202020204" pitchFamily="34" charset="0"/>
            </a:rPr>
            <a:t>4. Ағзаның еріксіз әрекеттерін зерттеу қажет. Яғни, көзі тірісі кезіндегі реттеуіш элементтері ең аз мөлшерге дейін төмен түсірілуі қажет.</a:t>
          </a:r>
          <a:endParaRPr lang="ru-RU" sz="1400" dirty="0">
            <a:solidFill>
              <a:schemeClr val="tx2"/>
            </a:solidFill>
            <a:latin typeface="Arial" panose="020B0604020202020204" pitchFamily="34" charset="0"/>
            <a:cs typeface="Arial" panose="020B0604020202020204" pitchFamily="34" charset="0"/>
          </a:endParaRPr>
        </a:p>
      </dgm:t>
    </dgm:pt>
    <dgm:pt modelId="{CF060841-2EAA-4553-800B-B7E8828F7A18}" type="parTrans" cxnId="{36FB102F-105E-4AF1-82A9-59701ED7CBC2}">
      <dgm:prSet/>
      <dgm:spPr/>
      <dgm:t>
        <a:bodyPr/>
        <a:lstStyle/>
        <a:p>
          <a:endParaRPr lang="ru-RU"/>
        </a:p>
      </dgm:t>
    </dgm:pt>
    <dgm:pt modelId="{386C6DC2-A682-49F6-8697-C494628969F3}" type="sibTrans" cxnId="{36FB102F-105E-4AF1-82A9-59701ED7CBC2}">
      <dgm:prSet/>
      <dgm:spPr/>
      <dgm:t>
        <a:bodyPr/>
        <a:lstStyle/>
        <a:p>
          <a:endParaRPr lang="ru-RU"/>
        </a:p>
      </dgm:t>
    </dgm:pt>
    <dgm:pt modelId="{6C3B2C29-72BD-4413-85BB-04C40AC94069}" type="pres">
      <dgm:prSet presAssocID="{B846FB0E-A6A5-4F90-AE61-D93A2ED75DB1}" presName="compositeShape" presStyleCnt="0">
        <dgm:presLayoutVars>
          <dgm:dir/>
          <dgm:resizeHandles/>
        </dgm:presLayoutVars>
      </dgm:prSet>
      <dgm:spPr/>
    </dgm:pt>
    <dgm:pt modelId="{FE08D0C6-D42B-416A-A23E-C084635A4394}" type="pres">
      <dgm:prSet presAssocID="{B846FB0E-A6A5-4F90-AE61-D93A2ED75DB1}" presName="pyramid" presStyleLbl="node1" presStyleIdx="0" presStyleCnt="1" custScaleX="89121" custLinFactNeighborX="-72860" custLinFactNeighborY="-1166"/>
      <dgm:spPr/>
    </dgm:pt>
    <dgm:pt modelId="{A895408C-49AE-43FE-BFF5-420871ADEDA2}" type="pres">
      <dgm:prSet presAssocID="{B846FB0E-A6A5-4F90-AE61-D93A2ED75DB1}" presName="theList" presStyleCnt="0"/>
      <dgm:spPr/>
    </dgm:pt>
    <dgm:pt modelId="{10D2586C-4BF0-4B1D-9350-D3D038F69C70}" type="pres">
      <dgm:prSet presAssocID="{55CC842D-D951-40C8-A153-66B46964B48F}" presName="aNode" presStyleLbl="fgAcc1" presStyleIdx="0" presStyleCnt="5" custScaleX="286699" custLinFactY="-11577" custLinFactNeighborX="34775" custLinFactNeighborY="-100000">
        <dgm:presLayoutVars>
          <dgm:bulletEnabled val="1"/>
        </dgm:presLayoutVars>
      </dgm:prSet>
      <dgm:spPr/>
    </dgm:pt>
    <dgm:pt modelId="{4FEB28F5-7A64-44B7-BCAA-E2DFF44DED94}" type="pres">
      <dgm:prSet presAssocID="{55CC842D-D951-40C8-A153-66B46964B48F}" presName="aSpace" presStyleCnt="0"/>
      <dgm:spPr/>
    </dgm:pt>
    <dgm:pt modelId="{05D527A8-9D9D-44A7-B582-1B59936E8B8E}" type="pres">
      <dgm:prSet presAssocID="{31F44CAF-E4AE-4DD2-9825-6D76641F90E1}" presName="aNode" presStyleLbl="fgAcc1" presStyleIdx="1" presStyleCnt="5" custScaleX="286699" custLinFactNeighborX="34775" custLinFactNeighborY="-11604">
        <dgm:presLayoutVars>
          <dgm:bulletEnabled val="1"/>
        </dgm:presLayoutVars>
      </dgm:prSet>
      <dgm:spPr/>
    </dgm:pt>
    <dgm:pt modelId="{7AF359F2-822E-4990-9633-9E946B0C1A65}" type="pres">
      <dgm:prSet presAssocID="{31F44CAF-E4AE-4DD2-9825-6D76641F90E1}" presName="aSpace" presStyleCnt="0"/>
      <dgm:spPr/>
    </dgm:pt>
    <dgm:pt modelId="{8CE1C3C1-AA36-4759-8718-3904DA1B8041}" type="pres">
      <dgm:prSet presAssocID="{BB5C972D-EE6E-4A29-8EA8-8F2005C84DA7}" presName="aNode" presStyleLbl="fgAcc1" presStyleIdx="2" presStyleCnt="5" custScaleX="286699" custLinFactNeighborX="34775" custLinFactNeighborY="63276">
        <dgm:presLayoutVars>
          <dgm:bulletEnabled val="1"/>
        </dgm:presLayoutVars>
      </dgm:prSet>
      <dgm:spPr/>
    </dgm:pt>
    <dgm:pt modelId="{CE83E26A-A8AB-47BF-9729-D1607E901FBB}" type="pres">
      <dgm:prSet presAssocID="{BB5C972D-EE6E-4A29-8EA8-8F2005C84DA7}" presName="aSpace" presStyleCnt="0"/>
      <dgm:spPr/>
    </dgm:pt>
    <dgm:pt modelId="{4011DBA1-A20D-40A6-8EBF-78E97E29AB1D}" type="pres">
      <dgm:prSet presAssocID="{404F0416-7DF1-47EB-9A93-97F594357B74}" presName="aNode" presStyleLbl="fgAcc1" presStyleIdx="3" presStyleCnt="5" custScaleX="286699" custLinFactY="22735" custLinFactNeighborX="34775" custLinFactNeighborY="100000">
        <dgm:presLayoutVars>
          <dgm:bulletEnabled val="1"/>
        </dgm:presLayoutVars>
      </dgm:prSet>
      <dgm:spPr/>
    </dgm:pt>
    <dgm:pt modelId="{A34E9DB0-A7DB-405D-9EB3-E0DA0E669587}" type="pres">
      <dgm:prSet presAssocID="{404F0416-7DF1-47EB-9A93-97F594357B74}" presName="aSpace" presStyleCnt="0"/>
      <dgm:spPr/>
    </dgm:pt>
    <dgm:pt modelId="{D2934E25-54CA-4A1A-8BD7-38437F60D920}" type="pres">
      <dgm:prSet presAssocID="{72ED04A0-20AC-4A56-8A48-5BFC3CCE9933}" presName="aNode" presStyleLbl="fgAcc1" presStyleIdx="4" presStyleCnt="5" custScaleX="286699" custLinFactY="37200" custLinFactNeighborX="34775" custLinFactNeighborY="100000">
        <dgm:presLayoutVars>
          <dgm:bulletEnabled val="1"/>
        </dgm:presLayoutVars>
      </dgm:prSet>
      <dgm:spPr/>
    </dgm:pt>
    <dgm:pt modelId="{E50D55EB-CD52-43A6-ACD5-6202FC0B463E}" type="pres">
      <dgm:prSet presAssocID="{72ED04A0-20AC-4A56-8A48-5BFC3CCE9933}" presName="aSpace" presStyleCnt="0"/>
      <dgm:spPr/>
    </dgm:pt>
  </dgm:ptLst>
  <dgm:cxnLst>
    <dgm:cxn modelId="{14B8820D-62DA-4CF3-B11B-7DF8CF11626B}" type="presOf" srcId="{55CC842D-D951-40C8-A153-66B46964B48F}" destId="{10D2586C-4BF0-4B1D-9350-D3D038F69C70}" srcOrd="0" destOrd="0" presId="urn:microsoft.com/office/officeart/2005/8/layout/pyramid2"/>
    <dgm:cxn modelId="{7E645E2A-6990-461B-8D63-C110B7F6E6C2}" type="presOf" srcId="{BB5C972D-EE6E-4A29-8EA8-8F2005C84DA7}" destId="{8CE1C3C1-AA36-4759-8718-3904DA1B8041}" srcOrd="0" destOrd="0" presId="urn:microsoft.com/office/officeart/2005/8/layout/pyramid2"/>
    <dgm:cxn modelId="{36FB102F-105E-4AF1-82A9-59701ED7CBC2}" srcId="{B846FB0E-A6A5-4F90-AE61-D93A2ED75DB1}" destId="{404F0416-7DF1-47EB-9A93-97F594357B74}" srcOrd="3" destOrd="0" parTransId="{CF060841-2EAA-4553-800B-B7E8828F7A18}" sibTransId="{386C6DC2-A682-49F6-8697-C494628969F3}"/>
    <dgm:cxn modelId="{2141BF69-3750-4E36-9F1B-A41063B2DDA7}" srcId="{B846FB0E-A6A5-4F90-AE61-D93A2ED75DB1}" destId="{72ED04A0-20AC-4A56-8A48-5BFC3CCE9933}" srcOrd="4" destOrd="0" parTransId="{20B05CAD-FC7B-4821-ADC2-61C346F7A8D7}" sibTransId="{76E7F311-E77D-4FAA-88AC-9D73132C79FD}"/>
    <dgm:cxn modelId="{21BD9658-D2D1-47E7-B259-F81D96A3574C}" type="presOf" srcId="{B846FB0E-A6A5-4F90-AE61-D93A2ED75DB1}" destId="{6C3B2C29-72BD-4413-85BB-04C40AC94069}" srcOrd="0" destOrd="0" presId="urn:microsoft.com/office/officeart/2005/8/layout/pyramid2"/>
    <dgm:cxn modelId="{9D918580-75B4-4B30-A1F0-496EF3BC4C8A}" type="presOf" srcId="{72ED04A0-20AC-4A56-8A48-5BFC3CCE9933}" destId="{D2934E25-54CA-4A1A-8BD7-38437F60D920}" srcOrd="0" destOrd="0" presId="urn:microsoft.com/office/officeart/2005/8/layout/pyramid2"/>
    <dgm:cxn modelId="{63C8D08A-A2F7-4CD9-905A-71A5FC20BC72}" srcId="{B846FB0E-A6A5-4F90-AE61-D93A2ED75DB1}" destId="{55CC842D-D951-40C8-A153-66B46964B48F}" srcOrd="0" destOrd="0" parTransId="{F91B0CCD-B9D9-4EC5-9BCB-DBD59C545086}" sibTransId="{02BC1789-144D-49A0-8EDF-01BD5077B518}"/>
    <dgm:cxn modelId="{E412E1A4-9FE7-42C2-BA4C-E5B157238E15}" type="presOf" srcId="{404F0416-7DF1-47EB-9A93-97F594357B74}" destId="{4011DBA1-A20D-40A6-8EBF-78E97E29AB1D}" srcOrd="0" destOrd="0" presId="urn:microsoft.com/office/officeart/2005/8/layout/pyramid2"/>
    <dgm:cxn modelId="{7DE2E3A7-C4EF-4130-9DE7-8282989BC09F}" type="presOf" srcId="{31F44CAF-E4AE-4DD2-9825-6D76641F90E1}" destId="{05D527A8-9D9D-44A7-B582-1B59936E8B8E}" srcOrd="0" destOrd="0" presId="urn:microsoft.com/office/officeart/2005/8/layout/pyramid2"/>
    <dgm:cxn modelId="{D313E2F0-3DFE-42A8-AB62-3F6E8F63CA90}" srcId="{B846FB0E-A6A5-4F90-AE61-D93A2ED75DB1}" destId="{31F44CAF-E4AE-4DD2-9825-6D76641F90E1}" srcOrd="1" destOrd="0" parTransId="{FE85CE9A-F625-4308-A671-BCC8A16CCC9B}" sibTransId="{67B692AB-EDF4-441F-A891-F114C823F660}"/>
    <dgm:cxn modelId="{CC155CF5-6818-42CF-B112-6B2324D0802D}" srcId="{B846FB0E-A6A5-4F90-AE61-D93A2ED75DB1}" destId="{BB5C972D-EE6E-4A29-8EA8-8F2005C84DA7}" srcOrd="2" destOrd="0" parTransId="{15E1D049-DAFD-424A-9374-1D027411FEB3}" sibTransId="{1B69A30E-B60D-406F-8E4E-CDEAACFAFB4F}"/>
    <dgm:cxn modelId="{61D170DE-1A13-46CE-96F2-C1807FB8413E}" type="presParOf" srcId="{6C3B2C29-72BD-4413-85BB-04C40AC94069}" destId="{FE08D0C6-D42B-416A-A23E-C084635A4394}" srcOrd="0" destOrd="0" presId="urn:microsoft.com/office/officeart/2005/8/layout/pyramid2"/>
    <dgm:cxn modelId="{7494712D-34DA-4576-A5CD-810BD7584405}" type="presParOf" srcId="{6C3B2C29-72BD-4413-85BB-04C40AC94069}" destId="{A895408C-49AE-43FE-BFF5-420871ADEDA2}" srcOrd="1" destOrd="0" presId="urn:microsoft.com/office/officeart/2005/8/layout/pyramid2"/>
    <dgm:cxn modelId="{11DB8CCC-FEB4-45E2-BBC2-BBB23A5FD15A}" type="presParOf" srcId="{A895408C-49AE-43FE-BFF5-420871ADEDA2}" destId="{10D2586C-4BF0-4B1D-9350-D3D038F69C70}" srcOrd="0" destOrd="0" presId="urn:microsoft.com/office/officeart/2005/8/layout/pyramid2"/>
    <dgm:cxn modelId="{A94924FD-9A6C-4596-A10B-6CEE90E88F53}" type="presParOf" srcId="{A895408C-49AE-43FE-BFF5-420871ADEDA2}" destId="{4FEB28F5-7A64-44B7-BCAA-E2DFF44DED94}" srcOrd="1" destOrd="0" presId="urn:microsoft.com/office/officeart/2005/8/layout/pyramid2"/>
    <dgm:cxn modelId="{DDED3A22-B29F-4D2F-ACE5-61B47098BF50}" type="presParOf" srcId="{A895408C-49AE-43FE-BFF5-420871ADEDA2}" destId="{05D527A8-9D9D-44A7-B582-1B59936E8B8E}" srcOrd="2" destOrd="0" presId="urn:microsoft.com/office/officeart/2005/8/layout/pyramid2"/>
    <dgm:cxn modelId="{A7B47652-1083-4472-A146-C367DDC58504}" type="presParOf" srcId="{A895408C-49AE-43FE-BFF5-420871ADEDA2}" destId="{7AF359F2-822E-4990-9633-9E946B0C1A65}" srcOrd="3" destOrd="0" presId="urn:microsoft.com/office/officeart/2005/8/layout/pyramid2"/>
    <dgm:cxn modelId="{E5E6847F-7C6F-4B94-A6F4-00A40711A717}" type="presParOf" srcId="{A895408C-49AE-43FE-BFF5-420871ADEDA2}" destId="{8CE1C3C1-AA36-4759-8718-3904DA1B8041}" srcOrd="4" destOrd="0" presId="urn:microsoft.com/office/officeart/2005/8/layout/pyramid2"/>
    <dgm:cxn modelId="{E6071588-5553-497D-995C-ED16BF620CC5}" type="presParOf" srcId="{A895408C-49AE-43FE-BFF5-420871ADEDA2}" destId="{CE83E26A-A8AB-47BF-9729-D1607E901FBB}" srcOrd="5" destOrd="0" presId="urn:microsoft.com/office/officeart/2005/8/layout/pyramid2"/>
    <dgm:cxn modelId="{71E78819-4068-4336-A9CB-E9703C5CE54A}" type="presParOf" srcId="{A895408C-49AE-43FE-BFF5-420871ADEDA2}" destId="{4011DBA1-A20D-40A6-8EBF-78E97E29AB1D}" srcOrd="6" destOrd="0" presId="urn:microsoft.com/office/officeart/2005/8/layout/pyramid2"/>
    <dgm:cxn modelId="{BEBD315D-202A-496E-950C-4D2E8ED91ADD}" type="presParOf" srcId="{A895408C-49AE-43FE-BFF5-420871ADEDA2}" destId="{A34E9DB0-A7DB-405D-9EB3-E0DA0E669587}" srcOrd="7" destOrd="0" presId="urn:microsoft.com/office/officeart/2005/8/layout/pyramid2"/>
    <dgm:cxn modelId="{96044764-B71C-493B-BBB1-C7097B1D3B2B}" type="presParOf" srcId="{A895408C-49AE-43FE-BFF5-420871ADEDA2}" destId="{D2934E25-54CA-4A1A-8BD7-38437F60D920}" srcOrd="8" destOrd="0" presId="urn:microsoft.com/office/officeart/2005/8/layout/pyramid2"/>
    <dgm:cxn modelId="{089C8351-8602-432D-ACED-7AF7AF6B183A}" type="presParOf" srcId="{A895408C-49AE-43FE-BFF5-420871ADEDA2}" destId="{E50D55EB-CD52-43A6-ACD5-6202FC0B463E}"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1294B-711A-40C7-8BA5-AF78FD55709C}">
      <dsp:nvSpPr>
        <dsp:cNvPr id="0" name=""/>
        <dsp:cNvSpPr/>
      </dsp:nvSpPr>
      <dsp:spPr>
        <a:xfrm>
          <a:off x="317691" y="616763"/>
          <a:ext cx="4115911" cy="4115911"/>
        </a:xfrm>
        <a:prstGeom prst="blockArc">
          <a:avLst>
            <a:gd name="adj1" fmla="val 5400000"/>
            <a:gd name="adj2" fmla="val 162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7A81E2-B33D-49C5-9E4A-00BE0B2506AB}">
      <dsp:nvSpPr>
        <dsp:cNvPr id="0" name=""/>
        <dsp:cNvSpPr/>
      </dsp:nvSpPr>
      <dsp:spPr>
        <a:xfrm>
          <a:off x="317691" y="616763"/>
          <a:ext cx="4115911" cy="4115911"/>
        </a:xfrm>
        <a:prstGeom prst="blockArc">
          <a:avLst>
            <a:gd name="adj1" fmla="val 16200000"/>
            <a:gd name="adj2" fmla="val 54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A326B1-F347-438C-A706-C3D45FB42AD5}">
      <dsp:nvSpPr>
        <dsp:cNvPr id="0" name=""/>
        <dsp:cNvSpPr/>
      </dsp:nvSpPr>
      <dsp:spPr>
        <a:xfrm>
          <a:off x="1429100" y="1728172"/>
          <a:ext cx="1893093" cy="18930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kk-KZ" sz="1200" kern="1200" dirty="0"/>
            <a:t>Психологиялық жеңіп шығудың жеке формалары өзара қаншалықты ерекшеленсе де, олар екі полюске тартылады:</a:t>
          </a:r>
          <a:endParaRPr lang="ru-RU" sz="1200" kern="1200" dirty="0"/>
        </a:p>
      </dsp:txBody>
      <dsp:txXfrm>
        <a:off x="1706337" y="2005409"/>
        <a:ext cx="1338619" cy="1338619"/>
      </dsp:txXfrm>
    </dsp:sp>
    <dsp:sp modelId="{10B6CAD1-0C1B-4B21-A5B3-02A3F45AAFE4}">
      <dsp:nvSpPr>
        <dsp:cNvPr id="0" name=""/>
        <dsp:cNvSpPr/>
      </dsp:nvSpPr>
      <dsp:spPr>
        <a:xfrm>
          <a:off x="1713064" y="1887"/>
          <a:ext cx="1325165" cy="13251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kk-KZ" sz="1000" kern="1200" dirty="0"/>
            <a:t>1) мәселені шешу </a:t>
          </a:r>
          <a:endParaRPr lang="ru-RU" sz="1000" kern="1200" dirty="0"/>
        </a:p>
      </dsp:txBody>
      <dsp:txXfrm>
        <a:off x="1907130" y="195953"/>
        <a:ext cx="937033" cy="937033"/>
      </dsp:txXfrm>
    </dsp:sp>
    <dsp:sp modelId="{D478E13B-35FD-411F-9D01-0FF29A4974B7}">
      <dsp:nvSpPr>
        <dsp:cNvPr id="0" name=""/>
        <dsp:cNvSpPr/>
      </dsp:nvSpPr>
      <dsp:spPr>
        <a:xfrm>
          <a:off x="1713064" y="4022386"/>
          <a:ext cx="1325165" cy="13251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kk-KZ" sz="1000" kern="1200" dirty="0"/>
            <a:t>2) жағдайға қатысты өзінің заңдылықтарын өзгерту </a:t>
          </a:r>
          <a:endParaRPr lang="ru-RU" sz="1000" kern="1200" dirty="0"/>
        </a:p>
      </dsp:txBody>
      <dsp:txXfrm>
        <a:off x="1907130" y="4216452"/>
        <a:ext cx="937033" cy="937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8CAC7-E51A-403B-98E8-8906AE799398}">
      <dsp:nvSpPr>
        <dsp:cNvPr id="0" name=""/>
        <dsp:cNvSpPr/>
      </dsp:nvSpPr>
      <dsp:spPr>
        <a:xfrm>
          <a:off x="-6120676" y="-936725"/>
          <a:ext cx="7288132" cy="7288132"/>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9733F2-6A13-4B39-9CD7-5903913A7C28}">
      <dsp:nvSpPr>
        <dsp:cNvPr id="0" name=""/>
        <dsp:cNvSpPr/>
      </dsp:nvSpPr>
      <dsp:spPr>
        <a:xfrm>
          <a:off x="751557" y="541468"/>
          <a:ext cx="7774663" cy="1082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9581" tIns="50800" rIns="50800" bIns="50800" numCol="1" spcCol="1270" anchor="ctr" anchorCtr="0">
          <a:noAutofit/>
        </a:bodyPr>
        <a:lstStyle/>
        <a:p>
          <a:pPr marL="0" lvl="0" indent="0" algn="l" defTabSz="889000">
            <a:lnSpc>
              <a:spcPct val="90000"/>
            </a:lnSpc>
            <a:spcBef>
              <a:spcPct val="0"/>
            </a:spcBef>
            <a:spcAft>
              <a:spcPct val="35000"/>
            </a:spcAft>
            <a:buNone/>
          </a:pPr>
          <a:r>
            <a:rPr lang="kk-KZ" sz="2000" kern="1200" dirty="0">
              <a:latin typeface="Arial" panose="020B0604020202020204" pitchFamily="34" charset="0"/>
              <a:cs typeface="Arial" panose="020B0604020202020204" pitchFamily="34" charset="0"/>
            </a:rPr>
            <a:t>1) өзін-өзі айыптау (blamedself), бұл өзін-өзі сынауда, өкінуде, үгіттеуде және ғибрат беруде көрінеді;</a:t>
          </a:r>
          <a:endParaRPr lang="ru-RU" sz="2000" kern="1200" dirty="0">
            <a:latin typeface="Arial" panose="020B0604020202020204" pitchFamily="34" charset="0"/>
            <a:cs typeface="Arial" panose="020B0604020202020204" pitchFamily="34" charset="0"/>
          </a:endParaRPr>
        </a:p>
      </dsp:txBody>
      <dsp:txXfrm>
        <a:off x="751557" y="541468"/>
        <a:ext cx="7774663" cy="1082936"/>
      </dsp:txXfrm>
    </dsp:sp>
    <dsp:sp modelId="{714E81F8-3FFC-43AF-8F23-2C794FFEC6FA}">
      <dsp:nvSpPr>
        <dsp:cNvPr id="0" name=""/>
        <dsp:cNvSpPr/>
      </dsp:nvSpPr>
      <dsp:spPr>
        <a:xfrm>
          <a:off x="74722" y="406101"/>
          <a:ext cx="1353670" cy="135367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87DFC3-83D4-4775-80B2-36763F860487}">
      <dsp:nvSpPr>
        <dsp:cNvPr id="0" name=""/>
        <dsp:cNvSpPr/>
      </dsp:nvSpPr>
      <dsp:spPr>
        <a:xfrm>
          <a:off x="1145205" y="2165872"/>
          <a:ext cx="7381016" cy="1082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9581" tIns="50800" rIns="50800" bIns="50800" numCol="1" spcCol="1270" anchor="ctr" anchorCtr="0">
          <a:noAutofit/>
        </a:bodyPr>
        <a:lstStyle/>
        <a:p>
          <a:pPr marL="0" lvl="0" indent="0" algn="l" defTabSz="889000">
            <a:lnSpc>
              <a:spcPct val="90000"/>
            </a:lnSpc>
            <a:spcBef>
              <a:spcPct val="0"/>
            </a:spcBef>
            <a:spcAft>
              <a:spcPct val="35000"/>
            </a:spcAft>
            <a:buNone/>
          </a:pPr>
          <a:r>
            <a:rPr lang="kk-KZ" sz="2000" kern="1200" dirty="0">
              <a:latin typeface="Arial" panose="020B0604020202020204" pitchFamily="34" charset="0"/>
              <a:cs typeface="Arial" panose="020B0604020202020204" pitchFamily="34" charset="0"/>
            </a:rPr>
            <a:t>2) қашқақтау (avoidance), адам өзін ешнәрсе болмағандай ұстауды жалғастыра береді;</a:t>
          </a:r>
          <a:endParaRPr lang="ru-RU" sz="2000" kern="1200" dirty="0">
            <a:latin typeface="Arial" panose="020B0604020202020204" pitchFamily="34" charset="0"/>
            <a:cs typeface="Arial" panose="020B0604020202020204" pitchFamily="34" charset="0"/>
          </a:endParaRPr>
        </a:p>
      </dsp:txBody>
      <dsp:txXfrm>
        <a:off x="1145205" y="2165872"/>
        <a:ext cx="7381016" cy="1082936"/>
      </dsp:txXfrm>
    </dsp:sp>
    <dsp:sp modelId="{D01BFF9E-A6DF-428A-BE7D-CFB72D36ABAC}">
      <dsp:nvSpPr>
        <dsp:cNvPr id="0" name=""/>
        <dsp:cNvSpPr/>
      </dsp:nvSpPr>
      <dsp:spPr>
        <a:xfrm>
          <a:off x="468369" y="2030505"/>
          <a:ext cx="1353670" cy="135367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0D7AD7-08C7-4F25-9748-5FCBF0675F51}">
      <dsp:nvSpPr>
        <dsp:cNvPr id="0" name=""/>
        <dsp:cNvSpPr/>
      </dsp:nvSpPr>
      <dsp:spPr>
        <a:xfrm>
          <a:off x="751557" y="3790277"/>
          <a:ext cx="7774663" cy="10829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9581" tIns="50800" rIns="50800" bIns="50800" numCol="1" spcCol="1270" anchor="ctr" anchorCtr="0">
          <a:noAutofit/>
        </a:bodyPr>
        <a:lstStyle/>
        <a:p>
          <a:pPr marL="0" lvl="0" indent="0" algn="l" defTabSz="889000">
            <a:lnSpc>
              <a:spcPct val="90000"/>
            </a:lnSpc>
            <a:spcBef>
              <a:spcPct val="0"/>
            </a:spcBef>
            <a:spcAft>
              <a:spcPct val="35000"/>
            </a:spcAft>
            <a:buNone/>
          </a:pPr>
          <a:r>
            <a:rPr lang="kk-KZ" sz="2000" kern="1200" dirty="0">
              <a:latin typeface="Arial" panose="020B0604020202020204" pitchFamily="34" charset="0"/>
              <a:cs typeface="Arial" panose="020B0604020202020204" pitchFamily="34" charset="0"/>
            </a:rPr>
            <a:t>3) ұнататын пайымдаулар (wishfulthinking) адам кереметке үміт артатын, елесті үміттер.</a:t>
          </a:r>
          <a:endParaRPr lang="ru-RU" sz="2000" kern="1200" dirty="0">
            <a:latin typeface="Arial" panose="020B0604020202020204" pitchFamily="34" charset="0"/>
            <a:cs typeface="Arial" panose="020B0604020202020204" pitchFamily="34" charset="0"/>
          </a:endParaRPr>
        </a:p>
      </dsp:txBody>
      <dsp:txXfrm>
        <a:off x="751557" y="3790277"/>
        <a:ext cx="7774663" cy="1082936"/>
      </dsp:txXfrm>
    </dsp:sp>
    <dsp:sp modelId="{48266B8B-E2D5-470E-8D25-2A1B94277E45}">
      <dsp:nvSpPr>
        <dsp:cNvPr id="0" name=""/>
        <dsp:cNvSpPr/>
      </dsp:nvSpPr>
      <dsp:spPr>
        <a:xfrm>
          <a:off x="74722" y="3654910"/>
          <a:ext cx="1353670" cy="135367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5F3BC-B15A-437D-BC02-AAEE9E0F3216}">
      <dsp:nvSpPr>
        <dsp:cNvPr id="0" name=""/>
        <dsp:cNvSpPr/>
      </dsp:nvSpPr>
      <dsp:spPr>
        <a:xfrm>
          <a:off x="1546875" y="2625711"/>
          <a:ext cx="1188644" cy="2004127"/>
        </a:xfrm>
        <a:custGeom>
          <a:avLst/>
          <a:gdLst/>
          <a:ahLst/>
          <a:cxnLst/>
          <a:rect l="0" t="0" r="0" b="0"/>
          <a:pathLst>
            <a:path>
              <a:moveTo>
                <a:pt x="0" y="0"/>
              </a:moveTo>
              <a:lnTo>
                <a:pt x="594322" y="0"/>
              </a:lnTo>
              <a:lnTo>
                <a:pt x="594322" y="2004127"/>
              </a:lnTo>
              <a:lnTo>
                <a:pt x="1188644" y="20041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ru-RU" sz="800" kern="1200"/>
        </a:p>
      </dsp:txBody>
      <dsp:txXfrm>
        <a:off x="2082945" y="3569522"/>
        <a:ext cx="116505" cy="116505"/>
      </dsp:txXfrm>
    </dsp:sp>
    <dsp:sp modelId="{AAFD726C-190E-489D-A819-05BCA7066B2C}">
      <dsp:nvSpPr>
        <dsp:cNvPr id="0" name=""/>
        <dsp:cNvSpPr/>
      </dsp:nvSpPr>
      <dsp:spPr>
        <a:xfrm>
          <a:off x="1546875" y="2625711"/>
          <a:ext cx="1188644" cy="1015304"/>
        </a:xfrm>
        <a:custGeom>
          <a:avLst/>
          <a:gdLst/>
          <a:ahLst/>
          <a:cxnLst/>
          <a:rect l="0" t="0" r="0" b="0"/>
          <a:pathLst>
            <a:path>
              <a:moveTo>
                <a:pt x="0" y="0"/>
              </a:moveTo>
              <a:lnTo>
                <a:pt x="594322" y="0"/>
              </a:lnTo>
              <a:lnTo>
                <a:pt x="594322" y="1015304"/>
              </a:lnTo>
              <a:lnTo>
                <a:pt x="1188644" y="10153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2102117" y="3094282"/>
        <a:ext cx="78162" cy="78162"/>
      </dsp:txXfrm>
    </dsp:sp>
    <dsp:sp modelId="{214CB54D-585E-40EA-9BE2-CDB0EEF25EC1}">
      <dsp:nvSpPr>
        <dsp:cNvPr id="0" name=""/>
        <dsp:cNvSpPr/>
      </dsp:nvSpPr>
      <dsp:spPr>
        <a:xfrm>
          <a:off x="1546875" y="2567642"/>
          <a:ext cx="1215519" cy="91440"/>
        </a:xfrm>
        <a:custGeom>
          <a:avLst/>
          <a:gdLst/>
          <a:ahLst/>
          <a:cxnLst/>
          <a:rect l="0" t="0" r="0" b="0"/>
          <a:pathLst>
            <a:path>
              <a:moveTo>
                <a:pt x="0" y="58068"/>
              </a:moveTo>
              <a:lnTo>
                <a:pt x="607759" y="58068"/>
              </a:lnTo>
              <a:lnTo>
                <a:pt x="607759" y="45720"/>
              </a:lnTo>
              <a:lnTo>
                <a:pt x="1215519"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2124245" y="2582973"/>
        <a:ext cx="60779" cy="60779"/>
      </dsp:txXfrm>
    </dsp:sp>
    <dsp:sp modelId="{C5EDE0E2-7181-486C-8111-0B3D65816028}">
      <dsp:nvSpPr>
        <dsp:cNvPr id="0" name=""/>
        <dsp:cNvSpPr/>
      </dsp:nvSpPr>
      <dsp:spPr>
        <a:xfrm>
          <a:off x="1546875" y="1561844"/>
          <a:ext cx="1215519" cy="1063866"/>
        </a:xfrm>
        <a:custGeom>
          <a:avLst/>
          <a:gdLst/>
          <a:ahLst/>
          <a:cxnLst/>
          <a:rect l="0" t="0" r="0" b="0"/>
          <a:pathLst>
            <a:path>
              <a:moveTo>
                <a:pt x="0" y="1063866"/>
              </a:moveTo>
              <a:lnTo>
                <a:pt x="607759" y="1063866"/>
              </a:lnTo>
              <a:lnTo>
                <a:pt x="607759" y="0"/>
              </a:lnTo>
              <a:lnTo>
                <a:pt x="121551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2114252" y="2053394"/>
        <a:ext cx="80766" cy="80766"/>
      </dsp:txXfrm>
    </dsp:sp>
    <dsp:sp modelId="{175F3637-22E5-43D8-8BA3-98A500EE22D1}">
      <dsp:nvSpPr>
        <dsp:cNvPr id="0" name=""/>
        <dsp:cNvSpPr/>
      </dsp:nvSpPr>
      <dsp:spPr>
        <a:xfrm>
          <a:off x="1546875" y="510326"/>
          <a:ext cx="1215519" cy="2115384"/>
        </a:xfrm>
        <a:custGeom>
          <a:avLst/>
          <a:gdLst/>
          <a:ahLst/>
          <a:cxnLst/>
          <a:rect l="0" t="0" r="0" b="0"/>
          <a:pathLst>
            <a:path>
              <a:moveTo>
                <a:pt x="0" y="2115384"/>
              </a:moveTo>
              <a:lnTo>
                <a:pt x="607759" y="2115384"/>
              </a:lnTo>
              <a:lnTo>
                <a:pt x="607759" y="0"/>
              </a:lnTo>
              <a:lnTo>
                <a:pt x="121551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ru-RU" sz="800" kern="1200"/>
        </a:p>
      </dsp:txBody>
      <dsp:txXfrm>
        <a:off x="2093641" y="1507025"/>
        <a:ext cx="121987" cy="121987"/>
      </dsp:txXfrm>
    </dsp:sp>
    <dsp:sp modelId="{980A81D1-4634-4402-8300-B400808C0406}">
      <dsp:nvSpPr>
        <dsp:cNvPr id="0" name=""/>
        <dsp:cNvSpPr/>
      </dsp:nvSpPr>
      <dsp:spPr>
        <a:xfrm rot="16200000">
          <a:off x="-1437471" y="1855086"/>
          <a:ext cx="4427445" cy="15412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kk-KZ" sz="2200" kern="1200" dirty="0">
              <a:latin typeface="Arial" panose="020B0604020202020204" pitchFamily="34" charset="0"/>
              <a:cs typeface="Arial" panose="020B0604020202020204" pitchFamily="34" charset="0"/>
            </a:rPr>
            <a:t>Адамның басына қиын кезең түскен кезде оның әрекеттерін «әрлендіретін», адамның тіршілік әрекетінің бес саласын атап көрсетуге болады:</a:t>
          </a:r>
          <a:endParaRPr lang="ru-RU" sz="2200" kern="1200" dirty="0">
            <a:latin typeface="Arial" panose="020B0604020202020204" pitchFamily="34" charset="0"/>
            <a:cs typeface="Arial" panose="020B0604020202020204" pitchFamily="34" charset="0"/>
          </a:endParaRPr>
        </a:p>
      </dsp:txBody>
      <dsp:txXfrm>
        <a:off x="-1437471" y="1855086"/>
        <a:ext cx="4427445" cy="1541248"/>
      </dsp:txXfrm>
    </dsp:sp>
    <dsp:sp modelId="{7D0422C8-53BD-4AAB-A926-1A06A3A07988}">
      <dsp:nvSpPr>
        <dsp:cNvPr id="0" name=""/>
        <dsp:cNvSpPr/>
      </dsp:nvSpPr>
      <dsp:spPr>
        <a:xfrm>
          <a:off x="2762395" y="89718"/>
          <a:ext cx="8132640" cy="8412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kk-KZ" sz="2400" kern="1200" dirty="0">
              <a:latin typeface="Arial" panose="020B0604020202020204" pitchFamily="34" charset="0"/>
              <a:cs typeface="Arial" panose="020B0604020202020204" pitchFamily="34" charset="0"/>
            </a:rPr>
            <a:t>1) жақыннан танып білу және елестету,.</a:t>
          </a:r>
          <a:endParaRPr lang="ru-RU" sz="2400" kern="1200" dirty="0">
            <a:latin typeface="Arial" panose="020B0604020202020204" pitchFamily="34" charset="0"/>
            <a:cs typeface="Arial" panose="020B0604020202020204" pitchFamily="34" charset="0"/>
          </a:endParaRPr>
        </a:p>
      </dsp:txBody>
      <dsp:txXfrm>
        <a:off x="2762395" y="89718"/>
        <a:ext cx="8132640" cy="841214"/>
      </dsp:txXfrm>
    </dsp:sp>
    <dsp:sp modelId="{9D44C035-82F7-4313-B802-63891874EE3D}">
      <dsp:nvSpPr>
        <dsp:cNvPr id="0" name=""/>
        <dsp:cNvSpPr/>
      </dsp:nvSpPr>
      <dsp:spPr>
        <a:xfrm>
          <a:off x="2762395" y="1141237"/>
          <a:ext cx="8132640" cy="8412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kk-KZ" sz="2400" kern="1200" dirty="0">
              <a:latin typeface="Arial" panose="020B0604020202020204" pitchFamily="34" charset="0"/>
              <a:cs typeface="Arial" panose="020B0604020202020204" pitchFamily="34" charset="0"/>
            </a:rPr>
            <a:t>2) сезімдер,</a:t>
          </a:r>
          <a:endParaRPr lang="ru-RU" sz="2400" kern="1200" dirty="0">
            <a:latin typeface="Arial" panose="020B0604020202020204" pitchFamily="34" charset="0"/>
            <a:cs typeface="Arial" panose="020B0604020202020204" pitchFamily="34" charset="0"/>
          </a:endParaRPr>
        </a:p>
      </dsp:txBody>
      <dsp:txXfrm>
        <a:off x="2762395" y="1141237"/>
        <a:ext cx="8132640" cy="841214"/>
      </dsp:txXfrm>
    </dsp:sp>
    <dsp:sp modelId="{9E2DBE56-984C-43E2-B1A5-147C5DBA0C5F}">
      <dsp:nvSpPr>
        <dsp:cNvPr id="0" name=""/>
        <dsp:cNvSpPr/>
      </dsp:nvSpPr>
      <dsp:spPr>
        <a:xfrm>
          <a:off x="2762395" y="2192755"/>
          <a:ext cx="8132640" cy="8412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kk-KZ" sz="2400" kern="1200" dirty="0">
              <a:latin typeface="Arial" panose="020B0604020202020204" pitchFamily="34" charset="0"/>
              <a:cs typeface="Arial" panose="020B0604020202020204" pitchFamily="34" charset="0"/>
            </a:rPr>
            <a:t>3) адамдармен қарым-қатынас,</a:t>
          </a:r>
          <a:endParaRPr lang="ru-RU" sz="2400" kern="1200" dirty="0">
            <a:latin typeface="Arial" panose="020B0604020202020204" pitchFamily="34" charset="0"/>
            <a:cs typeface="Arial" panose="020B0604020202020204" pitchFamily="34" charset="0"/>
          </a:endParaRPr>
        </a:p>
      </dsp:txBody>
      <dsp:txXfrm>
        <a:off x="2762395" y="2192755"/>
        <a:ext cx="8132640" cy="841214"/>
      </dsp:txXfrm>
    </dsp:sp>
    <dsp:sp modelId="{8D273BD9-8364-4592-94A5-355546531738}">
      <dsp:nvSpPr>
        <dsp:cNvPr id="0" name=""/>
        <dsp:cNvSpPr/>
      </dsp:nvSpPr>
      <dsp:spPr>
        <a:xfrm>
          <a:off x="2735520" y="3220408"/>
          <a:ext cx="8132640" cy="8412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kk-KZ" sz="2400" kern="1200" dirty="0">
              <a:latin typeface="Arial" panose="020B0604020202020204" pitchFamily="34" charset="0"/>
              <a:cs typeface="Arial" panose="020B0604020202020204" pitchFamily="34" charset="0"/>
            </a:rPr>
            <a:t>4) руханилық</a:t>
          </a:r>
          <a:endParaRPr lang="ru-RU" sz="2400" kern="1200" dirty="0">
            <a:latin typeface="Arial" panose="020B0604020202020204" pitchFamily="34" charset="0"/>
            <a:cs typeface="Arial" panose="020B0604020202020204" pitchFamily="34" charset="0"/>
          </a:endParaRPr>
        </a:p>
      </dsp:txBody>
      <dsp:txXfrm>
        <a:off x="2735520" y="3220408"/>
        <a:ext cx="8132640" cy="841214"/>
      </dsp:txXfrm>
    </dsp:sp>
    <dsp:sp modelId="{5A8AC9B4-65A8-41E9-B3CB-6B4B2EF9390E}">
      <dsp:nvSpPr>
        <dsp:cNvPr id="0" name=""/>
        <dsp:cNvSpPr/>
      </dsp:nvSpPr>
      <dsp:spPr>
        <a:xfrm>
          <a:off x="2735520" y="4209231"/>
          <a:ext cx="8150657" cy="8412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kk-KZ" sz="2400" kern="1200" dirty="0">
              <a:latin typeface="Arial" panose="020B0604020202020204" pitchFamily="34" charset="0"/>
              <a:cs typeface="Arial" panose="020B0604020202020204" pitchFamily="34" charset="0"/>
            </a:rPr>
            <a:t>5) тәндік тұрмыстың қуанышы.</a:t>
          </a:r>
          <a:endParaRPr lang="ru-RU" sz="2400" kern="1200" dirty="0">
            <a:latin typeface="Arial" panose="020B0604020202020204" pitchFamily="34" charset="0"/>
            <a:cs typeface="Arial" panose="020B0604020202020204" pitchFamily="34" charset="0"/>
          </a:endParaRPr>
        </a:p>
      </dsp:txBody>
      <dsp:txXfrm>
        <a:off x="2735520" y="4209231"/>
        <a:ext cx="8150657" cy="8412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8D0C6-D42B-416A-A23E-C084635A4394}">
      <dsp:nvSpPr>
        <dsp:cNvPr id="0" name=""/>
        <dsp:cNvSpPr/>
      </dsp:nvSpPr>
      <dsp:spPr>
        <a:xfrm>
          <a:off x="0" y="0"/>
          <a:ext cx="4484987" cy="503247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D2586C-4BF0-4B1D-9350-D3D038F69C70}">
      <dsp:nvSpPr>
        <dsp:cNvPr id="0" name=""/>
        <dsp:cNvSpPr/>
      </dsp:nvSpPr>
      <dsp:spPr>
        <a:xfrm>
          <a:off x="1944197" y="331454"/>
          <a:ext cx="9378226" cy="71555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kk-KZ" sz="1400" kern="1200" dirty="0">
              <a:solidFill>
                <a:schemeClr val="tx2"/>
              </a:solidFill>
              <a:latin typeface="Arial" panose="020B0604020202020204" pitchFamily="34" charset="0"/>
              <a:cs typeface="Arial" panose="020B0604020202020204" pitchFamily="34" charset="0"/>
            </a:rPr>
            <a:t>1. Типтерді емес, қасиеттерді зерттеу қажет. Егер И.П.Павлов синтетикалық жандасуды ұстанған болса (типологиялық жандасу), онда Б.М.Теплов әуелі жеке қасиеттерді атап көрсету қажет, ал содан кейін ғана олардың мүмкін болатын үйлесетін жерлерін зерттеуге болады деп есептеді.</a:t>
          </a:r>
          <a:endParaRPr lang="ru-RU" sz="1400" kern="1200" dirty="0">
            <a:solidFill>
              <a:schemeClr val="tx2"/>
            </a:solidFill>
            <a:latin typeface="Arial" panose="020B0604020202020204" pitchFamily="34" charset="0"/>
            <a:cs typeface="Arial" panose="020B0604020202020204" pitchFamily="34" charset="0"/>
          </a:endParaRPr>
        </a:p>
      </dsp:txBody>
      <dsp:txXfrm>
        <a:off x="1979127" y="366384"/>
        <a:ext cx="9308366" cy="645694"/>
      </dsp:txXfrm>
    </dsp:sp>
    <dsp:sp modelId="{05D527A8-9D9D-44A7-B582-1B59936E8B8E}">
      <dsp:nvSpPr>
        <dsp:cNvPr id="0" name=""/>
        <dsp:cNvSpPr/>
      </dsp:nvSpPr>
      <dsp:spPr>
        <a:xfrm>
          <a:off x="1944197" y="1298357"/>
          <a:ext cx="9378226" cy="71555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kk-KZ" sz="1400" kern="1200" dirty="0">
              <a:solidFill>
                <a:schemeClr val="tx2"/>
              </a:solidFill>
              <a:latin typeface="Arial" panose="020B0604020202020204" pitchFamily="34" charset="0"/>
              <a:cs typeface="Arial" panose="020B0604020202020204" pitchFamily="34" charset="0"/>
            </a:rPr>
            <a:t>2. Жеке жағдайларды сипаттамай, сандық саралауды жүзеге асыру қажет. Бұл қағида табиғи ғылымның соңынан нақты еруге, шынайы зерттеу есептерінің үлгілері ретінде қабылданған теориясына бағыт көрсетеді.</a:t>
          </a:r>
          <a:endParaRPr lang="ru-RU" sz="1400" kern="1200" dirty="0">
            <a:solidFill>
              <a:schemeClr val="tx2"/>
            </a:solidFill>
            <a:latin typeface="Arial" panose="020B0604020202020204" pitchFamily="34" charset="0"/>
            <a:cs typeface="Arial" panose="020B0604020202020204" pitchFamily="34" charset="0"/>
          </a:endParaRPr>
        </a:p>
      </dsp:txBody>
      <dsp:txXfrm>
        <a:off x="1979127" y="1333287"/>
        <a:ext cx="9308366" cy="645694"/>
      </dsp:txXfrm>
    </dsp:sp>
    <dsp:sp modelId="{8CE1C3C1-AA36-4759-8718-3904DA1B8041}">
      <dsp:nvSpPr>
        <dsp:cNvPr id="0" name=""/>
        <dsp:cNvSpPr/>
      </dsp:nvSpPr>
      <dsp:spPr>
        <a:xfrm>
          <a:off x="1944197" y="2170332"/>
          <a:ext cx="9378226" cy="71555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kk-KZ" sz="1400" kern="1200" dirty="0">
              <a:solidFill>
                <a:schemeClr val="tx2"/>
              </a:solidFill>
              <a:latin typeface="Arial" panose="020B0604020202020204" pitchFamily="34" charset="0"/>
              <a:cs typeface="Arial" panose="020B0604020202020204" pitchFamily="34" charset="0"/>
            </a:rPr>
            <a:t>3. Жүйке жүйесінің қасиеттерінің күнделікті көрінуінің сипатамасын емес, зертханалық тәжірибені қолдану қажет.</a:t>
          </a:r>
          <a:endParaRPr lang="ru-RU" sz="1400" kern="1200" dirty="0">
            <a:solidFill>
              <a:schemeClr val="tx2"/>
            </a:solidFill>
            <a:latin typeface="Arial" panose="020B0604020202020204" pitchFamily="34" charset="0"/>
            <a:cs typeface="Arial" panose="020B0604020202020204" pitchFamily="34" charset="0"/>
          </a:endParaRPr>
        </a:p>
      </dsp:txBody>
      <dsp:txXfrm>
        <a:off x="1979127" y="2205262"/>
        <a:ext cx="9308366" cy="645694"/>
      </dsp:txXfrm>
    </dsp:sp>
    <dsp:sp modelId="{4011DBA1-A20D-40A6-8EBF-78E97E29AB1D}">
      <dsp:nvSpPr>
        <dsp:cNvPr id="0" name=""/>
        <dsp:cNvSpPr/>
      </dsp:nvSpPr>
      <dsp:spPr>
        <a:xfrm>
          <a:off x="1944197" y="3170859"/>
          <a:ext cx="9378226" cy="71555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kk-KZ" sz="1400" kern="1200" dirty="0">
              <a:solidFill>
                <a:schemeClr val="tx2"/>
              </a:solidFill>
              <a:latin typeface="Arial" panose="020B0604020202020204" pitchFamily="34" charset="0"/>
              <a:cs typeface="Arial" panose="020B0604020202020204" pitchFamily="34" charset="0"/>
            </a:rPr>
            <a:t>4. Ағзаның еріксіз әрекеттерін зерттеу қажет. Яғни, көзі тірісі кезіндегі реттеуіш элементтері ең аз мөлшерге дейін төмен түсірілуі қажет.</a:t>
          </a:r>
          <a:endParaRPr lang="ru-RU" sz="1400" kern="1200" dirty="0">
            <a:solidFill>
              <a:schemeClr val="tx2"/>
            </a:solidFill>
            <a:latin typeface="Arial" panose="020B0604020202020204" pitchFamily="34" charset="0"/>
            <a:cs typeface="Arial" panose="020B0604020202020204" pitchFamily="34" charset="0"/>
          </a:endParaRPr>
        </a:p>
      </dsp:txBody>
      <dsp:txXfrm>
        <a:off x="1979127" y="3205789"/>
        <a:ext cx="9308366" cy="645694"/>
      </dsp:txXfrm>
    </dsp:sp>
    <dsp:sp modelId="{D2934E25-54CA-4A1A-8BD7-38437F60D920}">
      <dsp:nvSpPr>
        <dsp:cNvPr id="0" name=""/>
        <dsp:cNvSpPr/>
      </dsp:nvSpPr>
      <dsp:spPr>
        <a:xfrm>
          <a:off x="1944197" y="4079363"/>
          <a:ext cx="9378226" cy="71555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kk-KZ" sz="1400" kern="1200" dirty="0">
              <a:solidFill>
                <a:schemeClr val="tx2"/>
              </a:solidFill>
              <a:latin typeface="Arial" panose="020B0604020202020204" pitchFamily="34" charset="0"/>
              <a:cs typeface="Arial" panose="020B0604020202020204" pitchFamily="34" charset="0"/>
            </a:rPr>
            <a:t>5. Психофизиологиялық мінездемедегі жеке өзгешеліктерге бағалау жандасуын қолдануға болмайды (яғни, жақсы және жаман қасиеттер болмайды, олардың әрқайсысы қандай да бір қызметтің түрі үшін пайдалы болып шығуы мүмкін).</a:t>
          </a:r>
          <a:endParaRPr lang="ru-RU" sz="1400" kern="1200" dirty="0">
            <a:solidFill>
              <a:schemeClr val="tx2"/>
            </a:solidFill>
            <a:latin typeface="Arial" panose="020B0604020202020204" pitchFamily="34" charset="0"/>
            <a:cs typeface="Arial" panose="020B0604020202020204" pitchFamily="34" charset="0"/>
          </a:endParaRPr>
        </a:p>
      </dsp:txBody>
      <dsp:txXfrm>
        <a:off x="1979127" y="4114293"/>
        <a:ext cx="9308366" cy="64569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x-none"/>
          </a:p>
        </p:txBody>
      </p:sp>
      <p:sp>
        <p:nvSpPr>
          <p:cNvPr id="3" name="Дата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FA1775DE-BF28-4919-A64A-0D4587F27FCF}" type="datetimeFigureOut">
              <a:rPr lang="x-none" smtClean="0"/>
              <a:pPr/>
              <a:t>05.09.2025</a:t>
            </a:fld>
            <a:endParaRPr lang="x-none"/>
          </a:p>
        </p:txBody>
      </p:sp>
      <p:sp>
        <p:nvSpPr>
          <p:cNvPr id="4" name="Образ слайда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x-none"/>
          </a:p>
        </p:txBody>
      </p:sp>
      <p:sp>
        <p:nvSpPr>
          <p:cNvPr id="5" name="Заметки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x-none"/>
          </a:p>
        </p:txBody>
      </p:sp>
      <p:sp>
        <p:nvSpPr>
          <p:cNvPr id="7" name="Номер слайда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8FDCBFA6-8D41-4064-8051-B94560DAC04D}" type="slidenum">
              <a:rPr lang="x-none" smtClean="0"/>
              <a:pPr/>
              <a:t>‹#›</a:t>
            </a:fld>
            <a:endParaRPr lang="x-none"/>
          </a:p>
        </p:txBody>
      </p:sp>
    </p:spTree>
    <p:extLst>
      <p:ext uri="{BB962C8B-B14F-4D97-AF65-F5344CB8AC3E}">
        <p14:creationId xmlns:p14="http://schemas.microsoft.com/office/powerpoint/2010/main" val="2527225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BDA82E41-E5AD-4DBE-8D3D-9205C6D54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1DBF42FD-2178-46F4-867C-B768F94F2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5124" name="Номер слайда 3">
            <a:extLst>
              <a:ext uri="{FF2B5EF4-FFF2-40B4-BE49-F238E27FC236}">
                <a16:creationId xmlns:a16="http://schemas.microsoft.com/office/drawing/2014/main" id="{3E57BD28-4BB6-45B7-9B41-F228AB84D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D0B8F-73B5-4E4A-99F3-9004156A2761}" type="slidenum">
              <a:rPr kumimoji="0" lang="ru-RU"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ru-RU"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2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BDA82E41-E5AD-4DBE-8D3D-9205C6D54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1DBF42FD-2178-46F4-867C-B768F94F2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5124" name="Номер слайда 3">
            <a:extLst>
              <a:ext uri="{FF2B5EF4-FFF2-40B4-BE49-F238E27FC236}">
                <a16:creationId xmlns:a16="http://schemas.microsoft.com/office/drawing/2014/main" id="{3E57BD28-4BB6-45B7-9B41-F228AB84D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D0B8F-73B5-4E4A-99F3-9004156A2761}" type="slidenum">
              <a:rPr kumimoji="0" lang="ru-RU"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ru-RU"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503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FDCBFA6-8D41-4064-8051-B94560DAC04D}" type="slidenum">
              <a:rPr lang="x-none" smtClean="0"/>
              <a:pPr/>
              <a:t>14</a:t>
            </a:fld>
            <a:endParaRPr lang="x-none"/>
          </a:p>
        </p:txBody>
      </p:sp>
    </p:spTree>
    <p:extLst>
      <p:ext uri="{BB962C8B-B14F-4D97-AF65-F5344CB8AC3E}">
        <p14:creationId xmlns:p14="http://schemas.microsoft.com/office/powerpoint/2010/main" val="560445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BDA82E41-E5AD-4DBE-8D3D-9205C6D54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1DBF42FD-2178-46F4-867C-B768F94F2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5124" name="Номер слайда 3">
            <a:extLst>
              <a:ext uri="{FF2B5EF4-FFF2-40B4-BE49-F238E27FC236}">
                <a16:creationId xmlns:a16="http://schemas.microsoft.com/office/drawing/2014/main" id="{3E57BD28-4BB6-45B7-9B41-F228AB84D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D0B8F-73B5-4E4A-99F3-9004156A2761}" type="slidenum">
              <a:rPr kumimoji="0" lang="ru-RU"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ru-RU"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2355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83659B97-3305-4923-9777-286CB809D156}" type="datetimeFigureOut">
              <a:rPr lang="ru-RU" smtClean="0"/>
              <a:pPr>
                <a:defRPr/>
              </a:pPr>
              <a:t>05.09.2025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44289BC-5784-4C41-B87B-8B5118A788E1}" type="slidenum">
              <a:rPr lang="ru-RU" altLang="en-US" smtClean="0"/>
              <a:pPr>
                <a:defRPr/>
              </a:pPr>
              <a:t>‹#›</a:t>
            </a:fld>
            <a:endParaRPr lang="ru-RU"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330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pPr>
              <a:defRPr/>
            </a:pPr>
            <a:fld id="{9BD53F78-861B-41F6-9FC7-C41947B65FF2}" type="datetimeFigureOut">
              <a:rPr lang="ru-RU" smtClean="0"/>
              <a:pPr>
                <a:defRPr/>
              </a:pPr>
              <a:t>05.09.2025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355409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05.09.2025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3398985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05.09.2025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10003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05.09.2025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3364151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05.09.2025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27904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05.09.2025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1233978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CEC81EC1-9F65-4BF5-9406-3BE5645BC7FC}" type="datetimeFigureOut">
              <a:rPr lang="ru-RU" smtClean="0"/>
              <a:pPr>
                <a:defRPr/>
              </a:pPr>
              <a:t>05.09.2025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EEB89F70-FD80-4361-96FE-C6302297952C}" type="slidenum">
              <a:rPr lang="ru-RU" altLang="en-US" smtClean="0"/>
              <a:pPr>
                <a:defRPr/>
              </a:pPr>
              <a:t>‹#›</a:t>
            </a:fld>
            <a:endParaRPr lang="ru-RU" altLang="en-US"/>
          </a:p>
        </p:txBody>
      </p:sp>
    </p:spTree>
    <p:extLst>
      <p:ext uri="{BB962C8B-B14F-4D97-AF65-F5344CB8AC3E}">
        <p14:creationId xmlns:p14="http://schemas.microsoft.com/office/powerpoint/2010/main" val="131198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9F1EF411-DABA-4A58-BB81-151D403241D3}" type="datetimeFigureOut">
              <a:rPr lang="ru-RU" smtClean="0"/>
              <a:pPr>
                <a:defRPr/>
              </a:pPr>
              <a:t>05.09.2025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511D4C18-3A9E-4BF8-A94F-6BA9621454F8}" type="slidenum">
              <a:rPr lang="ru-RU" altLang="en-US" smtClean="0"/>
              <a:pPr>
                <a:defRPr/>
              </a:pPr>
              <a:t>‹#›</a:t>
            </a:fld>
            <a:endParaRPr lang="ru-RU" altLang="en-US"/>
          </a:p>
        </p:txBody>
      </p:sp>
    </p:spTree>
    <p:extLst>
      <p:ext uri="{BB962C8B-B14F-4D97-AF65-F5344CB8AC3E}">
        <p14:creationId xmlns:p14="http://schemas.microsoft.com/office/powerpoint/2010/main" val="3903775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748C643F-DB16-456A-BA0E-CE58C2038575}"/>
              </a:ext>
            </a:extLst>
          </p:cNvPr>
          <p:cNvSpPr>
            <a:spLocks noGrp="1"/>
          </p:cNvSpPr>
          <p:nvPr>
            <p:ph type="dt" sz="half" idx="10"/>
          </p:nvPr>
        </p:nvSpPr>
        <p:spPr/>
        <p:txBody>
          <a:bodyPr/>
          <a:lstStyle>
            <a:lvl1pPr>
              <a:defRPr/>
            </a:lvl1pPr>
          </a:lstStyle>
          <a:p>
            <a:pPr>
              <a:defRPr/>
            </a:pPr>
            <a:fld id="{0503DAF4-A44C-4E73-A9D8-E81EC8449F90}" type="datetimeFigureOut">
              <a:rPr lang="ru-RU"/>
              <a:pPr>
                <a:defRPr/>
              </a:pPr>
              <a:t>05.09.2025</a:t>
            </a:fld>
            <a:endParaRPr lang="ru-RU" dirty="0"/>
          </a:p>
        </p:txBody>
      </p:sp>
      <p:sp>
        <p:nvSpPr>
          <p:cNvPr id="5" name="Нижний колонтитул 4">
            <a:extLst>
              <a:ext uri="{FF2B5EF4-FFF2-40B4-BE49-F238E27FC236}">
                <a16:creationId xmlns:a16="http://schemas.microsoft.com/office/drawing/2014/main" id="{B3EF0BEB-BD8D-4B13-B785-B5A2E3C056D2}"/>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C9EC9375-601F-4373-9427-2CC6C94F6790}"/>
              </a:ext>
            </a:extLst>
          </p:cNvPr>
          <p:cNvSpPr>
            <a:spLocks noGrp="1"/>
          </p:cNvSpPr>
          <p:nvPr>
            <p:ph type="sldNum" sz="quarter" idx="12"/>
          </p:nvPr>
        </p:nvSpPr>
        <p:spPr/>
        <p:txBody>
          <a:bodyPr/>
          <a:lstStyle>
            <a:lvl1pPr>
              <a:defRPr/>
            </a:lvl1pPr>
          </a:lstStyle>
          <a:p>
            <a:pPr>
              <a:defRPr/>
            </a:pPr>
            <a:fld id="{4DD51E33-2FD2-413E-9884-3519C6CF4693}" type="slidenum">
              <a:rPr lang="ru-RU" altLang="en-US"/>
              <a:pPr>
                <a:defRPr/>
              </a:pPr>
              <a:t>‹#›</a:t>
            </a:fld>
            <a:endParaRPr lang="ru-RU" altLang="en-US" dirty="0"/>
          </a:p>
        </p:txBody>
      </p:sp>
    </p:spTree>
    <p:extLst>
      <p:ext uri="{BB962C8B-B14F-4D97-AF65-F5344CB8AC3E}">
        <p14:creationId xmlns:p14="http://schemas.microsoft.com/office/powerpoint/2010/main" val="3306474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986252C-9D53-4A97-8A26-FA1807522F54}"/>
              </a:ext>
            </a:extLst>
          </p:cNvPr>
          <p:cNvSpPr>
            <a:spLocks noGrp="1"/>
          </p:cNvSpPr>
          <p:nvPr>
            <p:ph type="dt" sz="half" idx="10"/>
          </p:nvPr>
        </p:nvSpPr>
        <p:spPr/>
        <p:txBody>
          <a:bodyPr/>
          <a:lstStyle>
            <a:lvl1pPr>
              <a:defRPr/>
            </a:lvl1pPr>
          </a:lstStyle>
          <a:p>
            <a:pPr>
              <a:defRPr/>
            </a:pPr>
            <a:fld id="{3C166482-C91D-4FD3-9E60-0C33BB2C3451}" type="datetimeFigureOut">
              <a:rPr lang="ru-RU"/>
              <a:pPr>
                <a:defRPr/>
              </a:pPr>
              <a:t>05.09.2025</a:t>
            </a:fld>
            <a:endParaRPr lang="ru-RU" dirty="0"/>
          </a:p>
        </p:txBody>
      </p:sp>
      <p:sp>
        <p:nvSpPr>
          <p:cNvPr id="5" name="Нижний колонтитул 4">
            <a:extLst>
              <a:ext uri="{FF2B5EF4-FFF2-40B4-BE49-F238E27FC236}">
                <a16:creationId xmlns:a16="http://schemas.microsoft.com/office/drawing/2014/main" id="{984E34A1-4BA2-4020-B79D-98732406EDBC}"/>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212D070A-FC09-43B2-9172-9587A4B24516}"/>
              </a:ext>
            </a:extLst>
          </p:cNvPr>
          <p:cNvSpPr>
            <a:spLocks noGrp="1"/>
          </p:cNvSpPr>
          <p:nvPr>
            <p:ph type="sldNum" sz="quarter" idx="12"/>
          </p:nvPr>
        </p:nvSpPr>
        <p:spPr/>
        <p:txBody>
          <a:bodyPr/>
          <a:lstStyle>
            <a:lvl1pPr>
              <a:defRPr/>
            </a:lvl1pPr>
          </a:lstStyle>
          <a:p>
            <a:pPr>
              <a:defRPr/>
            </a:pPr>
            <a:fld id="{EFE07FCE-4A50-448B-A55F-6C5BACF59F09}" type="slidenum">
              <a:rPr lang="ru-RU" altLang="en-US"/>
              <a:pPr>
                <a:defRPr/>
              </a:pPr>
              <a:t>‹#›</a:t>
            </a:fld>
            <a:endParaRPr lang="ru-RU" altLang="en-US" dirty="0"/>
          </a:p>
        </p:txBody>
      </p:sp>
    </p:spTree>
    <p:extLst>
      <p:ext uri="{BB962C8B-B14F-4D97-AF65-F5344CB8AC3E}">
        <p14:creationId xmlns:p14="http://schemas.microsoft.com/office/powerpoint/2010/main" val="3909421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21487DBB-1F1E-4F72-B829-6C9988CC79E5}" type="datetimeFigureOut">
              <a:rPr lang="ru-RU" smtClean="0"/>
              <a:pPr>
                <a:defRPr/>
              </a:pPr>
              <a:t>05.09.2025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C3FFF8C-91DD-463A-AEA1-4FC0140120AF}" type="slidenum">
              <a:rPr lang="ru-RU" altLang="en-US" smtClean="0"/>
              <a:pPr>
                <a:defRPr/>
              </a:pPr>
              <a:t>‹#›</a:t>
            </a:fld>
            <a:endParaRPr lang="ru-RU" altLang="en-US"/>
          </a:p>
        </p:txBody>
      </p:sp>
    </p:spTree>
    <p:extLst>
      <p:ext uri="{BB962C8B-B14F-4D97-AF65-F5344CB8AC3E}">
        <p14:creationId xmlns:p14="http://schemas.microsoft.com/office/powerpoint/2010/main" val="429027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EE8475E-1D14-4363-886D-57E126004832}"/>
              </a:ext>
            </a:extLst>
          </p:cNvPr>
          <p:cNvSpPr>
            <a:spLocks noGrp="1"/>
          </p:cNvSpPr>
          <p:nvPr>
            <p:ph type="dt" sz="half" idx="10"/>
          </p:nvPr>
        </p:nvSpPr>
        <p:spPr/>
        <p:txBody>
          <a:bodyPr/>
          <a:lstStyle>
            <a:lvl1pPr>
              <a:defRPr/>
            </a:lvl1pPr>
          </a:lstStyle>
          <a:p>
            <a:pPr>
              <a:defRPr/>
            </a:pPr>
            <a:fld id="{890E098B-4F6B-4CB7-BB2F-61ADD1800412}" type="datetimeFigureOut">
              <a:rPr lang="ru-RU"/>
              <a:pPr>
                <a:defRPr/>
              </a:pPr>
              <a:t>05.09.2025</a:t>
            </a:fld>
            <a:endParaRPr lang="ru-RU" dirty="0"/>
          </a:p>
        </p:txBody>
      </p:sp>
      <p:sp>
        <p:nvSpPr>
          <p:cNvPr id="5" name="Нижний колонтитул 4">
            <a:extLst>
              <a:ext uri="{FF2B5EF4-FFF2-40B4-BE49-F238E27FC236}">
                <a16:creationId xmlns:a16="http://schemas.microsoft.com/office/drawing/2014/main" id="{4D1810E9-4FB8-4B5A-8EB7-5AB7165266DA}"/>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3F5C1EA0-732C-4573-8C3D-7ABC2C8A4F2A}"/>
              </a:ext>
            </a:extLst>
          </p:cNvPr>
          <p:cNvSpPr>
            <a:spLocks noGrp="1"/>
          </p:cNvSpPr>
          <p:nvPr>
            <p:ph type="sldNum" sz="quarter" idx="12"/>
          </p:nvPr>
        </p:nvSpPr>
        <p:spPr/>
        <p:txBody>
          <a:bodyPr/>
          <a:lstStyle>
            <a:lvl1pPr>
              <a:defRPr/>
            </a:lvl1pPr>
          </a:lstStyle>
          <a:p>
            <a:pPr>
              <a:defRPr/>
            </a:pPr>
            <a:fld id="{DF989DDC-8892-4458-BE8B-2CF757E11C5B}" type="slidenum">
              <a:rPr lang="ru-RU" altLang="en-US"/>
              <a:pPr>
                <a:defRPr/>
              </a:pPr>
              <a:t>‹#›</a:t>
            </a:fld>
            <a:endParaRPr lang="ru-RU" altLang="en-US" dirty="0"/>
          </a:p>
        </p:txBody>
      </p:sp>
    </p:spTree>
    <p:extLst>
      <p:ext uri="{BB962C8B-B14F-4D97-AF65-F5344CB8AC3E}">
        <p14:creationId xmlns:p14="http://schemas.microsoft.com/office/powerpoint/2010/main" val="44791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CE5CCEE5-EE36-453D-A6B3-FB0E94CDE30F}"/>
              </a:ext>
            </a:extLst>
          </p:cNvPr>
          <p:cNvSpPr>
            <a:spLocks noGrp="1"/>
          </p:cNvSpPr>
          <p:nvPr>
            <p:ph type="dt" sz="half" idx="10"/>
          </p:nvPr>
        </p:nvSpPr>
        <p:spPr/>
        <p:txBody>
          <a:bodyPr/>
          <a:lstStyle>
            <a:lvl1pPr>
              <a:defRPr/>
            </a:lvl1pPr>
          </a:lstStyle>
          <a:p>
            <a:pPr>
              <a:defRPr/>
            </a:pPr>
            <a:fld id="{BD007218-1F84-4701-A577-50AFFBE5781C}" type="datetimeFigureOut">
              <a:rPr lang="ru-RU"/>
              <a:pPr>
                <a:defRPr/>
              </a:pPr>
              <a:t>05.09.2025</a:t>
            </a:fld>
            <a:endParaRPr lang="ru-RU" dirty="0"/>
          </a:p>
        </p:txBody>
      </p:sp>
      <p:sp>
        <p:nvSpPr>
          <p:cNvPr id="6" name="Нижний колонтитул 4">
            <a:extLst>
              <a:ext uri="{FF2B5EF4-FFF2-40B4-BE49-F238E27FC236}">
                <a16:creationId xmlns:a16="http://schemas.microsoft.com/office/drawing/2014/main" id="{A981798D-CEA8-457B-A32D-C0914022BDC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7F2000BA-F309-4F8E-B35A-A3F3C6C7F080}"/>
              </a:ext>
            </a:extLst>
          </p:cNvPr>
          <p:cNvSpPr>
            <a:spLocks noGrp="1"/>
          </p:cNvSpPr>
          <p:nvPr>
            <p:ph type="sldNum" sz="quarter" idx="12"/>
          </p:nvPr>
        </p:nvSpPr>
        <p:spPr/>
        <p:txBody>
          <a:bodyPr/>
          <a:lstStyle>
            <a:lvl1pPr>
              <a:defRPr/>
            </a:lvl1pPr>
          </a:lstStyle>
          <a:p>
            <a:pPr>
              <a:defRPr/>
            </a:pPr>
            <a:fld id="{6683BB18-7D7E-4343-A439-87BADB7BF5A8}" type="slidenum">
              <a:rPr lang="ru-RU" altLang="en-US"/>
              <a:pPr>
                <a:defRPr/>
              </a:pPr>
              <a:t>‹#›</a:t>
            </a:fld>
            <a:endParaRPr lang="ru-RU" altLang="en-US" dirty="0"/>
          </a:p>
        </p:txBody>
      </p:sp>
    </p:spTree>
    <p:extLst>
      <p:ext uri="{BB962C8B-B14F-4D97-AF65-F5344CB8AC3E}">
        <p14:creationId xmlns:p14="http://schemas.microsoft.com/office/powerpoint/2010/main" val="2316703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24C6B363-2A2E-48B3-80FD-191F2780F671}"/>
              </a:ext>
            </a:extLst>
          </p:cNvPr>
          <p:cNvSpPr>
            <a:spLocks noGrp="1"/>
          </p:cNvSpPr>
          <p:nvPr>
            <p:ph type="dt" sz="half" idx="10"/>
          </p:nvPr>
        </p:nvSpPr>
        <p:spPr/>
        <p:txBody>
          <a:bodyPr/>
          <a:lstStyle>
            <a:lvl1pPr>
              <a:defRPr/>
            </a:lvl1pPr>
          </a:lstStyle>
          <a:p>
            <a:pPr>
              <a:defRPr/>
            </a:pPr>
            <a:fld id="{8A0F68B8-3FB1-44F4-9D91-F61028D400A4}" type="datetimeFigureOut">
              <a:rPr lang="ru-RU"/>
              <a:pPr>
                <a:defRPr/>
              </a:pPr>
              <a:t>05.09.2025</a:t>
            </a:fld>
            <a:endParaRPr lang="ru-RU" dirty="0"/>
          </a:p>
        </p:txBody>
      </p:sp>
      <p:sp>
        <p:nvSpPr>
          <p:cNvPr id="8" name="Нижний колонтитул 4">
            <a:extLst>
              <a:ext uri="{FF2B5EF4-FFF2-40B4-BE49-F238E27FC236}">
                <a16:creationId xmlns:a16="http://schemas.microsoft.com/office/drawing/2014/main" id="{9F91486A-DC23-4595-9274-9421D057DAC3}"/>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614EBEE8-A268-4FF4-8CAB-B28356E39EFC}"/>
              </a:ext>
            </a:extLst>
          </p:cNvPr>
          <p:cNvSpPr>
            <a:spLocks noGrp="1"/>
          </p:cNvSpPr>
          <p:nvPr>
            <p:ph type="sldNum" sz="quarter" idx="12"/>
          </p:nvPr>
        </p:nvSpPr>
        <p:spPr/>
        <p:txBody>
          <a:bodyPr/>
          <a:lstStyle>
            <a:lvl1pPr>
              <a:defRPr/>
            </a:lvl1pPr>
          </a:lstStyle>
          <a:p>
            <a:pPr>
              <a:defRPr/>
            </a:pPr>
            <a:fld id="{12A0F9B0-1A62-4C83-8EB4-BD57DACD4CD3}" type="slidenum">
              <a:rPr lang="ru-RU" altLang="en-US"/>
              <a:pPr>
                <a:defRPr/>
              </a:pPr>
              <a:t>‹#›</a:t>
            </a:fld>
            <a:endParaRPr lang="ru-RU" altLang="en-US" dirty="0"/>
          </a:p>
        </p:txBody>
      </p:sp>
    </p:spTree>
    <p:extLst>
      <p:ext uri="{BB962C8B-B14F-4D97-AF65-F5344CB8AC3E}">
        <p14:creationId xmlns:p14="http://schemas.microsoft.com/office/powerpoint/2010/main" val="1719925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97CA6551-1070-41B5-AACA-DE99C9E75FF4}"/>
              </a:ext>
            </a:extLst>
          </p:cNvPr>
          <p:cNvSpPr>
            <a:spLocks noGrp="1"/>
          </p:cNvSpPr>
          <p:nvPr>
            <p:ph type="dt" sz="half" idx="10"/>
          </p:nvPr>
        </p:nvSpPr>
        <p:spPr/>
        <p:txBody>
          <a:bodyPr/>
          <a:lstStyle>
            <a:lvl1pPr>
              <a:defRPr/>
            </a:lvl1pPr>
          </a:lstStyle>
          <a:p>
            <a:pPr>
              <a:defRPr/>
            </a:pPr>
            <a:fld id="{6AA22D3A-FCAC-49DA-8316-542AE5E49397}" type="datetimeFigureOut">
              <a:rPr lang="ru-RU"/>
              <a:pPr>
                <a:defRPr/>
              </a:pPr>
              <a:t>05.09.2025</a:t>
            </a:fld>
            <a:endParaRPr lang="ru-RU" dirty="0"/>
          </a:p>
        </p:txBody>
      </p:sp>
      <p:sp>
        <p:nvSpPr>
          <p:cNvPr id="4" name="Нижний колонтитул 4">
            <a:extLst>
              <a:ext uri="{FF2B5EF4-FFF2-40B4-BE49-F238E27FC236}">
                <a16:creationId xmlns:a16="http://schemas.microsoft.com/office/drawing/2014/main" id="{464A4501-4817-4020-955C-CC27B8B14F24}"/>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0E03F7B8-4B3E-4E7B-B36D-FCA252BD3A13}"/>
              </a:ext>
            </a:extLst>
          </p:cNvPr>
          <p:cNvSpPr>
            <a:spLocks noGrp="1"/>
          </p:cNvSpPr>
          <p:nvPr>
            <p:ph type="sldNum" sz="quarter" idx="12"/>
          </p:nvPr>
        </p:nvSpPr>
        <p:spPr/>
        <p:txBody>
          <a:bodyPr/>
          <a:lstStyle>
            <a:lvl1pPr>
              <a:defRPr/>
            </a:lvl1pPr>
          </a:lstStyle>
          <a:p>
            <a:pPr>
              <a:defRPr/>
            </a:pPr>
            <a:fld id="{9FF356DB-F2C9-4CDD-B19D-624D0CBA7460}" type="slidenum">
              <a:rPr lang="ru-RU" altLang="en-US"/>
              <a:pPr>
                <a:defRPr/>
              </a:pPr>
              <a:t>‹#›</a:t>
            </a:fld>
            <a:endParaRPr lang="ru-RU" altLang="en-US" dirty="0"/>
          </a:p>
        </p:txBody>
      </p:sp>
    </p:spTree>
    <p:extLst>
      <p:ext uri="{BB962C8B-B14F-4D97-AF65-F5344CB8AC3E}">
        <p14:creationId xmlns:p14="http://schemas.microsoft.com/office/powerpoint/2010/main" val="2990251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F71E7584-35DF-4386-A724-998EB6C48CD5}"/>
              </a:ext>
            </a:extLst>
          </p:cNvPr>
          <p:cNvSpPr>
            <a:spLocks noGrp="1"/>
          </p:cNvSpPr>
          <p:nvPr>
            <p:ph type="dt" sz="half" idx="10"/>
          </p:nvPr>
        </p:nvSpPr>
        <p:spPr/>
        <p:txBody>
          <a:bodyPr/>
          <a:lstStyle>
            <a:lvl1pPr>
              <a:defRPr/>
            </a:lvl1pPr>
          </a:lstStyle>
          <a:p>
            <a:pPr>
              <a:defRPr/>
            </a:pPr>
            <a:fld id="{DF6F34B3-E121-4C87-A3BC-F9DF3FDCCF5A}" type="datetimeFigureOut">
              <a:rPr lang="ru-RU"/>
              <a:pPr>
                <a:defRPr/>
              </a:pPr>
              <a:t>05.09.2025</a:t>
            </a:fld>
            <a:endParaRPr lang="ru-RU" dirty="0"/>
          </a:p>
        </p:txBody>
      </p:sp>
      <p:sp>
        <p:nvSpPr>
          <p:cNvPr id="3" name="Нижний колонтитул 4">
            <a:extLst>
              <a:ext uri="{FF2B5EF4-FFF2-40B4-BE49-F238E27FC236}">
                <a16:creationId xmlns:a16="http://schemas.microsoft.com/office/drawing/2014/main" id="{955C094F-790F-41F4-AE1C-4EB4DD24F66C}"/>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707B777B-615D-4D36-A643-ED13F43683F6}"/>
              </a:ext>
            </a:extLst>
          </p:cNvPr>
          <p:cNvSpPr>
            <a:spLocks noGrp="1"/>
          </p:cNvSpPr>
          <p:nvPr>
            <p:ph type="sldNum" sz="quarter" idx="12"/>
          </p:nvPr>
        </p:nvSpPr>
        <p:spPr/>
        <p:txBody>
          <a:bodyPr/>
          <a:lstStyle>
            <a:lvl1pPr>
              <a:defRPr/>
            </a:lvl1pPr>
          </a:lstStyle>
          <a:p>
            <a:pPr>
              <a:defRPr/>
            </a:pPr>
            <a:fld id="{E487DF5C-5458-4177-B5B1-13F5DF19D3D0}" type="slidenum">
              <a:rPr lang="ru-RU" altLang="en-US"/>
              <a:pPr>
                <a:defRPr/>
              </a:pPr>
              <a:t>‹#›</a:t>
            </a:fld>
            <a:endParaRPr lang="ru-RU" altLang="en-US" dirty="0"/>
          </a:p>
        </p:txBody>
      </p:sp>
    </p:spTree>
    <p:extLst>
      <p:ext uri="{BB962C8B-B14F-4D97-AF65-F5344CB8AC3E}">
        <p14:creationId xmlns:p14="http://schemas.microsoft.com/office/powerpoint/2010/main" val="4101352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FAAAAA74-6249-4543-8CD1-28A254A62E2B}"/>
              </a:ext>
            </a:extLst>
          </p:cNvPr>
          <p:cNvSpPr>
            <a:spLocks noGrp="1"/>
          </p:cNvSpPr>
          <p:nvPr>
            <p:ph type="dt" sz="half" idx="10"/>
          </p:nvPr>
        </p:nvSpPr>
        <p:spPr/>
        <p:txBody>
          <a:bodyPr/>
          <a:lstStyle>
            <a:lvl1pPr>
              <a:defRPr/>
            </a:lvl1pPr>
          </a:lstStyle>
          <a:p>
            <a:pPr>
              <a:defRPr/>
            </a:pPr>
            <a:fld id="{4DF3C59B-7FDE-42ED-83A3-096719D877AF}" type="datetimeFigureOut">
              <a:rPr lang="ru-RU"/>
              <a:pPr>
                <a:defRPr/>
              </a:pPr>
              <a:t>05.09.2025</a:t>
            </a:fld>
            <a:endParaRPr lang="ru-RU" dirty="0"/>
          </a:p>
        </p:txBody>
      </p:sp>
      <p:sp>
        <p:nvSpPr>
          <p:cNvPr id="6" name="Нижний колонтитул 4">
            <a:extLst>
              <a:ext uri="{FF2B5EF4-FFF2-40B4-BE49-F238E27FC236}">
                <a16:creationId xmlns:a16="http://schemas.microsoft.com/office/drawing/2014/main" id="{FFD1BFA7-7103-4221-B385-BDACC9683A8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C6D05FD7-4AC4-4E8C-9A2F-229C4C5CE6D0}"/>
              </a:ext>
            </a:extLst>
          </p:cNvPr>
          <p:cNvSpPr>
            <a:spLocks noGrp="1"/>
          </p:cNvSpPr>
          <p:nvPr>
            <p:ph type="sldNum" sz="quarter" idx="12"/>
          </p:nvPr>
        </p:nvSpPr>
        <p:spPr/>
        <p:txBody>
          <a:bodyPr/>
          <a:lstStyle>
            <a:lvl1pPr>
              <a:defRPr/>
            </a:lvl1pPr>
          </a:lstStyle>
          <a:p>
            <a:pPr>
              <a:defRPr/>
            </a:pPr>
            <a:fld id="{41211CF4-FED1-47C6-A7D8-0A8BFB2C08D1}" type="slidenum">
              <a:rPr lang="ru-RU" altLang="en-US"/>
              <a:pPr>
                <a:defRPr/>
              </a:pPr>
              <a:t>‹#›</a:t>
            </a:fld>
            <a:endParaRPr lang="ru-RU" altLang="en-US" dirty="0"/>
          </a:p>
        </p:txBody>
      </p:sp>
    </p:spTree>
    <p:extLst>
      <p:ext uri="{BB962C8B-B14F-4D97-AF65-F5344CB8AC3E}">
        <p14:creationId xmlns:p14="http://schemas.microsoft.com/office/powerpoint/2010/main" val="3860876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2897E807-EF02-4DD5-96D1-57D5D01C7EE9}"/>
              </a:ext>
            </a:extLst>
          </p:cNvPr>
          <p:cNvSpPr>
            <a:spLocks noGrp="1"/>
          </p:cNvSpPr>
          <p:nvPr>
            <p:ph type="dt" sz="half" idx="10"/>
          </p:nvPr>
        </p:nvSpPr>
        <p:spPr/>
        <p:txBody>
          <a:bodyPr/>
          <a:lstStyle>
            <a:lvl1pPr>
              <a:defRPr/>
            </a:lvl1pPr>
          </a:lstStyle>
          <a:p>
            <a:pPr>
              <a:defRPr/>
            </a:pPr>
            <a:fld id="{3BB4D80A-7CF4-4C8A-946A-6EFA20563696}" type="datetimeFigureOut">
              <a:rPr lang="ru-RU"/>
              <a:pPr>
                <a:defRPr/>
              </a:pPr>
              <a:t>05.09.2025</a:t>
            </a:fld>
            <a:endParaRPr lang="ru-RU" dirty="0"/>
          </a:p>
        </p:txBody>
      </p:sp>
      <p:sp>
        <p:nvSpPr>
          <p:cNvPr id="6" name="Нижний колонтитул 4">
            <a:extLst>
              <a:ext uri="{FF2B5EF4-FFF2-40B4-BE49-F238E27FC236}">
                <a16:creationId xmlns:a16="http://schemas.microsoft.com/office/drawing/2014/main" id="{94F6920B-D8FB-461E-B6C5-5F76A4633149}"/>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8610C3F7-09CA-40A9-A8E7-12406EC95B1B}"/>
              </a:ext>
            </a:extLst>
          </p:cNvPr>
          <p:cNvSpPr>
            <a:spLocks noGrp="1"/>
          </p:cNvSpPr>
          <p:nvPr>
            <p:ph type="sldNum" sz="quarter" idx="12"/>
          </p:nvPr>
        </p:nvSpPr>
        <p:spPr/>
        <p:txBody>
          <a:bodyPr/>
          <a:lstStyle>
            <a:lvl1pPr>
              <a:defRPr/>
            </a:lvl1pPr>
          </a:lstStyle>
          <a:p>
            <a:pPr>
              <a:defRPr/>
            </a:pPr>
            <a:fld id="{5CC1EA99-C7FE-4EA6-958A-CA3AE5450302}" type="slidenum">
              <a:rPr lang="ru-RU" altLang="en-US"/>
              <a:pPr>
                <a:defRPr/>
              </a:pPr>
              <a:t>‹#›</a:t>
            </a:fld>
            <a:endParaRPr lang="ru-RU" altLang="en-US" dirty="0"/>
          </a:p>
        </p:txBody>
      </p:sp>
    </p:spTree>
    <p:extLst>
      <p:ext uri="{BB962C8B-B14F-4D97-AF65-F5344CB8AC3E}">
        <p14:creationId xmlns:p14="http://schemas.microsoft.com/office/powerpoint/2010/main" val="3364423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B0B723D-0DE7-4E4A-AB45-69F029B3202D}"/>
              </a:ext>
            </a:extLst>
          </p:cNvPr>
          <p:cNvSpPr>
            <a:spLocks noGrp="1"/>
          </p:cNvSpPr>
          <p:nvPr>
            <p:ph type="dt" sz="half" idx="10"/>
          </p:nvPr>
        </p:nvSpPr>
        <p:spPr/>
        <p:txBody>
          <a:bodyPr/>
          <a:lstStyle>
            <a:lvl1pPr>
              <a:defRPr/>
            </a:lvl1pPr>
          </a:lstStyle>
          <a:p>
            <a:pPr>
              <a:defRPr/>
            </a:pPr>
            <a:fld id="{F8D140EB-CA87-4C20-85E3-1515B5008AE3}" type="datetimeFigureOut">
              <a:rPr lang="ru-RU"/>
              <a:pPr>
                <a:defRPr/>
              </a:pPr>
              <a:t>05.09.2025</a:t>
            </a:fld>
            <a:endParaRPr lang="ru-RU" dirty="0"/>
          </a:p>
        </p:txBody>
      </p:sp>
      <p:sp>
        <p:nvSpPr>
          <p:cNvPr id="5" name="Нижний колонтитул 4">
            <a:extLst>
              <a:ext uri="{FF2B5EF4-FFF2-40B4-BE49-F238E27FC236}">
                <a16:creationId xmlns:a16="http://schemas.microsoft.com/office/drawing/2014/main" id="{E2675B1F-23B7-438A-A460-D2D9E8696E83}"/>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4EFD25FF-8163-40D0-B37A-3FD26E99973D}"/>
              </a:ext>
            </a:extLst>
          </p:cNvPr>
          <p:cNvSpPr>
            <a:spLocks noGrp="1"/>
          </p:cNvSpPr>
          <p:nvPr>
            <p:ph type="sldNum" sz="quarter" idx="12"/>
          </p:nvPr>
        </p:nvSpPr>
        <p:spPr/>
        <p:txBody>
          <a:bodyPr/>
          <a:lstStyle>
            <a:lvl1pPr>
              <a:defRPr/>
            </a:lvl1pPr>
          </a:lstStyle>
          <a:p>
            <a:pPr>
              <a:defRPr/>
            </a:pPr>
            <a:fld id="{63115823-7F57-459F-BB4F-D11A70B687CA}" type="slidenum">
              <a:rPr lang="ru-RU" altLang="en-US"/>
              <a:pPr>
                <a:defRPr/>
              </a:pPr>
              <a:t>‹#›</a:t>
            </a:fld>
            <a:endParaRPr lang="ru-RU" altLang="en-US" dirty="0"/>
          </a:p>
        </p:txBody>
      </p:sp>
    </p:spTree>
    <p:extLst>
      <p:ext uri="{BB962C8B-B14F-4D97-AF65-F5344CB8AC3E}">
        <p14:creationId xmlns:p14="http://schemas.microsoft.com/office/powerpoint/2010/main" val="38998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60DA200-4B5A-4DBF-AA22-E9C86059A043}"/>
              </a:ext>
            </a:extLst>
          </p:cNvPr>
          <p:cNvSpPr>
            <a:spLocks noGrp="1"/>
          </p:cNvSpPr>
          <p:nvPr>
            <p:ph type="dt" sz="half" idx="10"/>
          </p:nvPr>
        </p:nvSpPr>
        <p:spPr/>
        <p:txBody>
          <a:bodyPr/>
          <a:lstStyle>
            <a:lvl1pPr>
              <a:defRPr/>
            </a:lvl1pPr>
          </a:lstStyle>
          <a:p>
            <a:pPr>
              <a:defRPr/>
            </a:pPr>
            <a:fld id="{1C3DB9CD-E903-4A77-B971-34B862709165}" type="datetimeFigureOut">
              <a:rPr lang="ru-RU"/>
              <a:pPr>
                <a:defRPr/>
              </a:pPr>
              <a:t>05.09.2025</a:t>
            </a:fld>
            <a:endParaRPr lang="ru-RU" dirty="0"/>
          </a:p>
        </p:txBody>
      </p:sp>
      <p:sp>
        <p:nvSpPr>
          <p:cNvPr id="5" name="Нижний колонтитул 4">
            <a:extLst>
              <a:ext uri="{FF2B5EF4-FFF2-40B4-BE49-F238E27FC236}">
                <a16:creationId xmlns:a16="http://schemas.microsoft.com/office/drawing/2014/main" id="{DE60EF14-B191-4937-BE90-F1CB1BB7AE40}"/>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B973928-034A-4388-8138-C518DFD8D55D}"/>
              </a:ext>
            </a:extLst>
          </p:cNvPr>
          <p:cNvSpPr>
            <a:spLocks noGrp="1"/>
          </p:cNvSpPr>
          <p:nvPr>
            <p:ph type="sldNum" sz="quarter" idx="12"/>
          </p:nvPr>
        </p:nvSpPr>
        <p:spPr/>
        <p:txBody>
          <a:bodyPr/>
          <a:lstStyle>
            <a:lvl1pPr>
              <a:defRPr/>
            </a:lvl1pPr>
          </a:lstStyle>
          <a:p>
            <a:pPr>
              <a:defRPr/>
            </a:pPr>
            <a:fld id="{B82DB85D-3140-4621-92D3-7DD12E99ECAE}" type="slidenum">
              <a:rPr lang="ru-RU" altLang="en-US"/>
              <a:pPr>
                <a:defRPr/>
              </a:pPr>
              <a:t>‹#›</a:t>
            </a:fld>
            <a:endParaRPr lang="ru-RU" altLang="en-US" dirty="0"/>
          </a:p>
        </p:txBody>
      </p:sp>
    </p:spTree>
    <p:extLst>
      <p:ext uri="{BB962C8B-B14F-4D97-AF65-F5344CB8AC3E}">
        <p14:creationId xmlns:p14="http://schemas.microsoft.com/office/powerpoint/2010/main" val="2232524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1394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E4FDBAC1-C478-4EA0-834E-513F687FE90C}" type="datetimeFigureOut">
              <a:rPr lang="ru-RU" smtClean="0"/>
              <a:pPr>
                <a:defRPr/>
              </a:pPr>
              <a:t>05.09.2025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12ACE3FC-4B9D-401A-9561-FCB8EBCCD6FD}" type="slidenum">
              <a:rPr lang="ru-RU" altLang="en-US" smtClean="0"/>
              <a:pPr>
                <a:defRPr/>
              </a:pPr>
              <a:t>‹#›</a:t>
            </a:fld>
            <a:endParaRPr lang="ru-RU" altLang="en-US"/>
          </a:p>
        </p:txBody>
      </p:sp>
    </p:spTree>
    <p:extLst>
      <p:ext uri="{BB962C8B-B14F-4D97-AF65-F5344CB8AC3E}">
        <p14:creationId xmlns:p14="http://schemas.microsoft.com/office/powerpoint/2010/main" val="334388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fld id="{E1267CD2-4717-48D7-8229-070336EE03BD}" type="datetimeFigureOut">
              <a:rPr lang="ru-RU" smtClean="0"/>
              <a:pPr>
                <a:defRPr/>
              </a:pPr>
              <a:t>05.09.2025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AFC434B0-C596-489C-A5B8-5242E3E2B0BA}" type="slidenum">
              <a:rPr lang="ru-RU" altLang="en-US" smtClean="0"/>
              <a:pPr>
                <a:defRPr/>
              </a:pPr>
              <a:t>‹#›</a:t>
            </a:fld>
            <a:endParaRPr lang="ru-RU" altLang="en-US"/>
          </a:p>
        </p:txBody>
      </p:sp>
    </p:spTree>
    <p:extLst>
      <p:ext uri="{BB962C8B-B14F-4D97-AF65-F5344CB8AC3E}">
        <p14:creationId xmlns:p14="http://schemas.microsoft.com/office/powerpoint/2010/main" val="27171498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1C185AD5-276A-4B2A-89A9-B8106AAD2411}" type="datetimeFigureOut">
              <a:rPr lang="ru-RU" smtClean="0"/>
              <a:pPr>
                <a:defRPr/>
              </a:pPr>
              <a:t>05.09.2025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795BF049-96B5-46B1-A555-95633716FCDF}" type="slidenum">
              <a:rPr lang="ru-RU" altLang="en-US" smtClean="0"/>
              <a:pPr>
                <a:defRPr/>
              </a:pPr>
              <a:t>‹#›</a:t>
            </a:fld>
            <a:endParaRPr lang="ru-RU" altLang="en-US"/>
          </a:p>
        </p:txBody>
      </p:sp>
    </p:spTree>
    <p:extLst>
      <p:ext uri="{BB962C8B-B14F-4D97-AF65-F5344CB8AC3E}">
        <p14:creationId xmlns:p14="http://schemas.microsoft.com/office/powerpoint/2010/main" val="317137512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D554DA3C-8F05-4BE0-8B4E-CB5EAE6BDF01}" type="datetimeFigureOut">
              <a:rPr lang="ru-RU" smtClean="0"/>
              <a:pPr>
                <a:defRPr/>
              </a:pPr>
              <a:t>05.09.2025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B1F90CC1-5621-462C-9C7F-8828A83EF2FA}" type="slidenum">
              <a:rPr lang="ru-RU" altLang="en-US" smtClean="0"/>
              <a:pPr>
                <a:defRPr/>
              </a:pPr>
              <a:t>‹#›</a:t>
            </a:fld>
            <a:endParaRPr lang="ru-RU" altLang="en-US"/>
          </a:p>
        </p:txBody>
      </p:sp>
    </p:spTree>
    <p:extLst>
      <p:ext uri="{BB962C8B-B14F-4D97-AF65-F5344CB8AC3E}">
        <p14:creationId xmlns:p14="http://schemas.microsoft.com/office/powerpoint/2010/main" val="939405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E86EB8F-1354-4AA3-A5EF-46474EFF7900}" type="datetimeFigureOut">
              <a:rPr lang="ru-RU" smtClean="0"/>
              <a:pPr>
                <a:defRPr/>
              </a:pPr>
              <a:t>05.09.2025</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74E26A0B-B47E-4FE9-8C09-9161A2FF5B47}" type="slidenum">
              <a:rPr lang="ru-RU" altLang="en-US" smtClean="0"/>
              <a:pPr>
                <a:defRPr/>
              </a:pPr>
              <a:t>‹#›</a:t>
            </a:fld>
            <a:endParaRPr lang="ru-RU" altLang="en-US"/>
          </a:p>
        </p:txBody>
      </p:sp>
    </p:spTree>
    <p:extLst>
      <p:ext uri="{BB962C8B-B14F-4D97-AF65-F5344CB8AC3E}">
        <p14:creationId xmlns:p14="http://schemas.microsoft.com/office/powerpoint/2010/main" val="2022968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5791431E-82F9-430D-874A-6D84596E1210}" type="datetimeFigureOut">
              <a:rPr lang="ru-RU" smtClean="0"/>
              <a:pPr>
                <a:defRPr/>
              </a:pPr>
              <a:t>05.09.2025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CAF23B7D-9C2D-4816-8474-B16C5EE9A276}" type="slidenum">
              <a:rPr lang="ru-RU" altLang="en-US" smtClean="0"/>
              <a:pPr>
                <a:defRPr/>
              </a:pPr>
              <a:t>‹#›</a:t>
            </a:fld>
            <a:endParaRPr lang="ru-RU" altLang="en-US"/>
          </a:p>
        </p:txBody>
      </p:sp>
    </p:spTree>
    <p:extLst>
      <p:ext uri="{BB962C8B-B14F-4D97-AF65-F5344CB8AC3E}">
        <p14:creationId xmlns:p14="http://schemas.microsoft.com/office/powerpoint/2010/main" val="136674972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9BD53F78-861B-41F6-9FC7-C41947B65FF2}" type="datetimeFigureOut">
              <a:rPr lang="ru-RU" smtClean="0"/>
              <a:pPr>
                <a:defRPr/>
              </a:pPr>
              <a:t>05.09.2025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4100849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fld id="{9BD53F78-861B-41F6-9FC7-C41947B65FF2}" type="datetimeFigureOut">
              <a:rPr lang="ru-RU" smtClean="0"/>
              <a:pPr>
                <a:defRPr/>
              </a:pPr>
              <a:t>05.09.2025</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2923842429"/>
      </p:ext>
    </p:extLst>
  </p:cSld>
  <p:clrMap bg1="dk1" tx1="lt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4FFCFCFB-992E-471A-88D7-66F7D90B27B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Текст 2">
            <a:extLst>
              <a:ext uri="{FF2B5EF4-FFF2-40B4-BE49-F238E27FC236}">
                <a16:creationId xmlns:a16="http://schemas.microsoft.com/office/drawing/2014/main" id="{AA231E27-35E9-4991-9B89-269858206EC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4" name="Дата 3">
            <a:extLst>
              <a:ext uri="{FF2B5EF4-FFF2-40B4-BE49-F238E27FC236}">
                <a16:creationId xmlns:a16="http://schemas.microsoft.com/office/drawing/2014/main" id="{547436B5-9C42-4861-ABF6-F3201779CCB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E33796E-2374-4D89-BF8D-D64FA62AA071}" type="datetimeFigureOut">
              <a:rPr lang="ru-RU"/>
              <a:pPr>
                <a:defRPr/>
              </a:pPr>
              <a:t>05.09.2025</a:t>
            </a:fld>
            <a:endParaRPr lang="ru-RU" dirty="0"/>
          </a:p>
        </p:txBody>
      </p:sp>
      <p:sp>
        <p:nvSpPr>
          <p:cNvPr id="5" name="Нижний колонтитул 4">
            <a:extLst>
              <a:ext uri="{FF2B5EF4-FFF2-40B4-BE49-F238E27FC236}">
                <a16:creationId xmlns:a16="http://schemas.microsoft.com/office/drawing/2014/main" id="{6357788D-475B-4D49-99FB-62A12700BB5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32F61D4A-6AB5-43A6-90F1-9D72E535B78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D1F074B-E049-49A6-865B-A340D4B64F2A}" type="slidenum">
              <a:rPr lang="ru-RU" altLang="en-US"/>
              <a:pPr>
                <a:defRPr/>
              </a:pPr>
              <a:t>‹#›</a:t>
            </a:fld>
            <a:endParaRPr lang="ru-RU" altLang="en-US" dirty="0"/>
          </a:p>
        </p:txBody>
      </p:sp>
    </p:spTree>
    <p:extLst>
      <p:ext uri="{BB962C8B-B14F-4D97-AF65-F5344CB8AC3E}">
        <p14:creationId xmlns:p14="http://schemas.microsoft.com/office/powerpoint/2010/main" val="1474320463"/>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hyperlink" Target="https://biblioclub.ru/index.php?page=book&amp;id=7038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5.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6" name="Рисунок 5" descr="фон.jpg">
            <a:extLst>
              <a:ext uri="{FF2B5EF4-FFF2-40B4-BE49-F238E27FC236}">
                <a16:creationId xmlns:a16="http://schemas.microsoft.com/office/drawing/2014/main" id="{1059DEF4-67EB-4FA2-B83A-0D5A2CBDDACE}"/>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a:solidFill>
            <a:srgbClr val="92D050"/>
          </a:solidFill>
        </p:spPr>
      </p:pic>
      <p:sp>
        <p:nvSpPr>
          <p:cNvPr id="4100" name="TextBox 6">
            <a:extLst>
              <a:ext uri="{FF2B5EF4-FFF2-40B4-BE49-F238E27FC236}">
                <a16:creationId xmlns:a16="http://schemas.microsoft.com/office/drawing/2014/main" id="{B40FC791-94D1-4D53-95F1-D425A21CBC75}"/>
              </a:ext>
            </a:extLst>
          </p:cNvPr>
          <p:cNvSpPr txBox="1">
            <a:spLocks noChangeArrowheads="1"/>
          </p:cNvSpPr>
          <p:nvPr/>
        </p:nvSpPr>
        <p:spPr bwMode="auto">
          <a:xfrm>
            <a:off x="333949" y="5799195"/>
            <a:ext cx="109564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ru-RU" sz="2400" b="1" i="1" dirty="0" err="1">
                <a:solidFill>
                  <a:schemeClr val="accent1"/>
                </a:solidFill>
                <a:latin typeface="Arial" pitchFamily="34" charset="0"/>
                <a:ea typeface="Calibri" panose="020F0502020204030204" pitchFamily="34" charset="0"/>
                <a:cs typeface="Arial" pitchFamily="34" charset="0"/>
              </a:rPr>
              <a:t>Мандыкаева</a:t>
            </a:r>
            <a:r>
              <a:rPr lang="ru-RU" sz="2400" b="1" i="1" dirty="0">
                <a:solidFill>
                  <a:schemeClr val="accent1"/>
                </a:solidFill>
                <a:latin typeface="Arial" pitchFamily="34" charset="0"/>
                <a:ea typeface="Calibri" panose="020F0502020204030204" pitchFamily="34" charset="0"/>
                <a:cs typeface="Arial" pitchFamily="34" charset="0"/>
              </a:rPr>
              <a:t> </a:t>
            </a:r>
            <a:r>
              <a:rPr lang="ru-RU" sz="2400" b="1" i="1" dirty="0" err="1">
                <a:solidFill>
                  <a:schemeClr val="accent1"/>
                </a:solidFill>
                <a:latin typeface="Arial" pitchFamily="34" charset="0"/>
                <a:ea typeface="Calibri" panose="020F0502020204030204" pitchFamily="34" charset="0"/>
                <a:cs typeface="Arial" pitchFamily="34" charset="0"/>
              </a:rPr>
              <a:t>Алмагуль</a:t>
            </a:r>
            <a:r>
              <a:rPr lang="ru-RU" sz="2400" b="1" i="1" dirty="0">
                <a:solidFill>
                  <a:schemeClr val="accent1"/>
                </a:solidFill>
                <a:latin typeface="Arial" pitchFamily="34" charset="0"/>
                <a:ea typeface="Calibri" panose="020F0502020204030204" pitchFamily="34" charset="0"/>
                <a:cs typeface="Arial" pitchFamily="34" charset="0"/>
              </a:rPr>
              <a:t> </a:t>
            </a:r>
            <a:r>
              <a:rPr lang="ru-RU" sz="2400" b="1" i="1" dirty="0" err="1">
                <a:solidFill>
                  <a:schemeClr val="accent1"/>
                </a:solidFill>
                <a:latin typeface="Arial" pitchFamily="34" charset="0"/>
                <a:ea typeface="Calibri" panose="020F0502020204030204" pitchFamily="34" charset="0"/>
                <a:cs typeface="Arial" pitchFamily="34" charset="0"/>
              </a:rPr>
              <a:t>Рамазановна</a:t>
            </a:r>
            <a:endParaRPr lang="en-US" sz="2400" b="1" i="1" dirty="0">
              <a:solidFill>
                <a:schemeClr val="accent1"/>
              </a:solidFill>
              <a:latin typeface="Arial" pitchFamily="34" charset="0"/>
              <a:ea typeface="Calibri" panose="020F0502020204030204" pitchFamily="34" charset="0"/>
              <a:cs typeface="Arial" pitchFamily="34" charset="0"/>
            </a:endParaRPr>
          </a:p>
          <a:p>
            <a:pPr algn="ctr">
              <a:spcBef>
                <a:spcPts val="0"/>
              </a:spcBef>
              <a:buNone/>
            </a:pPr>
            <a:r>
              <a:rPr lang="kk-KZ" sz="1600" i="1" dirty="0">
                <a:solidFill>
                  <a:schemeClr val="accent1"/>
                </a:solidFill>
                <a:latin typeface="Arial" pitchFamily="34" charset="0"/>
                <a:ea typeface="Calibri" panose="020F0502020204030204" pitchFamily="34" charset="0"/>
                <a:cs typeface="Arial" pitchFamily="34" charset="0"/>
              </a:rPr>
              <a:t>Л</a:t>
            </a:r>
            <a:r>
              <a:rPr lang="ru-RU" sz="1600" i="1" dirty="0">
                <a:solidFill>
                  <a:schemeClr val="accent1"/>
                </a:solidFill>
                <a:latin typeface="Arial" pitchFamily="34" charset="0"/>
                <a:ea typeface="Calibri" panose="020F0502020204030204" pitchFamily="34" charset="0"/>
                <a:cs typeface="Arial" pitchFamily="34" charset="0"/>
              </a:rPr>
              <a:t>.</a:t>
            </a:r>
            <a:r>
              <a:rPr lang="ru-RU" sz="1600" i="1" dirty="0" err="1">
                <a:solidFill>
                  <a:schemeClr val="accent1"/>
                </a:solidFill>
                <a:latin typeface="Arial" pitchFamily="34" charset="0"/>
                <a:ea typeface="Calibri" panose="020F0502020204030204" pitchFamily="34" charset="0"/>
                <a:cs typeface="Arial" pitchFamily="34" charset="0"/>
              </a:rPr>
              <a:t>Н.Гумилев</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атындағы</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Еуразия</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ұлттық</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университеті</a:t>
            </a:r>
            <a:r>
              <a:rPr lang="ru-RU" sz="1600" i="1" dirty="0">
                <a:solidFill>
                  <a:schemeClr val="accent1"/>
                </a:solidFill>
                <a:latin typeface="Arial" pitchFamily="34" charset="0"/>
                <a:ea typeface="Calibri" panose="020F0502020204030204" pitchFamily="34" charset="0"/>
                <a:cs typeface="Arial" pitchFamily="34" charset="0"/>
              </a:rPr>
              <a:t>, психология </a:t>
            </a:r>
            <a:r>
              <a:rPr lang="ru-RU" sz="1600" i="1" dirty="0" err="1">
                <a:solidFill>
                  <a:schemeClr val="accent1"/>
                </a:solidFill>
                <a:latin typeface="Arial" pitchFamily="34" charset="0"/>
                <a:ea typeface="Calibri" panose="020F0502020204030204" pitchFamily="34" charset="0"/>
                <a:cs typeface="Arial" pitchFamily="34" charset="0"/>
              </a:rPr>
              <a:t>ғылымыдарының</a:t>
            </a:r>
            <a:r>
              <a:rPr lang="ru-RU" sz="1600" i="1" dirty="0">
                <a:solidFill>
                  <a:schemeClr val="accent1"/>
                </a:solidFill>
                <a:latin typeface="Arial" pitchFamily="34" charset="0"/>
                <a:ea typeface="Calibri" panose="020F0502020204030204" pitchFamily="34" charset="0"/>
                <a:cs typeface="Arial" pitchFamily="34" charset="0"/>
              </a:rPr>
              <a:t> кандидаты, доцент</a:t>
            </a:r>
          </a:p>
        </p:txBody>
      </p:sp>
      <p:sp>
        <p:nvSpPr>
          <p:cNvPr id="4" name="Прямоугольник 3"/>
          <p:cNvSpPr/>
          <p:nvPr/>
        </p:nvSpPr>
        <p:spPr>
          <a:xfrm>
            <a:off x="671901" y="2501564"/>
            <a:ext cx="6554709" cy="1569660"/>
          </a:xfrm>
          <a:prstGeom prst="rect">
            <a:avLst/>
          </a:prstGeom>
        </p:spPr>
        <p:txBody>
          <a:bodyPr wrap="square">
            <a:spAutoFit/>
          </a:bodyPr>
          <a:lstStyle/>
          <a:p>
            <a:pPr algn="ctr">
              <a:spcBef>
                <a:spcPts val="0"/>
              </a:spcBef>
              <a:buNone/>
            </a:pPr>
            <a:r>
              <a:rPr lang="kk-KZ" sz="4800" b="1" dirty="0">
                <a:solidFill>
                  <a:schemeClr val="accent1"/>
                </a:solidFill>
                <a:latin typeface="Arial" pitchFamily="34" charset="0"/>
                <a:ea typeface="Calibri" panose="020F0502020204030204" pitchFamily="34" charset="0"/>
                <a:cs typeface="Arial" pitchFamily="34" charset="0"/>
              </a:rPr>
              <a:t>ДИФФЕРЕНЦИАЛДЫ</a:t>
            </a:r>
          </a:p>
          <a:p>
            <a:pPr algn="ctr">
              <a:spcBef>
                <a:spcPts val="0"/>
              </a:spcBef>
              <a:buNone/>
            </a:pPr>
            <a:r>
              <a:rPr lang="kk-KZ" sz="4800" b="1" dirty="0">
                <a:solidFill>
                  <a:schemeClr val="accent1"/>
                </a:solidFill>
                <a:latin typeface="Arial" pitchFamily="34" charset="0"/>
                <a:ea typeface="Calibri" panose="020F0502020204030204" pitchFamily="34" charset="0"/>
                <a:cs typeface="Arial" pitchFamily="34" charset="0"/>
              </a:rPr>
              <a:t> ПСИХОЛОГИЯ</a:t>
            </a:r>
          </a:p>
        </p:txBody>
      </p:sp>
      <p:pic>
        <p:nvPicPr>
          <p:cNvPr id="1028" name="Picture 4" descr="Picture background">
            <a:extLst>
              <a:ext uri="{FF2B5EF4-FFF2-40B4-BE49-F238E27FC236}">
                <a16:creationId xmlns:a16="http://schemas.microsoft.com/office/drawing/2014/main" id="{F20842D9-59F7-4D9C-9D8A-4FF1A1D45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0203" y="3506164"/>
            <a:ext cx="1831758" cy="26421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icture background">
            <a:extLst>
              <a:ext uri="{FF2B5EF4-FFF2-40B4-BE49-F238E27FC236}">
                <a16:creationId xmlns:a16="http://schemas.microsoft.com/office/drawing/2014/main" id="{02D0DF62-5A00-4B21-9DFE-2D791133F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7407" y="1021347"/>
            <a:ext cx="1384554" cy="2103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icture background">
            <a:extLst>
              <a:ext uri="{FF2B5EF4-FFF2-40B4-BE49-F238E27FC236}">
                <a16:creationId xmlns:a16="http://schemas.microsoft.com/office/drawing/2014/main" id="{D9B928ED-289F-4F2B-8EB9-2E84B2EC3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6949" y="2963420"/>
            <a:ext cx="1183215" cy="1766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icture background">
            <a:extLst>
              <a:ext uri="{FF2B5EF4-FFF2-40B4-BE49-F238E27FC236}">
                <a16:creationId xmlns:a16="http://schemas.microsoft.com/office/drawing/2014/main" id="{F58BFC81-EDA6-44BA-9190-52570377E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3695" y="4247375"/>
            <a:ext cx="1183215" cy="1628381"/>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779FDCC6-CE17-4B22-AA7D-5E32B9CE1E0A}"/>
              </a:ext>
            </a:extLst>
          </p:cNvPr>
          <p:cNvPicPr>
            <a:picLocks noChangeAspect="1"/>
          </p:cNvPicPr>
          <p:nvPr/>
        </p:nvPicPr>
        <p:blipFill>
          <a:blip r:embed="rId7"/>
          <a:stretch>
            <a:fillRect/>
          </a:stretch>
        </p:blipFill>
        <p:spPr>
          <a:xfrm>
            <a:off x="9466577" y="1303696"/>
            <a:ext cx="1230830" cy="1641107"/>
          </a:xfrm>
          <a:prstGeom prst="rect">
            <a:avLst/>
          </a:prstGeom>
        </p:spPr>
      </p:pic>
      <p:pic>
        <p:nvPicPr>
          <p:cNvPr id="1038" name="Picture 14" descr="Picture background">
            <a:extLst>
              <a:ext uri="{FF2B5EF4-FFF2-40B4-BE49-F238E27FC236}">
                <a16:creationId xmlns:a16="http://schemas.microsoft.com/office/drawing/2014/main" id="{CC9625F0-447D-4154-8DB9-F9644E4A55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2023" y="2929488"/>
            <a:ext cx="764218" cy="106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774886D9-15E4-41B1-9073-901318295C4B}"/>
              </a:ext>
            </a:extLst>
          </p:cNvPr>
          <p:cNvPicPr>
            <a:picLocks noChangeAspect="1"/>
          </p:cNvPicPr>
          <p:nvPr/>
        </p:nvPicPr>
        <p:blipFill>
          <a:blip r:embed="rId9"/>
          <a:stretch>
            <a:fillRect/>
          </a:stretch>
        </p:blipFill>
        <p:spPr>
          <a:xfrm>
            <a:off x="8992199" y="2290284"/>
            <a:ext cx="393510" cy="600269"/>
          </a:xfrm>
          <a:prstGeom prst="rect">
            <a:avLst/>
          </a:prstGeom>
        </p:spPr>
      </p:pic>
      <p:pic>
        <p:nvPicPr>
          <p:cNvPr id="1042" name="Picture 18" descr="Picture background">
            <a:extLst>
              <a:ext uri="{FF2B5EF4-FFF2-40B4-BE49-F238E27FC236}">
                <a16:creationId xmlns:a16="http://schemas.microsoft.com/office/drawing/2014/main" id="{E8DD5E28-C314-4E51-AF99-A181EA8A286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6271"/>
          <a:stretch/>
        </p:blipFill>
        <p:spPr bwMode="auto">
          <a:xfrm>
            <a:off x="8956948" y="4842283"/>
            <a:ext cx="1183216" cy="10659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icture background">
            <a:extLst>
              <a:ext uri="{FF2B5EF4-FFF2-40B4-BE49-F238E27FC236}">
                <a16:creationId xmlns:a16="http://schemas.microsoft.com/office/drawing/2014/main" id="{12A6E642-6C53-4090-A869-BE8FFE46EB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0232" y="4839832"/>
            <a:ext cx="718305" cy="1047528"/>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a:extLst>
              <a:ext uri="{FF2B5EF4-FFF2-40B4-BE49-F238E27FC236}">
                <a16:creationId xmlns:a16="http://schemas.microsoft.com/office/drawing/2014/main" id="{20B22823-1B7A-4BBE-96E4-B681194634D4}"/>
              </a:ext>
            </a:extLst>
          </p:cNvPr>
          <p:cNvSpPr/>
          <p:nvPr/>
        </p:nvSpPr>
        <p:spPr>
          <a:xfrm>
            <a:off x="1549666" y="262083"/>
            <a:ext cx="10282037" cy="461665"/>
          </a:xfrm>
          <a:prstGeom prst="rect">
            <a:avLst/>
          </a:prstGeom>
        </p:spPr>
        <p:txBody>
          <a:bodyPr wrap="square">
            <a:spAutoFit/>
          </a:bodyPr>
          <a:lstStyle/>
          <a:p>
            <a:pPr algn="ctr">
              <a:spcBef>
                <a:spcPts val="0"/>
              </a:spcBef>
              <a:buNone/>
            </a:pPr>
            <a:r>
              <a:rPr lang="ru-RU" sz="2400" b="1" dirty="0">
                <a:solidFill>
                  <a:srgbClr val="7499B4"/>
                </a:solidFill>
                <a:latin typeface="Arial" pitchFamily="34" charset="0"/>
                <a:ea typeface="Calibri" panose="020F0502020204030204" pitchFamily="34" charset="0"/>
                <a:cs typeface="Arial" pitchFamily="34" charset="0"/>
              </a:rPr>
              <a:t>Л.Н.ГУМИЛЕВ АТЫНДАҒЫ ЕУРАЗИЯ ҰЛТТЫҚ УНИВЕРСИТЕТІ</a:t>
            </a:r>
            <a:endParaRPr lang="kk-KZ" sz="2400" b="1" dirty="0">
              <a:solidFill>
                <a:srgbClr val="7499B4"/>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092351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5D6F4578-3FFF-494E-B396-9E16788DB055}"/>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7" name="Объект 6">
            <a:extLst>
              <a:ext uri="{FF2B5EF4-FFF2-40B4-BE49-F238E27FC236}">
                <a16:creationId xmlns:a16="http://schemas.microsoft.com/office/drawing/2014/main" id="{202609BF-D3AD-417C-A9E7-E6D0A8788E8E}"/>
              </a:ext>
            </a:extLst>
          </p:cNvPr>
          <p:cNvGraphicFramePr>
            <a:graphicFrameLocks noGrp="1"/>
          </p:cNvGraphicFramePr>
          <p:nvPr>
            <p:ph idx="1"/>
            <p:extLst>
              <p:ext uri="{D42A27DB-BD31-4B8C-83A1-F6EECF244321}">
                <p14:modId xmlns:p14="http://schemas.microsoft.com/office/powerpoint/2010/main" val="886038371"/>
              </p:ext>
            </p:extLst>
          </p:nvPr>
        </p:nvGraphicFramePr>
        <p:xfrm>
          <a:off x="421341" y="1111625"/>
          <a:ext cx="11591365" cy="5420736"/>
        </p:xfrm>
        <a:graphic>
          <a:graphicData uri="http://schemas.openxmlformats.org/drawingml/2006/table">
            <a:tbl>
              <a:tblPr firstRow="1" firstCol="1" bandRow="1">
                <a:tableStyleId>{5C22544A-7EE6-4342-B048-85BDC9FD1C3A}</a:tableStyleId>
              </a:tblPr>
              <a:tblGrid>
                <a:gridCol w="1054657">
                  <a:extLst>
                    <a:ext uri="{9D8B030D-6E8A-4147-A177-3AD203B41FA5}">
                      <a16:colId xmlns:a16="http://schemas.microsoft.com/office/drawing/2014/main" val="1952084526"/>
                    </a:ext>
                  </a:extLst>
                </a:gridCol>
                <a:gridCol w="837811">
                  <a:extLst>
                    <a:ext uri="{9D8B030D-6E8A-4147-A177-3AD203B41FA5}">
                      <a16:colId xmlns:a16="http://schemas.microsoft.com/office/drawing/2014/main" val="1764729471"/>
                    </a:ext>
                  </a:extLst>
                </a:gridCol>
                <a:gridCol w="4435471">
                  <a:extLst>
                    <a:ext uri="{9D8B030D-6E8A-4147-A177-3AD203B41FA5}">
                      <a16:colId xmlns:a16="http://schemas.microsoft.com/office/drawing/2014/main" val="1854398185"/>
                    </a:ext>
                  </a:extLst>
                </a:gridCol>
                <a:gridCol w="5028688">
                  <a:extLst>
                    <a:ext uri="{9D8B030D-6E8A-4147-A177-3AD203B41FA5}">
                      <a16:colId xmlns:a16="http://schemas.microsoft.com/office/drawing/2014/main" val="1801470701"/>
                    </a:ext>
                  </a:extLst>
                </a:gridCol>
                <a:gridCol w="234738">
                  <a:extLst>
                    <a:ext uri="{9D8B030D-6E8A-4147-A177-3AD203B41FA5}">
                      <a16:colId xmlns:a16="http://schemas.microsoft.com/office/drawing/2014/main" val="4285083879"/>
                    </a:ext>
                  </a:extLst>
                </a:gridCol>
              </a:tblGrid>
              <a:tr h="158076">
                <a:tc rowSpan="2" gridSpan="2">
                  <a:txBody>
                    <a:bodyPr/>
                    <a:lstStyle/>
                    <a:p>
                      <a:pPr algn="ctr">
                        <a:lnSpc>
                          <a:spcPct val="107000"/>
                        </a:lnSpc>
                        <a:spcAft>
                          <a:spcPts val="800"/>
                        </a:spcAft>
                      </a:pPr>
                      <a:r>
                        <a:rPr lang="kk-KZ" sz="1000" dirty="0">
                          <a:effectLst/>
                          <a:latin typeface="Arial" panose="020B0604020202020204" pitchFamily="34" charset="0"/>
                          <a:cs typeface="Arial" panose="020B0604020202020204" pitchFamily="34" charset="0"/>
                        </a:rPr>
                        <a:t> </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30576" marR="30576" marT="0" marB="0"/>
                </a:tc>
                <a:tc rowSpan="2" hMerge="1">
                  <a:txBody>
                    <a:bodyPr/>
                    <a:lstStyle/>
                    <a:p>
                      <a:endParaRPr lang="ru-RU"/>
                    </a:p>
                  </a:txBody>
                  <a:tcPr/>
                </a:tc>
                <a:tc gridSpan="3">
                  <a:txBody>
                    <a:bodyPr/>
                    <a:lstStyle/>
                    <a:p>
                      <a:pPr algn="ctr">
                        <a:lnSpc>
                          <a:spcPct val="107000"/>
                        </a:lnSpc>
                        <a:spcAft>
                          <a:spcPts val="800"/>
                        </a:spcAft>
                      </a:pPr>
                      <a:r>
                        <a:rPr lang="kk-KZ" sz="1800" dirty="0">
                          <a:effectLst/>
                          <a:latin typeface="Arial" panose="020B0604020202020204" pitchFamily="34" charset="0"/>
                          <a:cs typeface="Arial" panose="020B0604020202020204" pitchFamily="34" charset="0"/>
                        </a:rPr>
                        <a:t>Әлеуметтік қызығушылық</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30576" marR="30576"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35367520"/>
                  </a:ext>
                </a:extLst>
              </a:tr>
              <a:tr h="158076">
                <a:tc gridSpan="2" vMerge="1">
                  <a:txBody>
                    <a:bodyPr/>
                    <a:lstStyle/>
                    <a:p>
                      <a:endParaRPr lang="ru-RU"/>
                    </a:p>
                  </a:txBody>
                  <a:tcPr/>
                </a:tc>
                <a:tc hMerge="1" vMerge="1">
                  <a:txBody>
                    <a:bodyPr/>
                    <a:lstStyle/>
                    <a:p>
                      <a:endParaRPr lang="ru-RU"/>
                    </a:p>
                  </a:txBody>
                  <a:tcPr/>
                </a:tc>
                <a:tc>
                  <a:txBody>
                    <a:bodyPr/>
                    <a:lstStyle/>
                    <a:p>
                      <a:pPr algn="ctr">
                        <a:lnSpc>
                          <a:spcPct val="107000"/>
                        </a:lnSpc>
                        <a:spcAft>
                          <a:spcPts val="800"/>
                        </a:spcAft>
                      </a:pPr>
                      <a:r>
                        <a:rPr lang="kk-KZ" sz="2000" dirty="0">
                          <a:effectLst/>
                          <a:latin typeface="Arial" panose="020B0604020202020204" pitchFamily="34" charset="0"/>
                          <a:cs typeface="Arial" panose="020B0604020202020204" pitchFamily="34" charset="0"/>
                        </a:rPr>
                        <a:t>-</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30576" marR="30576" marT="0" marB="0"/>
                </a:tc>
                <a:tc>
                  <a:txBody>
                    <a:bodyPr/>
                    <a:lstStyle/>
                    <a:p>
                      <a:pPr algn="ctr">
                        <a:lnSpc>
                          <a:spcPct val="107000"/>
                        </a:lnSpc>
                        <a:spcAft>
                          <a:spcPts val="800"/>
                        </a:spcAft>
                      </a:pPr>
                      <a:r>
                        <a:rPr lang="kk-KZ" sz="2000" dirty="0">
                          <a:effectLst/>
                          <a:latin typeface="Arial" panose="020B0604020202020204" pitchFamily="34" charset="0"/>
                          <a:cs typeface="Arial" panose="020B0604020202020204" pitchFamily="34" charset="0"/>
                        </a:rPr>
                        <a:t>+</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30576" marR="30576" marT="0" marB="0"/>
                </a:tc>
                <a:tc>
                  <a:txBody>
                    <a:bodyPr/>
                    <a:lstStyle/>
                    <a:p>
                      <a:pPr>
                        <a:lnSpc>
                          <a:spcPct val="107000"/>
                        </a:lnSpc>
                        <a:spcAft>
                          <a:spcPts val="800"/>
                        </a:spcAft>
                      </a:pPr>
                      <a:r>
                        <a:rPr lang="ru-RU" sz="500">
                          <a:effectLst/>
                        </a:rPr>
                        <a:t> </a:t>
                      </a:r>
                      <a:endParaRPr lang="ru-RU" sz="5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76469200"/>
                  </a:ext>
                </a:extLst>
              </a:tr>
              <a:tr h="1505134">
                <a:tc rowSpan="3">
                  <a:txBody>
                    <a:bodyPr/>
                    <a:lstStyle/>
                    <a:p>
                      <a:pPr marL="71755" marR="71755" algn="ctr">
                        <a:lnSpc>
                          <a:spcPct val="107000"/>
                        </a:lnSpc>
                        <a:spcAft>
                          <a:spcPts val="800"/>
                        </a:spcAft>
                      </a:pPr>
                      <a:r>
                        <a:rPr lang="kk-KZ" sz="2000" dirty="0">
                          <a:effectLst/>
                          <a:latin typeface="Arial" panose="020B0604020202020204" pitchFamily="34" charset="0"/>
                          <a:cs typeface="Arial" panose="020B0604020202020204" pitchFamily="34" charset="0"/>
                        </a:rPr>
                        <a:t>Белсенділік</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30576" marR="30576" marT="0" marB="0" vert="vert270" anchor="ctr"/>
                </a:tc>
                <a:tc>
                  <a:txBody>
                    <a:bodyPr/>
                    <a:lstStyle/>
                    <a:p>
                      <a:pPr algn="ctr">
                        <a:lnSpc>
                          <a:spcPct val="107000"/>
                        </a:lnSpc>
                        <a:spcAft>
                          <a:spcPts val="800"/>
                        </a:spcAft>
                      </a:pPr>
                      <a:r>
                        <a:rPr lang="kk-KZ" sz="2000" dirty="0">
                          <a:effectLst/>
                          <a:latin typeface="Arial" panose="020B0604020202020204" pitchFamily="34" charset="0"/>
                          <a:cs typeface="Arial" panose="020B0604020202020204" pitchFamily="34" charset="0"/>
                        </a:rPr>
                        <a:t>+</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30576" marR="30576" marT="0" marB="0" anchor="ctr"/>
                </a:tc>
                <a:tc>
                  <a:txBody>
                    <a:bodyPr/>
                    <a:lstStyle/>
                    <a:p>
                      <a:pPr algn="just">
                        <a:lnSpc>
                          <a:spcPct val="107000"/>
                        </a:lnSpc>
                        <a:spcAft>
                          <a:spcPts val="800"/>
                        </a:spcAft>
                      </a:pPr>
                      <a:r>
                        <a:rPr lang="kk-KZ" sz="1400" dirty="0">
                          <a:effectLst/>
                          <a:latin typeface="Arial" panose="020B0604020202020204" pitchFamily="34" charset="0"/>
                          <a:cs typeface="Arial" panose="020B0604020202020204" pitchFamily="34" charset="0"/>
                        </a:rPr>
                        <a:t>Басқарушы тип</a:t>
                      </a:r>
                      <a:endParaRPr lang="ru-RU" sz="1400" dirty="0">
                        <a:effectLst/>
                        <a:latin typeface="Arial" panose="020B0604020202020204" pitchFamily="34" charset="0"/>
                        <a:cs typeface="Arial" panose="020B0604020202020204" pitchFamily="34" charset="0"/>
                      </a:endParaRPr>
                    </a:p>
                    <a:p>
                      <a:pPr algn="just">
                        <a:lnSpc>
                          <a:spcPct val="107000"/>
                        </a:lnSpc>
                        <a:spcAft>
                          <a:spcPts val="800"/>
                        </a:spcAft>
                      </a:pPr>
                      <a:r>
                        <a:rPr lang="kk-KZ" sz="1400" dirty="0">
                          <a:effectLst/>
                          <a:latin typeface="Arial" panose="020B0604020202020204" pitchFamily="34" charset="0"/>
                          <a:cs typeface="Arial" panose="020B0604020202020204" pitchFamily="34" charset="0"/>
                        </a:rPr>
                        <a:t> Өзіне сенімді, басқаларды камкорлауды ойламайтын, қайсар адамдар, поведение. Дүниеге үстемдік ету тәртібі маңызды. Негізгі өмірлік міндеттерді ұқсастық мәнерде шешеді</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30576" marR="30576" marT="0" marB="0"/>
                </a:tc>
                <a:tc>
                  <a:txBody>
                    <a:bodyPr/>
                    <a:lstStyle/>
                    <a:p>
                      <a:pPr algn="just">
                        <a:lnSpc>
                          <a:spcPct val="107000"/>
                        </a:lnSpc>
                        <a:spcAft>
                          <a:spcPts val="800"/>
                        </a:spcAft>
                      </a:pPr>
                      <a:r>
                        <a:rPr lang="kk-KZ" sz="1400" dirty="0">
                          <a:effectLst/>
                          <a:latin typeface="Arial" panose="020B0604020202020204" pitchFamily="34" charset="0"/>
                          <a:cs typeface="Arial" panose="020B0604020202020204" pitchFamily="34" charset="0"/>
                        </a:rPr>
                        <a:t>Әлеуметтік-пайдалы тип</a:t>
                      </a:r>
                      <a:endParaRPr lang="ru-RU" sz="1400" dirty="0">
                        <a:effectLst/>
                        <a:latin typeface="Arial" panose="020B0604020202020204" pitchFamily="34" charset="0"/>
                        <a:cs typeface="Arial" panose="020B0604020202020204" pitchFamily="34" charset="0"/>
                      </a:endParaRPr>
                    </a:p>
                    <a:p>
                      <a:pPr algn="just">
                        <a:lnSpc>
                          <a:spcPct val="107000"/>
                        </a:lnSpc>
                        <a:spcAft>
                          <a:spcPts val="800"/>
                        </a:spcAft>
                      </a:pPr>
                      <a:r>
                        <a:rPr lang="kk-KZ" sz="1400" dirty="0">
                          <a:effectLst/>
                          <a:latin typeface="Arial" panose="020B0604020202020204" pitchFamily="34" charset="0"/>
                          <a:cs typeface="Arial" panose="020B0604020202020204" pitchFamily="34" charset="0"/>
                        </a:rPr>
                        <a:t> Жеке бастын кемелдігін нақтылы түрде көрсету; ынтымақтастықтың, жеке бастың батылдығының және басқалар үшін әрекет етуге дайын болудың қажет екенін жете түсінеді. Баскалардың табысты болуына қызығушылық танытады</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30576" marR="30576" marT="0" marB="0"/>
                </a:tc>
                <a:tc>
                  <a:txBody>
                    <a:bodyPr/>
                    <a:lstStyle/>
                    <a:p>
                      <a:pPr>
                        <a:lnSpc>
                          <a:spcPct val="107000"/>
                        </a:lnSpc>
                        <a:spcAft>
                          <a:spcPts val="800"/>
                        </a:spcAft>
                      </a:pPr>
                      <a:r>
                        <a:rPr lang="ru-RU" sz="500">
                          <a:effectLst/>
                        </a:rPr>
                        <a:t> </a:t>
                      </a:r>
                      <a:endParaRPr lang="ru-RU" sz="5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73214488"/>
                  </a:ext>
                </a:extLst>
              </a:tr>
              <a:tr h="1367438">
                <a:tc vMerge="1">
                  <a:txBody>
                    <a:bodyPr/>
                    <a:lstStyle/>
                    <a:p>
                      <a:endParaRPr lang="ru-RU"/>
                    </a:p>
                  </a:txBody>
                  <a:tcPr/>
                </a:tc>
                <a:tc rowSpan="2">
                  <a:txBody>
                    <a:bodyPr/>
                    <a:lstStyle/>
                    <a:p>
                      <a:pPr algn="ctr">
                        <a:lnSpc>
                          <a:spcPct val="107000"/>
                        </a:lnSpc>
                        <a:spcAft>
                          <a:spcPts val="800"/>
                        </a:spcAft>
                      </a:pPr>
                      <a:r>
                        <a:rPr lang="kk-KZ" sz="2000" dirty="0">
                          <a:effectLst/>
                          <a:latin typeface="Arial" panose="020B0604020202020204" pitchFamily="34" charset="0"/>
                          <a:cs typeface="Arial" panose="020B0604020202020204" pitchFamily="34" charset="0"/>
                        </a:rPr>
                        <a:t>-</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30576" marR="30576" marT="0" marB="0" anchor="ctr"/>
                </a:tc>
                <a:tc>
                  <a:txBody>
                    <a:bodyPr/>
                    <a:lstStyle/>
                    <a:p>
                      <a:pPr algn="just">
                        <a:lnSpc>
                          <a:spcPct val="107000"/>
                        </a:lnSpc>
                        <a:spcAft>
                          <a:spcPts val="800"/>
                        </a:spcAft>
                      </a:pPr>
                      <a:r>
                        <a:rPr lang="kk-KZ" sz="1400" dirty="0">
                          <a:effectLst/>
                          <a:latin typeface="Arial" panose="020B0604020202020204" pitchFamily="34" charset="0"/>
                          <a:cs typeface="Arial" panose="020B0604020202020204" pitchFamily="34" charset="0"/>
                        </a:rPr>
                        <a:t>Алушы тип</a:t>
                      </a:r>
                      <a:endParaRPr lang="ru-RU" sz="1400" dirty="0">
                        <a:effectLst/>
                        <a:latin typeface="Arial" panose="020B0604020202020204" pitchFamily="34" charset="0"/>
                        <a:cs typeface="Arial" panose="020B0604020202020204" pitchFamily="34" charset="0"/>
                      </a:endParaRPr>
                    </a:p>
                    <a:p>
                      <a:pPr algn="just">
                        <a:lnSpc>
                          <a:spcPct val="107000"/>
                        </a:lnSpc>
                        <a:spcAft>
                          <a:spcPts val="800"/>
                        </a:spcAft>
                      </a:pPr>
                      <a:r>
                        <a:rPr lang="kk-KZ" sz="1400" dirty="0">
                          <a:effectLst/>
                          <a:latin typeface="Arial" panose="020B0604020202020204" pitchFamily="34" charset="0"/>
                          <a:cs typeface="Arial" panose="020B0604020202020204" pitchFamily="34" charset="0"/>
                        </a:rPr>
                        <a:t> </a:t>
                      </a:r>
                      <a:endParaRPr lang="ru-RU" sz="1400" dirty="0">
                        <a:effectLst/>
                        <a:latin typeface="Arial" panose="020B0604020202020204" pitchFamily="34" charset="0"/>
                        <a:cs typeface="Arial" panose="020B0604020202020204" pitchFamily="34" charset="0"/>
                      </a:endParaRPr>
                    </a:p>
                    <a:p>
                      <a:pPr algn="just">
                        <a:lnSpc>
                          <a:spcPct val="107000"/>
                        </a:lnSpc>
                        <a:spcAft>
                          <a:spcPts val="800"/>
                        </a:spcAft>
                      </a:pPr>
                      <a:r>
                        <a:rPr lang="kk-KZ" sz="1400" dirty="0">
                          <a:effectLst/>
                          <a:latin typeface="Arial" panose="020B0604020202020204" pitchFamily="34" charset="0"/>
                          <a:cs typeface="Arial" panose="020B0604020202020204" pitchFamily="34" charset="0"/>
                        </a:rPr>
                        <a:t>Осы дүниеге арамтамақтық қарым- қатынаста болады, негізінен өзінің міндеттерін басқалардың есебінен шешеді, барынша көбірек алуға ұмтылады. Төмен белсенділік оларға ынтымақтасуға мүмкіндік бермейді</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30576" marR="30576" marT="0" marB="0"/>
                </a:tc>
                <a:tc rowSpan="2">
                  <a:txBody>
                    <a:bodyPr/>
                    <a:lstStyle/>
                    <a:p>
                      <a:pPr algn="just">
                        <a:lnSpc>
                          <a:spcPct val="107000"/>
                        </a:lnSpc>
                        <a:spcAft>
                          <a:spcPts val="800"/>
                        </a:spcAft>
                      </a:pPr>
                      <a:endParaRPr lang="kk-KZ" sz="1400" dirty="0">
                        <a:effectLst/>
                        <a:latin typeface="Arial" panose="020B0604020202020204" pitchFamily="34" charset="0"/>
                        <a:cs typeface="Arial" panose="020B0604020202020204" pitchFamily="34" charset="0"/>
                      </a:endParaRPr>
                    </a:p>
                    <a:p>
                      <a:pPr algn="just">
                        <a:lnSpc>
                          <a:spcPct val="107000"/>
                        </a:lnSpc>
                        <a:spcAft>
                          <a:spcPts val="800"/>
                        </a:spcAft>
                      </a:pPr>
                      <a:r>
                        <a:rPr lang="kk-KZ" sz="1400" dirty="0">
                          <a:effectLst/>
                          <a:latin typeface="Arial" panose="020B0604020202020204" pitchFamily="34" charset="0"/>
                          <a:cs typeface="Arial" panose="020B0604020202020204" pitchFamily="34" charset="0"/>
                        </a:rPr>
                        <a:t>Мұндай мінездемесі бар типтер жок: жоғары әлеуметтік қызығушылыққа төмен және белсенділікке ие болу мүмкін емес</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30576" marR="30576" marT="0" marB="0"/>
                </a:tc>
                <a:tc>
                  <a:txBody>
                    <a:bodyPr/>
                    <a:lstStyle/>
                    <a:p>
                      <a:pPr>
                        <a:lnSpc>
                          <a:spcPct val="107000"/>
                        </a:lnSpc>
                        <a:spcAft>
                          <a:spcPts val="800"/>
                        </a:spcAft>
                      </a:pPr>
                      <a:r>
                        <a:rPr lang="ru-RU" sz="500">
                          <a:effectLst/>
                        </a:rPr>
                        <a:t> </a:t>
                      </a:r>
                      <a:endParaRPr lang="ru-RU" sz="5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91536443"/>
                  </a:ext>
                </a:extLst>
              </a:tr>
              <a:tr h="1093755">
                <a:tc vMerge="1">
                  <a:txBody>
                    <a:bodyPr/>
                    <a:lstStyle/>
                    <a:p>
                      <a:endParaRPr lang="ru-RU"/>
                    </a:p>
                  </a:txBody>
                  <a:tcPr/>
                </a:tc>
                <a:tc vMerge="1">
                  <a:txBody>
                    <a:bodyPr/>
                    <a:lstStyle/>
                    <a:p>
                      <a:endParaRPr lang="ru-RU"/>
                    </a:p>
                  </a:txBody>
                  <a:tcPr/>
                </a:tc>
                <a:tc>
                  <a:txBody>
                    <a:bodyPr/>
                    <a:lstStyle/>
                    <a:p>
                      <a:pPr algn="just">
                        <a:lnSpc>
                          <a:spcPct val="107000"/>
                        </a:lnSpc>
                        <a:spcAft>
                          <a:spcPts val="800"/>
                        </a:spcAft>
                      </a:pPr>
                      <a:r>
                        <a:rPr lang="kk-KZ" sz="1400" dirty="0">
                          <a:effectLst/>
                          <a:latin typeface="Arial" panose="020B0604020202020204" pitchFamily="34" charset="0"/>
                          <a:cs typeface="Arial" panose="020B0604020202020204" pitchFamily="34" charset="0"/>
                        </a:rPr>
                        <a:t>Қашқақтайтын тип </a:t>
                      </a:r>
                      <a:endParaRPr lang="ru-RU" sz="1400" dirty="0">
                        <a:effectLst/>
                        <a:latin typeface="Arial" panose="020B0604020202020204" pitchFamily="34" charset="0"/>
                        <a:cs typeface="Arial" panose="020B0604020202020204" pitchFamily="34" charset="0"/>
                      </a:endParaRPr>
                    </a:p>
                    <a:p>
                      <a:pPr algn="just">
                        <a:lnSpc>
                          <a:spcPct val="107000"/>
                        </a:lnSpc>
                        <a:spcAft>
                          <a:spcPts val="800"/>
                        </a:spcAft>
                      </a:pPr>
                      <a:r>
                        <a:rPr lang="kk-KZ" sz="1400" dirty="0">
                          <a:effectLst/>
                          <a:latin typeface="Arial" panose="020B0604020202020204" pitchFamily="34" charset="0"/>
                          <a:cs typeface="Arial" panose="020B0604020202020204" pitchFamily="34" charset="0"/>
                        </a:rPr>
                        <a:t> </a:t>
                      </a:r>
                      <a:endParaRPr lang="ru-RU" sz="1400" dirty="0">
                        <a:effectLst/>
                        <a:latin typeface="Arial" panose="020B0604020202020204" pitchFamily="34" charset="0"/>
                        <a:cs typeface="Arial" panose="020B0604020202020204" pitchFamily="34" charset="0"/>
                      </a:endParaRPr>
                    </a:p>
                    <a:p>
                      <a:pPr algn="just">
                        <a:lnSpc>
                          <a:spcPct val="107000"/>
                        </a:lnSpc>
                        <a:spcAft>
                          <a:spcPts val="800"/>
                        </a:spcAft>
                      </a:pPr>
                      <a:r>
                        <a:rPr lang="kk-KZ" sz="1400" dirty="0">
                          <a:effectLst/>
                          <a:latin typeface="Arial" panose="020B0604020202020204" pitchFamily="34" charset="0"/>
                          <a:cs typeface="Arial" panose="020B0604020202020204" pitchFamily="34" charset="0"/>
                        </a:rPr>
                        <a:t>Жағымды мақсатқа ие емес, мінез- құлқының стратегиясы қашқақтау болып табылады. Әлеуметтік- пайдасыз мінез-құлыкка төмен өмірлік нәтижеге ие</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30576" marR="30576" marT="0" marB="0"/>
                </a:tc>
                <a:tc vMerge="1">
                  <a:txBody>
                    <a:bodyPr/>
                    <a:lstStyle/>
                    <a:p>
                      <a:endParaRPr lang="ru-RU"/>
                    </a:p>
                  </a:txBody>
                  <a:tcPr/>
                </a:tc>
                <a:tc>
                  <a:txBody>
                    <a:bodyPr/>
                    <a:lstStyle/>
                    <a:p>
                      <a:pPr>
                        <a:lnSpc>
                          <a:spcPct val="107000"/>
                        </a:lnSpc>
                        <a:spcAft>
                          <a:spcPts val="800"/>
                        </a:spcAft>
                      </a:pPr>
                      <a:r>
                        <a:rPr lang="ru-RU" sz="500" dirty="0">
                          <a:effectLst/>
                        </a:rPr>
                        <a:t> </a:t>
                      </a:r>
                      <a:endParaRPr lang="ru-RU" sz="5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84456538"/>
                  </a:ext>
                </a:extLst>
              </a:tr>
            </a:tbl>
          </a:graphicData>
        </a:graphic>
      </p:graphicFrame>
      <p:sp>
        <p:nvSpPr>
          <p:cNvPr id="6" name="TextBox 5">
            <a:extLst>
              <a:ext uri="{FF2B5EF4-FFF2-40B4-BE49-F238E27FC236}">
                <a16:creationId xmlns:a16="http://schemas.microsoft.com/office/drawing/2014/main" id="{2161DFF7-D431-4D78-A649-3DE039E987E8}"/>
              </a:ext>
            </a:extLst>
          </p:cNvPr>
          <p:cNvSpPr txBox="1"/>
          <p:nvPr/>
        </p:nvSpPr>
        <p:spPr>
          <a:xfrm>
            <a:off x="1710621" y="238985"/>
            <a:ext cx="9253214" cy="45878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07000"/>
              </a:lnSpc>
              <a:spcAft>
                <a:spcPts val="800"/>
              </a:spcAft>
            </a:pPr>
            <a:r>
              <a:rPr lang="kk-KZ" sz="24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А.Адлер бойынша өмірлік стилдің түрлері</a:t>
            </a:r>
            <a:endParaRPr lang="ru-RU" sz="24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75044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6507A8B6-C2B0-4C3E-9D51-870312BC3740}"/>
              </a:ext>
            </a:extLst>
          </p:cNvPr>
          <p:cNvPicPr>
            <a:picLocks noChangeAspect="1"/>
          </p:cNvPicPr>
          <p:nvPr/>
        </p:nvPicPr>
        <p:blipFill>
          <a:blip r:embed="rId2"/>
          <a:stretch>
            <a:fillRect/>
          </a:stretch>
        </p:blipFill>
        <p:spPr>
          <a:xfrm>
            <a:off x="0" y="-71718"/>
            <a:ext cx="12192000" cy="6858000"/>
          </a:xfrm>
          <a:prstGeom prst="rect">
            <a:avLst/>
          </a:prstGeom>
        </p:spPr>
      </p:pic>
      <p:sp>
        <p:nvSpPr>
          <p:cNvPr id="5" name="TextBox 4">
            <a:extLst>
              <a:ext uri="{FF2B5EF4-FFF2-40B4-BE49-F238E27FC236}">
                <a16:creationId xmlns:a16="http://schemas.microsoft.com/office/drawing/2014/main" id="{E3199857-707B-4FD7-8BA4-199E82EDCFD7}"/>
              </a:ext>
            </a:extLst>
          </p:cNvPr>
          <p:cNvSpPr txBox="1"/>
          <p:nvPr/>
        </p:nvSpPr>
        <p:spPr>
          <a:xfrm>
            <a:off x="1759227" y="350948"/>
            <a:ext cx="10279646" cy="480901"/>
          </a:xfrm>
          <a:prstGeom prst="rect">
            <a:avLst/>
          </a:prstGeom>
          <a:noFill/>
        </p:spPr>
        <p:txBody>
          <a:bodyPr wrap="square">
            <a:spAutoFit/>
          </a:bodyPr>
          <a:lstStyle/>
          <a:p>
            <a:pPr algn="ctr">
              <a:lnSpc>
                <a:spcPct val="115000"/>
              </a:lnSpc>
              <a:spcAft>
                <a:spcPts val="1000"/>
              </a:spcAft>
            </a:pP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3.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Отандық</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психологиядағы</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өзіндік</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дара стиль мен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оның</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түрлері</a:t>
            </a:r>
            <a:endParaRPr lang="ru-RU" sz="1600" b="1" dirty="0">
              <a:solidFill>
                <a:schemeClr val="tx2"/>
              </a:solidFill>
              <a:latin typeface="Arial" pitchFamily="34" charset="0"/>
              <a:ea typeface="Calibri" panose="020F0502020204030204" pitchFamily="34" charset="0"/>
              <a:cs typeface="Arial" pitchFamily="34" charset="0"/>
            </a:endParaRPr>
          </a:p>
        </p:txBody>
      </p:sp>
      <p:sp>
        <p:nvSpPr>
          <p:cNvPr id="6" name="Объект 5">
            <a:extLst>
              <a:ext uri="{FF2B5EF4-FFF2-40B4-BE49-F238E27FC236}">
                <a16:creationId xmlns:a16="http://schemas.microsoft.com/office/drawing/2014/main" id="{CE015810-9BC8-4855-A7F9-7C3A0380B5EF}"/>
              </a:ext>
            </a:extLst>
          </p:cNvPr>
          <p:cNvSpPr>
            <a:spLocks noGrp="1"/>
          </p:cNvSpPr>
          <p:nvPr>
            <p:ph idx="1"/>
          </p:nvPr>
        </p:nvSpPr>
        <p:spPr>
          <a:xfrm>
            <a:off x="374448" y="1226296"/>
            <a:ext cx="8195811" cy="5219310"/>
          </a:xfrm>
        </p:spPr>
        <p:style>
          <a:lnRef idx="2">
            <a:schemeClr val="accent1"/>
          </a:lnRef>
          <a:fillRef idx="1">
            <a:schemeClr val="lt1"/>
          </a:fillRef>
          <a:effectRef idx="0">
            <a:schemeClr val="accent1"/>
          </a:effectRef>
          <a:fontRef idx="minor">
            <a:schemeClr val="dk1"/>
          </a:fontRef>
        </p:style>
        <p:txBody>
          <a:bodyPr/>
          <a:lstStyle/>
          <a:p>
            <a:pPr indent="449580" algn="just">
              <a:lnSpc>
                <a:spcPct val="107000"/>
              </a:lnSpc>
              <a:spcAft>
                <a:spcPts val="800"/>
              </a:spcAft>
            </a:pPr>
            <a:r>
              <a:rPr lang="kk-KZ" sz="1800" dirty="0">
                <a:effectLst/>
                <a:latin typeface="Times New Roman" panose="02020603050405020304" pitchFamily="18" charset="0"/>
                <a:ea typeface="Times New Roman" panose="02020603050405020304" pitchFamily="18" charset="0"/>
                <a:cs typeface="Times New Roman" panose="02020603050405020304" pitchFamily="18" charset="0"/>
              </a:rPr>
              <a:t>Отандық ғылымда да стиль түсінігіне үлкен мағына беріледі, ол өзіндік даралықты динамика арқылы сипаттайды. Орнын толтыратын немесе түрін өзгертетін оқшауландыру қасиетіне байланысты, қарым-қатынас стилін, когнитивтік стилін (қабілет кепілін іске асыру әдісі), кәсіптік қызмет стилін атап көрсетуге болады. Біртұтас жүйеге бағынып және ықпал ету арқылы, олардың бәрі эволюциялық мәні адамның қоршаған ортамен өзара әрекет етуінің оңтайлылыққа, бейімділікке және нәтижелікке негізделген, адамның стилін құрады.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1800" dirty="0">
                <a:effectLst/>
                <a:latin typeface="Times New Roman" panose="02020603050405020304" pitchFamily="18" charset="0"/>
                <a:ea typeface="Times New Roman" panose="02020603050405020304" pitchFamily="18" charset="0"/>
                <a:cs typeface="Times New Roman" panose="02020603050405020304" pitchFamily="18" charset="0"/>
              </a:rPr>
              <a:t>Адамның стилі екі негізгі жолмен танылады: бір жағынан өзіндік даралық құрылымында әр түрлі деңгейдегі параметрлердің түйіндесуі түрінде (темпераменттің, мінез- құлықтың, зияттың және с.с.), ал екінші жағынан, жеке өзара әрекеттердің физикалық және әлеуметтік ортамен тұрақты қамқорлықты ұйымдастыруы. Яғни адамның стилі бұл өзіндік даралықтың ішіндегі нәрсе және оны қызметтің субъектісі ретінде сипаттауы. Интегралды өзіндік даралық теориясының өкілдері, стилді жүйелі ұйымдастыру туралы идеяны дамыта отырып, оның төменгі деңгейлерін формалды-динамикалық қасиеттерімен байланыстырады, ал жоғарғыларын жеке өзіндік, Мен-тұжырымдамасымен байланыстырады.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a:extLst>
              <a:ext uri="{FF2B5EF4-FFF2-40B4-BE49-F238E27FC236}">
                <a16:creationId xmlns:a16="http://schemas.microsoft.com/office/drawing/2014/main" id="{6C90946D-E1E3-47A1-8677-F7AEAFA99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5765" y="1182797"/>
            <a:ext cx="3121787" cy="25812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80AF840C-E7BE-4D89-9C45-29B1597AF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5764" y="3935506"/>
            <a:ext cx="3121788" cy="245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710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фон.jpg">
            <a:extLst>
              <a:ext uri="{FF2B5EF4-FFF2-40B4-BE49-F238E27FC236}">
                <a16:creationId xmlns:a16="http://schemas.microsoft.com/office/drawing/2014/main" id="{4ACF3075-A3CB-4B59-9049-8A40084E88CD}"/>
              </a:ext>
            </a:extLst>
          </p:cNvPr>
          <p:cNvPicPr>
            <a:picLocks noChangeAspect="1"/>
          </p:cNvPicPr>
          <p:nvPr/>
        </p:nvPicPr>
        <p:blipFill>
          <a:blip r:embed="rId2"/>
          <a:stretch>
            <a:fillRect/>
          </a:stretch>
        </p:blipFill>
        <p:spPr>
          <a:xfrm>
            <a:off x="31376"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3" name="Объект 2">
            <a:extLst>
              <a:ext uri="{FF2B5EF4-FFF2-40B4-BE49-F238E27FC236}">
                <a16:creationId xmlns:a16="http://schemas.microsoft.com/office/drawing/2014/main" id="{8A8B34E1-5903-4A1F-BDEA-2201F79AC7E3}"/>
              </a:ext>
            </a:extLst>
          </p:cNvPr>
          <p:cNvSpPr>
            <a:spLocks noGrp="1"/>
          </p:cNvSpPr>
          <p:nvPr>
            <p:ph idx="1"/>
          </p:nvPr>
        </p:nvSpPr>
        <p:spPr>
          <a:xfrm>
            <a:off x="609599" y="1044390"/>
            <a:ext cx="6571129" cy="5349438"/>
          </a:xfrm>
        </p:spPr>
        <p:style>
          <a:lnRef idx="2">
            <a:schemeClr val="accent1"/>
          </a:lnRef>
          <a:fillRef idx="1">
            <a:schemeClr val="lt1"/>
          </a:fillRef>
          <a:effectRef idx="0">
            <a:schemeClr val="accent1"/>
          </a:effectRef>
          <a:fontRef idx="minor">
            <a:schemeClr val="dk1"/>
          </a:fontRef>
        </p:style>
        <p:txBody>
          <a:bodyPr/>
          <a:lstStyle/>
          <a:p>
            <a:pPr marL="0" indent="0">
              <a:buNone/>
            </a:pPr>
            <a:r>
              <a:rPr lang="kk-KZ" sz="20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Өмірлік стиль қиын жағдайларда тек қалыптасып қана қоймайды, сонымен бірге ол сол жағдайларда өзін көрсетеді. Өмірлік қиындықтарды жеңіп шығудың әр түрлі әдістері бар (психологияда оларды copingstrategiesor деп атайды, ағылшыншада «соре» жеңіп шығу дегенді білдіреді). Психологиялық жеңіп шығу бұл жағдайдың қисынға сәйкес өзара әрекеттесу әдісі, адамның өміріндегі мәні мен оның психологиялық мүмкіндіктерінің өзара әрекеті. Кең мағынада «coping» сөзі субъекттің сыртқы және ішкі міндеттерімен өзара әрекеттесуінің барлық түрлерін кірістіреді қиын жағдайда талаптардан жалтару немесе дағдылану, басым болу немесе жеңілдету. Ішінара бұл түсінік психологиялық қорғану түсінігімен түйіседі, дегенмен ол кеңірек, өйткені тек ментальды (ділді) шындықты емес, сонымен бірге нақты шындықты да кірістіреді.</a:t>
            </a:r>
            <a:endParaRPr lang="ru-RU"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ru-RU" dirty="0"/>
          </a:p>
        </p:txBody>
      </p:sp>
      <p:graphicFrame>
        <p:nvGraphicFramePr>
          <p:cNvPr id="7" name="Схема 6">
            <a:extLst>
              <a:ext uri="{FF2B5EF4-FFF2-40B4-BE49-F238E27FC236}">
                <a16:creationId xmlns:a16="http://schemas.microsoft.com/office/drawing/2014/main" id="{D50CA5EB-AF44-4D72-AA61-77206283B14F}"/>
              </a:ext>
            </a:extLst>
          </p:cNvPr>
          <p:cNvGraphicFramePr/>
          <p:nvPr>
            <p:extLst>
              <p:ext uri="{D42A27DB-BD31-4B8C-83A1-F6EECF244321}">
                <p14:modId xmlns:p14="http://schemas.microsoft.com/office/powerpoint/2010/main" val="760997252"/>
              </p:ext>
            </p:extLst>
          </p:nvPr>
        </p:nvGraphicFramePr>
        <p:xfrm>
          <a:off x="6983506" y="846138"/>
          <a:ext cx="4751294" cy="5349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A4DE2696-D94F-469F-AEA7-D32622BF8C05}"/>
              </a:ext>
            </a:extLst>
          </p:cNvPr>
          <p:cNvSpPr txBox="1"/>
          <p:nvPr/>
        </p:nvSpPr>
        <p:spPr>
          <a:xfrm>
            <a:off x="2102224" y="264117"/>
            <a:ext cx="9399493"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kk-KZ" sz="2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4. Психологиялық жеңіп шығу түсінігі және оның әдістері</a:t>
            </a:r>
            <a:endParaRPr lang="ru-RU"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1180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фон.jpg">
            <a:extLst>
              <a:ext uri="{FF2B5EF4-FFF2-40B4-BE49-F238E27FC236}">
                <a16:creationId xmlns:a16="http://schemas.microsoft.com/office/drawing/2014/main" id="{627541AF-C9F2-47C1-857A-4EEF53F4DF24}"/>
              </a:ext>
            </a:extLst>
          </p:cNvPr>
          <p:cNvPicPr>
            <a:picLocks noChangeAspect="1"/>
          </p:cNvPicPr>
          <p:nvPr/>
        </p:nvPicPr>
        <p:blipFill>
          <a:blip r:embed="rId3"/>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2" name="Text 0"/>
          <p:cNvSpPr/>
          <p:nvPr/>
        </p:nvSpPr>
        <p:spPr>
          <a:xfrm>
            <a:off x="4087905" y="1005678"/>
            <a:ext cx="7055224" cy="830364"/>
          </a:xfrm>
          <a:prstGeom prst="rect">
            <a:avLst/>
          </a:prstGeom>
          <a:ln/>
        </p:spPr>
        <p:style>
          <a:lnRef idx="2">
            <a:schemeClr val="accent1"/>
          </a:lnRef>
          <a:fillRef idx="1">
            <a:schemeClr val="lt1"/>
          </a:fillRef>
          <a:effectRef idx="0">
            <a:schemeClr val="accent1"/>
          </a:effectRef>
          <a:fontRef idx="minor">
            <a:schemeClr val="dk1"/>
          </a:fontRef>
        </p:style>
        <p:txBody>
          <a:bodyPr wrap="square" lIns="0" tIns="0" rIns="0" bIns="0" rtlCol="0" anchor="t"/>
          <a:lstStyle/>
          <a:p>
            <a:pPr algn="ctr">
              <a:lnSpc>
                <a:spcPct val="107000"/>
              </a:lnSpc>
              <a:spcAft>
                <a:spcPts val="800"/>
              </a:spcAft>
            </a:pPr>
            <a:r>
              <a:rPr lang="kk-KZ" sz="20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психологиялық жеңіп шығудың жеке формалары өзара қаншалықты ерекшеленсе де, олар екі полюске тартылады:</a:t>
            </a:r>
            <a:endParaRPr lang="ru-RU" sz="2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Text 2"/>
          <p:cNvSpPr/>
          <p:nvPr/>
        </p:nvSpPr>
        <p:spPr>
          <a:xfrm>
            <a:off x="815788" y="2658034"/>
            <a:ext cx="4043083" cy="770966"/>
          </a:xfrm>
          <a:prstGeom prst="rect">
            <a:avLst/>
          </a:prstGeom>
          <a:ln/>
        </p:spPr>
        <p:style>
          <a:lnRef idx="2">
            <a:schemeClr val="accent5"/>
          </a:lnRef>
          <a:fillRef idx="1">
            <a:schemeClr val="lt1"/>
          </a:fillRef>
          <a:effectRef idx="0">
            <a:schemeClr val="accent5"/>
          </a:effectRef>
          <a:fontRef idx="minor">
            <a:schemeClr val="dk1"/>
          </a:fontRef>
        </p:style>
        <p:txBody>
          <a:bodyPr wrap="square" lIns="0" tIns="0" rIns="0" bIns="0" rtlCol="0" anchor="t"/>
          <a:lstStyle/>
          <a:p>
            <a:pPr>
              <a:lnSpc>
                <a:spcPct val="107000"/>
              </a:lnSpc>
              <a:spcAft>
                <a:spcPts val="800"/>
              </a:spcAft>
            </a:pP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1) мәселені шешу (нысана-жеңіп шығуға бағытталған)</a:t>
            </a:r>
            <a:endParaRPr lang="en-US" sz="2000" dirty="0">
              <a:solidFill>
                <a:schemeClr val="tx2"/>
              </a:solidFill>
              <a:latin typeface="Arial" panose="020B0604020202020204" pitchFamily="34" charset="0"/>
              <a:cs typeface="Arial" panose="020B0604020202020204" pitchFamily="34" charset="0"/>
            </a:endParaRPr>
          </a:p>
        </p:txBody>
      </p:sp>
      <p:sp>
        <p:nvSpPr>
          <p:cNvPr id="7" name="Text 5"/>
          <p:cNvSpPr/>
          <p:nvPr/>
        </p:nvSpPr>
        <p:spPr>
          <a:xfrm>
            <a:off x="5244355" y="3257551"/>
            <a:ext cx="6678689" cy="3170143"/>
          </a:xfrm>
          <a:prstGeom prst="rect">
            <a:avLst/>
          </a:prstGeom>
          <a:ln/>
        </p:spPr>
        <p:style>
          <a:lnRef idx="2">
            <a:schemeClr val="accent5"/>
          </a:lnRef>
          <a:fillRef idx="1">
            <a:schemeClr val="lt1"/>
          </a:fillRef>
          <a:effectRef idx="0">
            <a:schemeClr val="accent5"/>
          </a:effectRef>
          <a:fontRef idx="minor">
            <a:schemeClr val="dk1"/>
          </a:fontRef>
        </p:style>
        <p:txBody>
          <a:bodyPr wrap="square" lIns="0" tIns="0" rIns="0" bIns="0" rtlCol="0" anchor="t"/>
          <a:lstStyle/>
          <a:p>
            <a:pPr algn="ctr">
              <a:lnSpc>
                <a:spcPct val="107000"/>
              </a:lnSpc>
              <a:spcAft>
                <a:spcPts val="800"/>
              </a:spcAft>
            </a:pP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2) жағдайға қатысты өзінің заңдылықтарын өзгерту (сезімдік- жеңіп шығуға бағытталған). Жеңіп шығуды жіктеу айтарлықтай тарам-тарам. Бірінші типке мәселені нақты шешуді жатқызады, жағдайды «түзету», қосымша ақпаратты іздеу, әлеуметтік колдау көрсетуге жүгіну. Екінші тип мәселені қабылдамауды кірістіреді, біле тұра ақпаратты іздеуден бас тартады (түйеқұсқа ұқсап, құмға басын көміп алады), өзін-өзі бағалаудың төмендеуі және осының негізінде күресуден бас тарту («бұған менің шамам келмейді»), сезімдік экспрессия (ашу-ыза, үмітін үзу, қайғы).</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5" name="Прямая со стрелкой 4">
            <a:extLst>
              <a:ext uri="{FF2B5EF4-FFF2-40B4-BE49-F238E27FC236}">
                <a16:creationId xmlns:a16="http://schemas.microsoft.com/office/drawing/2014/main" id="{3B7D1040-D0EA-47CB-8B29-8513DFC21E99}"/>
              </a:ext>
            </a:extLst>
          </p:cNvPr>
          <p:cNvCxnSpPr>
            <a:cxnSpLocks/>
          </p:cNvCxnSpPr>
          <p:nvPr/>
        </p:nvCxnSpPr>
        <p:spPr>
          <a:xfrm flipH="1">
            <a:off x="4993341" y="2002750"/>
            <a:ext cx="3711389" cy="77096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id="{D8CAF93C-BBB1-4F87-9B2F-51EA70678095}"/>
              </a:ext>
            </a:extLst>
          </p:cNvPr>
          <p:cNvCxnSpPr>
            <a:cxnSpLocks/>
          </p:cNvCxnSpPr>
          <p:nvPr/>
        </p:nvCxnSpPr>
        <p:spPr>
          <a:xfrm>
            <a:off x="8704729" y="1965511"/>
            <a:ext cx="0" cy="119903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9F9720B-C057-4415-AE07-49473BFB8408}"/>
              </a:ext>
            </a:extLst>
          </p:cNvPr>
          <p:cNvPicPr>
            <a:picLocks noChangeAspect="1"/>
          </p:cNvPicPr>
          <p:nvPr/>
        </p:nvPicPr>
        <p:blipFill>
          <a:blip r:embed="rId3"/>
          <a:stretch>
            <a:fillRect/>
          </a:stretch>
        </p:blipFill>
        <p:spPr>
          <a:xfrm>
            <a:off x="0" y="1"/>
            <a:ext cx="12192000" cy="6857999"/>
          </a:xfrm>
          <a:prstGeom prst="rect">
            <a:avLst/>
          </a:prstGeom>
        </p:spPr>
      </p:pic>
      <p:sp>
        <p:nvSpPr>
          <p:cNvPr id="2" name="Заголовок 1">
            <a:extLst>
              <a:ext uri="{FF2B5EF4-FFF2-40B4-BE49-F238E27FC236}">
                <a16:creationId xmlns:a16="http://schemas.microsoft.com/office/drawing/2014/main" id="{69886530-20AF-4C0E-8844-D5C5D325EE84}"/>
              </a:ext>
            </a:extLst>
          </p:cNvPr>
          <p:cNvSpPr>
            <a:spLocks noGrp="1"/>
          </p:cNvSpPr>
          <p:nvPr>
            <p:ph type="title"/>
          </p:nvPr>
        </p:nvSpPr>
        <p:spPr>
          <a:xfrm>
            <a:off x="441859" y="1147481"/>
            <a:ext cx="2841810" cy="5289178"/>
          </a:xfr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18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Кейібір туындыгерлер сезімдік-бағытталуда психологиялық жеңіп шығудың ерекше үш әдісін атап көрсетеді:</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Схема 4">
            <a:extLst>
              <a:ext uri="{FF2B5EF4-FFF2-40B4-BE49-F238E27FC236}">
                <a16:creationId xmlns:a16="http://schemas.microsoft.com/office/drawing/2014/main" id="{DCDFD501-28F4-4960-8724-F4AA3E1FA7B1}"/>
              </a:ext>
            </a:extLst>
          </p:cNvPr>
          <p:cNvGraphicFramePr/>
          <p:nvPr>
            <p:extLst>
              <p:ext uri="{D42A27DB-BD31-4B8C-83A1-F6EECF244321}">
                <p14:modId xmlns:p14="http://schemas.microsoft.com/office/powerpoint/2010/main" val="1439272169"/>
              </p:ext>
            </p:extLst>
          </p:nvPr>
        </p:nvGraphicFramePr>
        <p:xfrm>
          <a:off x="3283669" y="1138517"/>
          <a:ext cx="8600944" cy="5414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9381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D5458DED-CE30-48B1-A0C0-97A4FDBF4AAD}"/>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graphicFrame>
        <p:nvGraphicFramePr>
          <p:cNvPr id="2" name="Схема 1">
            <a:extLst>
              <a:ext uri="{FF2B5EF4-FFF2-40B4-BE49-F238E27FC236}">
                <a16:creationId xmlns:a16="http://schemas.microsoft.com/office/drawing/2014/main" id="{C005A24E-B3E3-4991-8EB6-3183F296C1EA}"/>
              </a:ext>
            </a:extLst>
          </p:cNvPr>
          <p:cNvGraphicFramePr/>
          <p:nvPr>
            <p:extLst>
              <p:ext uri="{D42A27DB-BD31-4B8C-83A1-F6EECF244321}">
                <p14:modId xmlns:p14="http://schemas.microsoft.com/office/powerpoint/2010/main" val="2128123622"/>
              </p:ext>
            </p:extLst>
          </p:nvPr>
        </p:nvGraphicFramePr>
        <p:xfrm>
          <a:off x="457199" y="1084730"/>
          <a:ext cx="11528614" cy="5053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1630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фон.jpg">
            <a:extLst>
              <a:ext uri="{FF2B5EF4-FFF2-40B4-BE49-F238E27FC236}">
                <a16:creationId xmlns:a16="http://schemas.microsoft.com/office/drawing/2014/main" id="{E64E10D2-0BFA-4EE9-A8C9-6C38A1A49C72}"/>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2" name="Заголовок 1">
            <a:extLst>
              <a:ext uri="{FF2B5EF4-FFF2-40B4-BE49-F238E27FC236}">
                <a16:creationId xmlns:a16="http://schemas.microsoft.com/office/drawing/2014/main" id="{E8A2E8EA-3D5D-4EE0-BC92-5F795F9055ED}"/>
              </a:ext>
            </a:extLst>
          </p:cNvPr>
          <p:cNvSpPr>
            <a:spLocks noGrp="1"/>
          </p:cNvSpPr>
          <p:nvPr>
            <p:ph type="title"/>
          </p:nvPr>
        </p:nvSpPr>
        <p:spPr>
          <a:xfrm>
            <a:off x="3307976" y="107576"/>
            <a:ext cx="7413813" cy="690283"/>
          </a:xfr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2800" dirty="0">
                <a:solidFill>
                  <a:schemeClr val="tx2"/>
                </a:solidFill>
                <a:effectLst/>
                <a:latin typeface="Arial" panose="020B0604020202020204" pitchFamily="34" charset="0"/>
                <a:ea typeface="Calibri" panose="020F0502020204030204" pitchFamily="34" charset="0"/>
                <a:cs typeface="Arial" panose="020B0604020202020204" pitchFamily="34" charset="0"/>
              </a:rPr>
              <a:t>Жеңіп шығудың тиімділігінің белгілері</a:t>
            </a:r>
            <a:endParaRPr lang="ru-RU" sz="2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Объект 4">
            <a:extLst>
              <a:ext uri="{FF2B5EF4-FFF2-40B4-BE49-F238E27FC236}">
                <a16:creationId xmlns:a16="http://schemas.microsoft.com/office/drawing/2014/main" id="{190B637D-8405-43A4-9F0C-620A57699C60}"/>
              </a:ext>
            </a:extLst>
          </p:cNvPr>
          <p:cNvGraphicFramePr>
            <a:graphicFrameLocks noGrp="1"/>
          </p:cNvGraphicFramePr>
          <p:nvPr>
            <p:ph idx="1"/>
            <p:extLst>
              <p:ext uri="{D42A27DB-BD31-4B8C-83A1-F6EECF244321}">
                <p14:modId xmlns:p14="http://schemas.microsoft.com/office/powerpoint/2010/main" val="1315101638"/>
              </p:ext>
            </p:extLst>
          </p:nvPr>
        </p:nvGraphicFramePr>
        <p:xfrm>
          <a:off x="609600" y="1093695"/>
          <a:ext cx="11322424" cy="5032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5263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ADC45243-AAAD-418A-B521-480157E1252C}"/>
              </a:ext>
            </a:extLst>
          </p:cNvPr>
          <p:cNvPicPr>
            <a:picLocks noChangeAspect="1"/>
          </p:cNvPicPr>
          <p:nvPr/>
        </p:nvPicPr>
        <p:blipFill>
          <a:blip r:embed="rId2"/>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3" name="Объект 2">
            <a:extLst>
              <a:ext uri="{FF2B5EF4-FFF2-40B4-BE49-F238E27FC236}">
                <a16:creationId xmlns:a16="http://schemas.microsoft.com/office/drawing/2014/main" id="{E8FAA358-D9F9-4DCB-BE1B-B829F0A9C634}"/>
              </a:ext>
            </a:extLst>
          </p:cNvPr>
          <p:cNvSpPr>
            <a:spLocks noGrp="1"/>
          </p:cNvSpPr>
          <p:nvPr>
            <p:ph idx="1"/>
          </p:nvPr>
        </p:nvSpPr>
        <p:spPr>
          <a:xfrm>
            <a:off x="672352" y="2375647"/>
            <a:ext cx="10910047" cy="3750517"/>
          </a:xfrm>
        </p:spPr>
        <p:style>
          <a:lnRef idx="2">
            <a:schemeClr val="accent1"/>
          </a:lnRef>
          <a:fillRef idx="1">
            <a:schemeClr val="lt1"/>
          </a:fillRef>
          <a:effectRef idx="0">
            <a:schemeClr val="accent1"/>
          </a:effectRef>
          <a:fontRef idx="minor">
            <a:schemeClr val="dk1"/>
          </a:fontRef>
        </p:style>
        <p:txBody>
          <a:bodyPr/>
          <a:lstStyle/>
          <a:p>
            <a:pPr marL="0" lvl="0" indent="0">
              <a:lnSpc>
                <a:spcPct val="107000"/>
              </a:lnSpc>
              <a:buNone/>
            </a:pPr>
            <a:r>
              <a:rPr lang="ru-RU" sz="1600" dirty="0">
                <a:solidFill>
                  <a:schemeClr val="tx2"/>
                </a:solidFill>
                <a:latin typeface="Arial" panose="020B0604020202020204" pitchFamily="34" charset="0"/>
                <a:cs typeface="Arial" panose="020B0604020202020204" pitchFamily="34" charset="0"/>
              </a:rPr>
              <a:t>1.	И.В. </a:t>
            </a:r>
            <a:r>
              <a:rPr lang="ru-RU" sz="1600" dirty="0" err="1">
                <a:solidFill>
                  <a:schemeClr val="tx2"/>
                </a:solidFill>
                <a:latin typeface="Arial" panose="020B0604020202020204" pitchFamily="34" charset="0"/>
                <a:cs typeface="Arial" panose="020B0604020202020204" pitchFamily="34" charset="0"/>
              </a:rPr>
              <a:t>Гетенің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пікірінше</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адамның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мінез-құлқының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стилі</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нені</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білдіреді</a:t>
            </a:r>
            <a:r>
              <a:rPr lang="ru-RU" sz="1600" dirty="0">
                <a:solidFill>
                  <a:schemeClr val="tx2"/>
                </a:solidFill>
                <a:latin typeface="Arial" panose="020B0604020202020204" pitchFamily="34" charset="0"/>
                <a:cs typeface="Arial" panose="020B0604020202020204" pitchFamily="34" charset="0"/>
              </a:rPr>
              <a:t>? (</a:t>
            </a:r>
            <a:r>
              <a:rPr lang="en-US" sz="1600" dirty="0">
                <a:solidFill>
                  <a:schemeClr val="tx2"/>
                </a:solidFill>
                <a:latin typeface="Arial" panose="020B0604020202020204" pitchFamily="34" charset="0"/>
                <a:cs typeface="Arial" panose="020B0604020202020204" pitchFamily="34" charset="0"/>
              </a:rPr>
              <a:t>B) </a:t>
            </a:r>
            <a:r>
              <a:rPr lang="ru-RU" sz="1600" dirty="0" err="1">
                <a:solidFill>
                  <a:schemeClr val="tx2"/>
                </a:solidFill>
                <a:latin typeface="Arial" panose="020B0604020202020204" pitchFamily="34" charset="0"/>
                <a:cs typeface="Arial" panose="020B0604020202020204" pitchFamily="34" charset="0"/>
              </a:rPr>
              <a:t>Адамның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мінез-құлқының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жоғарғы</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қасиетін</a:t>
            </a:r>
            <a:r>
              <a:rPr lang="ru-RU" sz="1600" dirty="0">
                <a:solidFill>
                  <a:schemeClr val="tx2"/>
                </a:solidFill>
                <a:latin typeface="Arial" panose="020B0604020202020204" pitchFamily="34" charset="0"/>
                <a:cs typeface="Arial" panose="020B0604020202020204" pitchFamily="34" charset="0"/>
              </a:rPr>
              <a:t>)</a:t>
            </a:r>
          </a:p>
          <a:p>
            <a:pPr marL="0" lvl="0" indent="0">
              <a:lnSpc>
                <a:spcPct val="107000"/>
              </a:lnSpc>
              <a:buNone/>
            </a:pPr>
            <a:r>
              <a:rPr lang="ru-RU" sz="1600" dirty="0">
                <a:solidFill>
                  <a:schemeClr val="tx2"/>
                </a:solidFill>
                <a:latin typeface="Arial" panose="020B0604020202020204" pitchFamily="34" charset="0"/>
                <a:cs typeface="Arial" panose="020B0604020202020204" pitchFamily="34" charset="0"/>
              </a:rPr>
              <a:t>2.	«</a:t>
            </a:r>
            <a:r>
              <a:rPr lang="ru-RU" sz="1600" dirty="0" err="1">
                <a:solidFill>
                  <a:schemeClr val="tx2"/>
                </a:solidFill>
                <a:latin typeface="Arial" panose="020B0604020202020204" pitchFamily="34" charset="0"/>
                <a:cs typeface="Arial" panose="020B0604020202020204" pitchFamily="34" charset="0"/>
              </a:rPr>
              <a:t>Интегралды</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өзіндік</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даралық</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ұғымын</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ғылымға</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еңгізген</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ғалым</a:t>
            </a:r>
            <a:r>
              <a:rPr lang="ru-RU" sz="1600" dirty="0">
                <a:solidFill>
                  <a:schemeClr val="tx2"/>
                </a:solidFill>
                <a:latin typeface="Arial" panose="020B0604020202020204" pitchFamily="34" charset="0"/>
                <a:cs typeface="Arial" panose="020B0604020202020204" pitchFamily="34" charset="0"/>
              </a:rPr>
              <a:t>? (В.С. Мерлин)</a:t>
            </a:r>
          </a:p>
          <a:p>
            <a:pPr marL="0" lvl="0" indent="0">
              <a:lnSpc>
                <a:spcPct val="107000"/>
              </a:lnSpc>
              <a:buNone/>
            </a:pPr>
            <a:r>
              <a:rPr lang="ru-RU" sz="1600" dirty="0">
                <a:solidFill>
                  <a:schemeClr val="tx2"/>
                </a:solidFill>
                <a:latin typeface="Arial" panose="020B0604020202020204" pitchFamily="34" charset="0"/>
                <a:cs typeface="Arial" panose="020B0604020202020204" pitchFamily="34" charset="0"/>
              </a:rPr>
              <a:t>3.	В.С. </a:t>
            </a:r>
            <a:r>
              <a:rPr lang="ru-RU" sz="1600" dirty="0" err="1">
                <a:solidFill>
                  <a:schemeClr val="tx2"/>
                </a:solidFill>
                <a:latin typeface="Arial" panose="020B0604020202020204" pitchFamily="34" charset="0"/>
                <a:cs typeface="Arial" panose="020B0604020202020204" pitchFamily="34" charset="0"/>
              </a:rPr>
              <a:t>Мерлиннің</a:t>
            </a:r>
            <a:r>
              <a:rPr lang="ru-RU" sz="1600" dirty="0">
                <a:solidFill>
                  <a:schemeClr val="tx2"/>
                </a:solidFill>
                <a:latin typeface="Arial" panose="020B0604020202020204" pitchFamily="34" charset="0"/>
                <a:cs typeface="Arial" panose="020B0604020202020204" pitchFamily="34" charset="0"/>
              </a:rPr>
              <a:t> А.Н. </a:t>
            </a:r>
            <a:r>
              <a:rPr lang="ru-RU" sz="1600" dirty="0" err="1">
                <a:solidFill>
                  <a:schemeClr val="tx2"/>
                </a:solidFill>
                <a:latin typeface="Arial" panose="020B0604020202020204" pitchFamily="34" charset="0"/>
                <a:cs typeface="Arial" panose="020B0604020202020204" pitchFamily="34" charset="0"/>
              </a:rPr>
              <a:t>Леонтьевтің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пікірінен</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айырмашылығы</a:t>
            </a:r>
            <a:r>
              <a:rPr lang="ru-RU" sz="1600" dirty="0">
                <a:solidFill>
                  <a:schemeClr val="tx2"/>
                </a:solidFill>
                <a:latin typeface="Arial" panose="020B0604020202020204" pitchFamily="34" charset="0"/>
                <a:cs typeface="Arial" panose="020B0604020202020204" pitchFamily="34" charset="0"/>
              </a:rPr>
              <a:t> (</a:t>
            </a:r>
            <a:r>
              <a:rPr lang="en-US" sz="1600" dirty="0">
                <a:solidFill>
                  <a:schemeClr val="tx2"/>
                </a:solidFill>
                <a:latin typeface="Arial" panose="020B0604020202020204" pitchFamily="34" charset="0"/>
                <a:cs typeface="Arial" panose="020B0604020202020204" pitchFamily="34" charset="0"/>
              </a:rPr>
              <a:t>D) </a:t>
            </a:r>
            <a:r>
              <a:rPr lang="ru-RU" sz="1600" dirty="0" err="1">
                <a:solidFill>
                  <a:schemeClr val="tx2"/>
                </a:solidFill>
                <a:latin typeface="Arial" panose="020B0604020202020204" pitchFamily="34" charset="0"/>
                <a:cs typeface="Arial" panose="020B0604020202020204" pitchFamily="34" charset="0"/>
              </a:rPr>
              <a:t>Ол</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индивидтік</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және</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жеке</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тұлғаның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ерекшеліктерін</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қарама-қарсы</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қойған</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жоқ</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қайта</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оларды</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бір-біріне</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бағындыруға</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тырысты</a:t>
            </a:r>
            <a:r>
              <a:rPr lang="ru-RU" sz="1600" dirty="0">
                <a:solidFill>
                  <a:schemeClr val="tx2"/>
                </a:solidFill>
                <a:latin typeface="Arial" panose="020B0604020202020204" pitchFamily="34" charset="0"/>
                <a:cs typeface="Arial" panose="020B0604020202020204" pitchFamily="34" charset="0"/>
              </a:rPr>
              <a:t>).</a:t>
            </a:r>
          </a:p>
          <a:p>
            <a:pPr marL="0" lvl="0" indent="0">
              <a:lnSpc>
                <a:spcPct val="107000"/>
              </a:lnSpc>
              <a:buNone/>
            </a:pPr>
            <a:r>
              <a:rPr lang="ru-RU" sz="1600" dirty="0">
                <a:solidFill>
                  <a:schemeClr val="tx2"/>
                </a:solidFill>
                <a:latin typeface="Arial" panose="020B0604020202020204" pitchFamily="34" charset="0"/>
                <a:cs typeface="Arial" panose="020B0604020202020204" pitchFamily="34" charset="0"/>
              </a:rPr>
              <a:t>4.	</a:t>
            </a:r>
            <a:r>
              <a:rPr lang="ru-RU" sz="1600" dirty="0" err="1">
                <a:solidFill>
                  <a:schemeClr val="tx2"/>
                </a:solidFill>
                <a:latin typeface="Arial" panose="020B0604020202020204" pitchFamily="34" charset="0"/>
                <a:cs typeface="Arial" panose="020B0604020202020204" pitchFamily="34" charset="0"/>
              </a:rPr>
              <a:t>Өзіндік</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даралықтың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барлық</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деңгейлерінің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мінездемесі</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адамдардың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бойында</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қалай</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көрінеді</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Дүниемен</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өзара</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әрекеттесу</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әдісі</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арқылы</a:t>
            </a:r>
            <a:r>
              <a:rPr lang="ru-RU" sz="1600" dirty="0">
                <a:solidFill>
                  <a:schemeClr val="tx2"/>
                </a:solidFill>
                <a:latin typeface="Arial" panose="020B0604020202020204" pitchFamily="34" charset="0"/>
                <a:cs typeface="Arial" panose="020B0604020202020204" pitchFamily="34" charset="0"/>
              </a:rPr>
              <a:t>)</a:t>
            </a:r>
          </a:p>
          <a:p>
            <a:pPr marL="0" lvl="0" indent="0">
              <a:lnSpc>
                <a:spcPct val="107000"/>
              </a:lnSpc>
              <a:buNone/>
            </a:pPr>
            <a:r>
              <a:rPr lang="ru-RU" sz="1600" dirty="0">
                <a:solidFill>
                  <a:schemeClr val="tx2"/>
                </a:solidFill>
                <a:latin typeface="Arial" panose="020B0604020202020204" pitchFamily="34" charset="0"/>
                <a:cs typeface="Arial" panose="020B0604020202020204" pitchFamily="34" charset="0"/>
              </a:rPr>
              <a:t>5.	Б.Г. </a:t>
            </a:r>
            <a:r>
              <a:rPr lang="ru-RU" sz="1600" dirty="0" err="1">
                <a:solidFill>
                  <a:schemeClr val="tx2"/>
                </a:solidFill>
                <a:latin typeface="Arial" panose="020B0604020202020204" pitchFamily="34" charset="0"/>
                <a:cs typeface="Arial" panose="020B0604020202020204" pitchFamily="34" charset="0"/>
              </a:rPr>
              <a:t>Ананьевтің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шешімі</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бойынша</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өзіндік</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даралықтың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құрылымындағы</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деңгейлер</a:t>
            </a:r>
            <a:r>
              <a:rPr lang="ru-RU" sz="1600" dirty="0">
                <a:solidFill>
                  <a:schemeClr val="tx2"/>
                </a:solidFill>
                <a:latin typeface="Arial" panose="020B0604020202020204" pitchFamily="34" charset="0"/>
                <a:cs typeface="Arial" panose="020B0604020202020204" pitchFamily="34" charset="0"/>
              </a:rPr>
              <a:t>(Индивид, </a:t>
            </a:r>
            <a:r>
              <a:rPr lang="ru-RU" sz="1600" dirty="0" err="1">
                <a:solidFill>
                  <a:schemeClr val="tx2"/>
                </a:solidFill>
                <a:latin typeface="Arial" panose="020B0604020202020204" pitchFamily="34" charset="0"/>
                <a:cs typeface="Arial" panose="020B0604020202020204" pitchFamily="34" charset="0"/>
              </a:rPr>
              <a:t>қызметтің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субъектісі</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жеке</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тұлға</a:t>
            </a:r>
            <a:r>
              <a:rPr lang="ru-RU" sz="1600" dirty="0">
                <a:solidFill>
                  <a:schemeClr val="tx2"/>
                </a:solidFill>
                <a:latin typeface="Arial" panose="020B0604020202020204" pitchFamily="34" charset="0"/>
                <a:cs typeface="Arial" panose="020B0604020202020204" pitchFamily="34" charset="0"/>
              </a:rPr>
              <a:t>)</a:t>
            </a:r>
          </a:p>
          <a:p>
            <a:pPr marL="0" lvl="0" indent="0">
              <a:lnSpc>
                <a:spcPct val="107000"/>
              </a:lnSpc>
              <a:buNone/>
            </a:pPr>
            <a:r>
              <a:rPr lang="ru-RU" sz="1600" dirty="0">
                <a:solidFill>
                  <a:schemeClr val="tx2"/>
                </a:solidFill>
                <a:latin typeface="Arial" panose="020B0604020202020204" pitchFamily="34" charset="0"/>
                <a:cs typeface="Arial" panose="020B0604020202020204" pitchFamily="34" charset="0"/>
              </a:rPr>
              <a:t>6.	</a:t>
            </a:r>
            <a:r>
              <a:rPr lang="ru-RU" sz="1600" dirty="0" err="1">
                <a:solidFill>
                  <a:schemeClr val="tx2"/>
                </a:solidFill>
                <a:latin typeface="Arial" panose="020B0604020202020204" pitchFamily="34" charset="0"/>
                <a:cs typeface="Arial" panose="020B0604020202020204" pitchFamily="34" charset="0"/>
              </a:rPr>
              <a:t>В.С.Мерлиннің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шешімі</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бойынша</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өзіндік</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даралықтың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құрылымындағы</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деңгейлер</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Ағзаның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қасиеттері</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психикалық</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қасиеттер</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әлеуметтік</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психологиялык</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қасиеттер</a:t>
            </a:r>
            <a:r>
              <a:rPr lang="ru-RU" sz="1600" dirty="0">
                <a:solidFill>
                  <a:schemeClr val="tx2"/>
                </a:solidFill>
                <a:latin typeface="Arial" panose="020B0604020202020204" pitchFamily="34" charset="0"/>
                <a:cs typeface="Arial" panose="020B0604020202020204" pitchFamily="34" charset="0"/>
              </a:rPr>
              <a:t>)</a:t>
            </a:r>
          </a:p>
          <a:p>
            <a:pPr marL="0" lvl="0" indent="0">
              <a:lnSpc>
                <a:spcPct val="107000"/>
              </a:lnSpc>
              <a:buNone/>
            </a:pPr>
            <a:r>
              <a:rPr lang="ru-RU" sz="1600" dirty="0">
                <a:solidFill>
                  <a:schemeClr val="tx2"/>
                </a:solidFill>
                <a:latin typeface="Arial" panose="020B0604020202020204" pitchFamily="34" charset="0"/>
                <a:cs typeface="Arial" panose="020B0604020202020204" pitchFamily="34" charset="0"/>
              </a:rPr>
              <a:t>7.	</a:t>
            </a:r>
            <a:r>
              <a:rPr lang="ru-RU" sz="1600" dirty="0" err="1">
                <a:solidFill>
                  <a:schemeClr val="tx2"/>
                </a:solidFill>
                <a:latin typeface="Arial" panose="020B0604020202020204" pitchFamily="34" charset="0"/>
                <a:cs typeface="Arial" panose="020B0604020202020204" pitchFamily="34" charset="0"/>
              </a:rPr>
              <a:t>Э.А.Голубеваның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шешімі</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бойынша</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өзіндік</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даралықтың</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құрылымындағы</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деңгейлер</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Ағза</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жеке</a:t>
            </a:r>
            <a:r>
              <a:rPr lang="ru-RU" sz="1600" dirty="0">
                <a:solidFill>
                  <a:schemeClr val="tx2"/>
                </a:solidFill>
                <a:latin typeface="Arial" panose="020B0604020202020204" pitchFamily="34" charset="0"/>
                <a:cs typeface="Arial" panose="020B0604020202020204" pitchFamily="34" charset="0"/>
              </a:rPr>
              <a:t> </a:t>
            </a:r>
            <a:r>
              <a:rPr lang="ru-RU" sz="1600" dirty="0" err="1">
                <a:solidFill>
                  <a:schemeClr val="tx2"/>
                </a:solidFill>
                <a:latin typeface="Arial" panose="020B0604020202020204" pitchFamily="34" charset="0"/>
                <a:cs typeface="Arial" panose="020B0604020202020204" pitchFamily="34" charset="0"/>
              </a:rPr>
              <a:t>тұлға</a:t>
            </a:r>
            <a:r>
              <a:rPr lang="ru-RU" sz="1600" dirty="0">
                <a:solidFill>
                  <a:schemeClr val="tx2"/>
                </a:solidFill>
                <a:latin typeface="Arial" panose="020B0604020202020204" pitchFamily="34" charset="0"/>
                <a:cs typeface="Arial" panose="020B0604020202020204" pitchFamily="34" charset="0"/>
              </a:rPr>
              <a:t>)</a:t>
            </a:r>
          </a:p>
          <a:p>
            <a:pPr marL="0" lvl="0" indent="0">
              <a:lnSpc>
                <a:spcPct val="107000"/>
              </a:lnSpc>
              <a:buNone/>
            </a:pPr>
            <a:endParaRPr lang="ru-RU" sz="1600" dirty="0">
              <a:solidFill>
                <a:schemeClr val="tx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E0095F7-6D59-4DFA-BD97-AC1E65419709}"/>
              </a:ext>
            </a:extLst>
          </p:cNvPr>
          <p:cNvSpPr txBox="1"/>
          <p:nvPr/>
        </p:nvSpPr>
        <p:spPr>
          <a:xfrm>
            <a:off x="2393576" y="955227"/>
            <a:ext cx="8059269"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kk-KZ" sz="3200" b="1"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Бақылау сұрақтары:</a:t>
            </a:r>
            <a:br>
              <a:rPr lang="ru-RU" sz="3200" dirty="0">
                <a:solidFill>
                  <a:schemeClr val="tx2"/>
                </a:solidFill>
                <a:effectLst/>
                <a:latin typeface="Arial" panose="020B0604020202020204" pitchFamily="34" charset="0"/>
                <a:ea typeface="Calibri" panose="020F0502020204030204" pitchFamily="34" charset="0"/>
                <a:cs typeface="Arial" panose="020B0604020202020204" pitchFamily="34" charset="0"/>
              </a:rPr>
            </a:br>
            <a:endParaRPr lang="ru-RU" sz="3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456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фон.jpg">
            <a:extLst>
              <a:ext uri="{FF2B5EF4-FFF2-40B4-BE49-F238E27FC236}">
                <a16:creationId xmlns:a16="http://schemas.microsoft.com/office/drawing/2014/main" id="{78A9BF57-8846-475C-9915-AB354322D6C3}"/>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405AC48-6B2D-48DE-BB62-810C1E636391}"/>
              </a:ext>
            </a:extLst>
          </p:cNvPr>
          <p:cNvSpPr txBox="1"/>
          <p:nvPr/>
        </p:nvSpPr>
        <p:spPr>
          <a:xfrm>
            <a:off x="385969" y="896456"/>
            <a:ext cx="11420061" cy="5653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Нартова-</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Бочавер</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С. К. Дифференциальная психология : учебное пособие / С. К. Нартова-</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Бочавер</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 6-е изд., стер. – Москва : ФЛИНТА, 2021. – 281 с. : ил. – (Библиотека психолога). – Режим доступа: по подписке. – URL: </a:t>
            </a:r>
            <a:r>
              <a:rPr lang="ru-RU" sz="1400" u="sng" kern="100" dirty="0">
                <a:solidFill>
                  <a:srgbClr val="002060"/>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https://biblioclub.ru/index.php?page=book&amp;id=70386</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(дата обращения: 17.06.2025). –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Библиогр</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с. 263-269. – ISBN 978-5-9765-2052-3. – Текст : электронный.</a:t>
            </a:r>
          </a:p>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Кондрашихина, О. А. Дифференциальная психология : О. А. Кондрашихина. — 2-е изд.,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перераб</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и доп. — Севастополь :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СевГУ</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2022. — 305 с. — Текст : электронный // Лань : электронно-библиотечная система. — URL: https://e.lanbook.com/book/261881 (дата обращения: 17.06.2025). — Режим доступа: для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авториз</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пользователей.</a:t>
            </a:r>
          </a:p>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Базылевич</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Т. Ф. Дифференциальная психология : учебник / Т.Ф.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Базылевич</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 Москва : ИНФРА-М, 2024. — 224 с. + Доп. материалы [Электронный ресурс]. — (Высшее образование: Бакалавриат). — DOI 10.12737/5258. - ISBN 978-5-16-009399-4. - Текст : электронный. - URL: (дата обращения: 17.06.2025). – Режим доступа: по подписке.</a:t>
            </a:r>
          </a:p>
          <a:p>
            <a:endParaRPr lang="ru-RU" sz="1400" dirty="0">
              <a:solidFill>
                <a:srgbClr val="002060"/>
              </a:solidFill>
              <a:effectLst/>
              <a:latin typeface="Arial" panose="020B0604020202020204" pitchFamily="34" charset="0"/>
              <a:ea typeface="Tahoma" panose="020B0604030504040204" pitchFamily="34" charset="0"/>
              <a:cs typeface="Arial" pitchFamily="34" charset="0"/>
            </a:endParaRPr>
          </a:p>
          <a:p>
            <a:r>
              <a:rPr lang="ru-RU" sz="1400" dirty="0" err="1">
                <a:solidFill>
                  <a:srgbClr val="002060"/>
                </a:solidFill>
                <a:latin typeface="Arial" panose="020B0604020202020204" pitchFamily="34" charset="0"/>
                <a:ea typeface="Tahoma" panose="020B0604030504040204" pitchFamily="34" charset="0"/>
                <a:cs typeface="Arial" pitchFamily="34" charset="0"/>
              </a:rPr>
              <a:t>Орманова</a:t>
            </a:r>
            <a:r>
              <a:rPr lang="ru-RU" sz="1400" dirty="0">
                <a:solidFill>
                  <a:srgbClr val="002060"/>
                </a:solidFill>
                <a:latin typeface="Arial" panose="020B0604020202020204" pitchFamily="34" charset="0"/>
                <a:ea typeface="Tahoma" panose="020B0604030504040204" pitchFamily="34" charset="0"/>
                <a:cs typeface="Arial" pitchFamily="34" charset="0"/>
              </a:rPr>
              <a:t> З.Қ. </a:t>
            </a:r>
            <a:r>
              <a:rPr lang="ru-RU" sz="1400" dirty="0" err="1">
                <a:solidFill>
                  <a:srgbClr val="002060"/>
                </a:solidFill>
                <a:latin typeface="Arial" panose="020B0604020202020204" pitchFamily="34" charset="0"/>
                <a:ea typeface="Tahoma" panose="020B0604030504040204" pitchFamily="34" charset="0"/>
                <a:cs typeface="Arial" pitchFamily="34" charset="0"/>
              </a:rPr>
              <a:t>Дифференциалды</a:t>
            </a:r>
            <a:r>
              <a:rPr lang="ru-RU" sz="1400" dirty="0">
                <a:solidFill>
                  <a:srgbClr val="002060"/>
                </a:solidFill>
                <a:latin typeface="Arial" panose="020B0604020202020204" pitchFamily="34" charset="0"/>
                <a:ea typeface="Tahoma" panose="020B0604030504040204" pitchFamily="34" charset="0"/>
                <a:cs typeface="Arial" pitchFamily="34" charset="0"/>
              </a:rPr>
              <a:t> психология: </a:t>
            </a:r>
            <a:r>
              <a:rPr lang="ru-RU" sz="1400" dirty="0" err="1">
                <a:solidFill>
                  <a:srgbClr val="002060"/>
                </a:solidFill>
                <a:latin typeface="Arial" panose="020B0604020202020204" pitchFamily="34" charset="0"/>
                <a:ea typeface="Tahoma" panose="020B0604030504040204" pitchFamily="34" charset="0"/>
                <a:cs typeface="Arial" pitchFamily="34" charset="0"/>
              </a:rPr>
              <a:t>оқулық</a:t>
            </a:r>
            <a:r>
              <a:rPr lang="ru-RU" sz="1400" dirty="0">
                <a:solidFill>
                  <a:srgbClr val="002060"/>
                </a:solidFill>
                <a:latin typeface="Arial" panose="020B0604020202020204" pitchFamily="34" charset="0"/>
                <a:ea typeface="Tahoma" panose="020B0604030504040204" pitchFamily="34" charset="0"/>
                <a:cs typeface="Arial" pitchFamily="34" charset="0"/>
              </a:rPr>
              <a:t> / З. Қ. </a:t>
            </a:r>
            <a:r>
              <a:rPr lang="ru-RU" sz="1400" dirty="0" err="1">
                <a:solidFill>
                  <a:srgbClr val="002060"/>
                </a:solidFill>
                <a:latin typeface="Arial" panose="020B0604020202020204" pitchFamily="34" charset="0"/>
                <a:ea typeface="Tahoma" panose="020B0604030504040204" pitchFamily="34" charset="0"/>
                <a:cs typeface="Arial" pitchFamily="34" charset="0"/>
              </a:rPr>
              <a:t>Орманова</a:t>
            </a:r>
            <a:r>
              <a:rPr lang="ru-RU" sz="1400" dirty="0">
                <a:solidFill>
                  <a:srgbClr val="002060"/>
                </a:solidFill>
                <a:latin typeface="Arial" panose="020B0604020202020204" pitchFamily="34" charset="0"/>
                <a:ea typeface="Tahoma" panose="020B0604030504040204" pitchFamily="34" charset="0"/>
                <a:cs typeface="Arial" pitchFamily="34" charset="0"/>
              </a:rPr>
              <a:t>. – Алматы:</a:t>
            </a:r>
            <a:r>
              <a:rPr lang="en-US" sz="1400" dirty="0">
                <a:solidFill>
                  <a:srgbClr val="002060"/>
                </a:solidFill>
                <a:latin typeface="Arial" panose="020B0604020202020204" pitchFamily="34" charset="0"/>
                <a:ea typeface="Tahoma" panose="020B0604030504040204" pitchFamily="34" charset="0"/>
                <a:cs typeface="Arial" pitchFamily="34" charset="0"/>
              </a:rPr>
              <a:t> TechSmith</a:t>
            </a:r>
            <a:r>
              <a:rPr lang="kk-KZ" sz="1400" dirty="0">
                <a:solidFill>
                  <a:srgbClr val="002060"/>
                </a:solidFill>
                <a:latin typeface="Arial" panose="020B0604020202020204" pitchFamily="34" charset="0"/>
                <a:ea typeface="Tahoma" panose="020B0604030504040204" pitchFamily="34" charset="0"/>
                <a:cs typeface="Arial" pitchFamily="34" charset="0"/>
              </a:rPr>
              <a:t>, 2023. -216 бет. – </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ISBN978-601-352-153-4.</a:t>
            </a:r>
          </a:p>
          <a:p>
            <a:r>
              <a:rPr lang="kk-KZ" sz="1400" dirty="0">
                <a:solidFill>
                  <a:srgbClr val="002060"/>
                </a:solidFill>
                <a:latin typeface="Arial" panose="020B0604020202020204" pitchFamily="34" charset="0"/>
                <a:ea typeface="Tahoma" panose="020B0604030504040204" pitchFamily="34" charset="0"/>
                <a:cs typeface="Arial" pitchFamily="34" charset="0"/>
              </a:rPr>
              <a:t> </a:t>
            </a:r>
            <a:r>
              <a:rPr lang="ru-RU" sz="1400" dirty="0">
                <a:solidFill>
                  <a:srgbClr val="002060"/>
                </a:solidFill>
                <a:latin typeface="Arial" panose="020B0604020202020204" pitchFamily="34" charset="0"/>
                <a:ea typeface="Tahoma" panose="020B0604030504040204" pitchFamily="34" charset="0"/>
                <a:cs typeface="Arial" pitchFamily="34" charset="0"/>
              </a:rPr>
              <a:t> </a:t>
            </a:r>
          </a:p>
          <a:p>
            <a:pPr marL="69850" marR="55880">
              <a:lnSpc>
                <a:spcPct val="98000"/>
              </a:lnSpc>
              <a:spcAft>
                <a:spcPts val="0"/>
              </a:spcAft>
            </a:pPr>
            <a:r>
              <a:rPr lang="kk-KZ" sz="14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Марютина,Т.</a:t>
            </a:r>
            <a:r>
              <a:rPr lang="kk-KZ" sz="1400" i="1" spc="-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i="1" spc="-2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М. </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Дифферен</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циальная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психология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психология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учебник для вузов /</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291465">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Т. М. Марютина. — Москва : Издательство Юрайт,</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2025. —</a:t>
            </a:r>
            <a:r>
              <a:rPr lang="kk-KZ" sz="1400" spc="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515</a:t>
            </a:r>
            <a:r>
              <a:rPr lang="kk-KZ" sz="1400" spc="-2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с. </a:t>
            </a:r>
            <a:r>
              <a:rPr lang="kk-KZ" sz="1400" spc="-5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55880">
              <a:lnSpc>
                <a:spcPct val="100000"/>
              </a:lnSpc>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(Высшее образование). — ISBN</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978-5-534-17908-8.</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101600">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Текст : электронный // Образовательная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платформа Юрайт [сайт]. — (дата</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обращения:</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18.06.2025).</a:t>
            </a:r>
            <a:endPar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86995">
              <a:spcAft>
                <a:spcPts val="0"/>
              </a:spcAft>
            </a:pPr>
            <a:endParaRPr lang="kk-KZ" sz="1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9850" marR="86995">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Мандель, Б. Р. </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Дифференциальная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психология. Модульный курс</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2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учебное</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пособие</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5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Б.Р. Мандель. — Москва : Вузовский учебник : ИНФРА-М, 2022. —</a:t>
            </a:r>
            <a:r>
              <a:rPr lang="kk-KZ" sz="1400" spc="-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315 с. -</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a:lnSpc>
                <a:spcPts val="1375"/>
              </a:lnSpc>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ISBN</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978-5-9558-0205-3.</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spc="-5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55880">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Текст</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электронный.</a:t>
            </a:r>
            <a:r>
              <a:rPr lang="kk-KZ" sz="1400" spc="-5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5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(дата обращения: 18.06.2025). – Режим доступа: по</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подписке.</a:t>
            </a:r>
            <a:endParaRPr lang="ru-RU" sz="1400" dirty="0">
              <a:solidFill>
                <a:srgbClr val="002060"/>
              </a:solidFill>
              <a:effectLst/>
              <a:latin typeface="Arial" panose="020B0604020202020204" pitchFamily="34" charset="0"/>
              <a:ea typeface="Tahoma" panose="020B0604030504040204" pitchFamily="34" charset="0"/>
              <a:cs typeface="Arial" pitchFamily="34" charset="0"/>
            </a:endParaRPr>
          </a:p>
        </p:txBody>
      </p:sp>
      <p:sp>
        <p:nvSpPr>
          <p:cNvPr id="12" name="TextBox 11">
            <a:extLst>
              <a:ext uri="{FF2B5EF4-FFF2-40B4-BE49-F238E27FC236}">
                <a16:creationId xmlns:a16="http://schemas.microsoft.com/office/drawing/2014/main" id="{1506C61F-5682-4B1C-9FFE-D1B61EE508C7}"/>
              </a:ext>
            </a:extLst>
          </p:cNvPr>
          <p:cNvSpPr txBox="1"/>
          <p:nvPr/>
        </p:nvSpPr>
        <p:spPr>
          <a:xfrm>
            <a:off x="4009248" y="159303"/>
            <a:ext cx="6097656" cy="5778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ru-RU" sz="2400" b="1" dirty="0" err="1">
                <a:solidFill>
                  <a:srgbClr val="002060"/>
                </a:solidFill>
                <a:effectLst/>
                <a:latin typeface="Arial" pitchFamily="34" charset="0"/>
                <a:ea typeface="Tahoma" panose="020B0604030504040204" pitchFamily="34" charset="0"/>
                <a:cs typeface="Arial" pitchFamily="34" charset="0"/>
              </a:rPr>
              <a:t>Әдебиеттер</a:t>
            </a:r>
            <a:r>
              <a:rPr lang="ru-RU" sz="2400" b="1" dirty="0">
                <a:solidFill>
                  <a:srgbClr val="002060"/>
                </a:solidFill>
                <a:effectLst/>
                <a:latin typeface="Arial" pitchFamily="34" charset="0"/>
                <a:ea typeface="Tahoma" panose="020B0604030504040204" pitchFamily="34" charset="0"/>
                <a:cs typeface="Arial" pitchFamily="34" charset="0"/>
              </a:rPr>
              <a:t>:</a:t>
            </a:r>
          </a:p>
        </p:txBody>
      </p:sp>
    </p:spTree>
    <p:extLst>
      <p:ext uri="{BB962C8B-B14F-4D97-AF65-F5344CB8AC3E}">
        <p14:creationId xmlns:p14="http://schemas.microsoft.com/office/powerpoint/2010/main" val="1274121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фон.jpg"/>
          <p:cNvPicPr>
            <a:picLocks noChangeAspect="1"/>
          </p:cNvPicPr>
          <p:nvPr/>
        </p:nvPicPr>
        <p:blipFill>
          <a:blip r:embed="rId2"/>
          <a:stretch>
            <a:fillRect/>
          </a:stretch>
        </p:blipFill>
        <p:spPr>
          <a:xfrm>
            <a:off x="0" y="0"/>
            <a:ext cx="12192000" cy="6858000"/>
          </a:xfrm>
          <a:prstGeom prst="rect">
            <a:avLst/>
          </a:prstGeom>
        </p:spPr>
      </p:pic>
      <p:sp>
        <p:nvSpPr>
          <p:cNvPr id="13314" name="Заголовок 1">
            <a:extLst>
              <a:ext uri="{FF2B5EF4-FFF2-40B4-BE49-F238E27FC236}">
                <a16:creationId xmlns:a16="http://schemas.microsoft.com/office/drawing/2014/main" id="{4836029E-A24D-4144-A4E8-ECBC5785967F}"/>
              </a:ext>
            </a:extLst>
          </p:cNvPr>
          <p:cNvSpPr txBox="1">
            <a:spLocks/>
          </p:cNvSpPr>
          <p:nvPr/>
        </p:nvSpPr>
        <p:spPr bwMode="auto">
          <a:xfrm>
            <a:off x="2566989" y="3127375"/>
            <a:ext cx="727392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0" fontAlgn="base" hangingPunct="0">
              <a:spcBef>
                <a:spcPct val="0"/>
              </a:spcBef>
              <a:spcAft>
                <a:spcPct val="0"/>
              </a:spcAft>
              <a:buNone/>
            </a:pPr>
            <a:r>
              <a:rPr lang="ru-RU" altLang="ru-RU" sz="4400" b="1" dirty="0" err="1">
                <a:solidFill>
                  <a:srgbClr val="03517A"/>
                </a:solidFill>
                <a:latin typeface="Arial" pitchFamily="34" charset="0"/>
                <a:cs typeface="Arial" pitchFamily="34" charset="0"/>
              </a:rPr>
              <a:t>Назарларыңызға</a:t>
            </a:r>
            <a:r>
              <a:rPr lang="ru-RU" altLang="ru-RU" sz="4400" b="1" dirty="0">
                <a:solidFill>
                  <a:srgbClr val="03517A"/>
                </a:solidFill>
                <a:latin typeface="Arial" pitchFamily="34" charset="0"/>
                <a:cs typeface="Arial" pitchFamily="34" charset="0"/>
              </a:rPr>
              <a:t> </a:t>
            </a:r>
            <a:r>
              <a:rPr lang="ru-RU" altLang="ru-RU" sz="4400" b="1" dirty="0" err="1">
                <a:solidFill>
                  <a:srgbClr val="03517A"/>
                </a:solidFill>
                <a:latin typeface="Arial" pitchFamily="34" charset="0"/>
                <a:cs typeface="Arial" pitchFamily="34" charset="0"/>
              </a:rPr>
              <a:t>рахмет</a:t>
            </a:r>
            <a:r>
              <a:rPr lang="ru-RU" altLang="ru-RU" sz="4400" b="1" dirty="0">
                <a:solidFill>
                  <a:srgbClr val="03517A"/>
                </a:solidFill>
                <a:latin typeface="Arial" pitchFamily="34" charset="0"/>
                <a:cs typeface="Arial" pitchFamily="34" charset="0"/>
              </a:rPr>
              <a:t>!</a:t>
            </a:r>
          </a:p>
        </p:txBody>
      </p:sp>
      <p:pic>
        <p:nvPicPr>
          <p:cNvPr id="14" name="Рисунок 12295">
            <a:extLst>
              <a:ext uri="{FF2B5EF4-FFF2-40B4-BE49-F238E27FC236}">
                <a16:creationId xmlns:a16="http://schemas.microsoft.com/office/drawing/2014/main" id="{F5351ADE-FD22-4D54-81B4-4E18D06B5A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6589" y="1150939"/>
            <a:ext cx="490537"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260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фон.jpg"/>
          <p:cNvPicPr>
            <a:picLocks noChangeAspect="1"/>
          </p:cNvPicPr>
          <p:nvPr/>
        </p:nvPicPr>
        <p:blipFill>
          <a:blip r:embed="rId3"/>
          <a:stretch>
            <a:fillRect/>
          </a:stretch>
        </p:blipFill>
        <p:spPr>
          <a:xfrm>
            <a:off x="0" y="0"/>
            <a:ext cx="12192000" cy="6858000"/>
          </a:xfrm>
          <a:prstGeom prst="rect">
            <a:avLst/>
          </a:prstGeom>
        </p:spPr>
      </p:pic>
      <p:sp>
        <p:nvSpPr>
          <p:cNvPr id="7" name="Прямоугольник 6">
            <a:extLst>
              <a:ext uri="{FF2B5EF4-FFF2-40B4-BE49-F238E27FC236}">
                <a16:creationId xmlns:a16="http://schemas.microsoft.com/office/drawing/2014/main" id="{27B0486A-5950-4D27-BE2C-5898448A7E19}"/>
              </a:ext>
            </a:extLst>
          </p:cNvPr>
          <p:cNvSpPr/>
          <p:nvPr/>
        </p:nvSpPr>
        <p:spPr>
          <a:xfrm>
            <a:off x="148960" y="933668"/>
            <a:ext cx="11894082" cy="5586022"/>
          </a:xfrm>
          <a:prstGeom prst="rect">
            <a:avLst/>
          </a:prstGeom>
          <a:solidFill>
            <a:srgbClr val="EEE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8" descr="Picture background">
            <a:extLst>
              <a:ext uri="{FF2B5EF4-FFF2-40B4-BE49-F238E27FC236}">
                <a16:creationId xmlns:a16="http://schemas.microsoft.com/office/drawing/2014/main" id="{023E7CB9-E644-4E96-9AA4-A2AD30E4B9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62" t="2412" r="1363" b="3507"/>
          <a:stretch/>
        </p:blipFill>
        <p:spPr bwMode="auto">
          <a:xfrm>
            <a:off x="148959" y="1395333"/>
            <a:ext cx="6290463" cy="49906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F28E9A-4073-4F1E-84BC-4EFA528B1463}"/>
              </a:ext>
            </a:extLst>
          </p:cNvPr>
          <p:cNvSpPr txBox="1"/>
          <p:nvPr/>
        </p:nvSpPr>
        <p:spPr>
          <a:xfrm>
            <a:off x="5085058" y="2305777"/>
            <a:ext cx="6871356" cy="2805896"/>
          </a:xfrm>
          <a:prstGeom prst="rect">
            <a:avLst/>
          </a:prstGeom>
          <a:noFill/>
        </p:spPr>
        <p:txBody>
          <a:bodyPr wrap="square">
            <a:spAutoFit/>
          </a:bodyPr>
          <a:lstStyle/>
          <a:p>
            <a:pPr algn="ctr">
              <a:spcAft>
                <a:spcPts val="1000"/>
              </a:spcAft>
            </a:pPr>
            <a:r>
              <a:rPr lang="kk-KZ" sz="2400" i="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Тақырыбы: </a:t>
            </a:r>
          </a:p>
          <a:p>
            <a:pPr algn="ctr">
              <a:spcAft>
                <a:spcPts val="1000"/>
              </a:spcAft>
            </a:pPr>
            <a:r>
              <a:rPr lang="kk-KZ" sz="36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Дифференциалды психологиядағы өзіндік даралықтың стильдік ерекшеліктері </a:t>
            </a:r>
            <a:endParaRPr lang="ru-RU" sz="2800" b="1" dirty="0">
              <a:solidFill>
                <a:schemeClr val="tx2"/>
              </a:solidFill>
              <a:latin typeface="Arial" panose="020B0604020202020204" pitchFamily="34" charset="0"/>
              <a:ea typeface="Calibri" panose="020F0502020204030204" pitchFamily="34" charset="0"/>
              <a:cs typeface="Arial" pitchFamily="34" charset="0"/>
            </a:endParaRPr>
          </a:p>
        </p:txBody>
      </p:sp>
      <p:sp>
        <p:nvSpPr>
          <p:cNvPr id="15" name="TextBox 14">
            <a:extLst>
              <a:ext uri="{FF2B5EF4-FFF2-40B4-BE49-F238E27FC236}">
                <a16:creationId xmlns:a16="http://schemas.microsoft.com/office/drawing/2014/main" id="{13164AFD-8BC0-46A6-95E3-48F8DAE434B9}"/>
              </a:ext>
            </a:extLst>
          </p:cNvPr>
          <p:cNvSpPr txBox="1"/>
          <p:nvPr/>
        </p:nvSpPr>
        <p:spPr>
          <a:xfrm>
            <a:off x="7419480" y="1531877"/>
            <a:ext cx="2186533" cy="461665"/>
          </a:xfrm>
          <a:prstGeom prst="rect">
            <a:avLst/>
          </a:prstGeom>
          <a:noFill/>
          <a:ln w="22225" cap="rnd">
            <a:solidFill>
              <a:schemeClr val="accent1">
                <a:shade val="50000"/>
              </a:schemeClr>
            </a:solidFill>
            <a:round/>
          </a:ln>
        </p:spPr>
        <p:txBody>
          <a:bodyPr wrap="square">
            <a:spAutoFit/>
          </a:bodyPr>
          <a:lstStyle/>
          <a:p>
            <a:pPr algn="ctr"/>
            <a:r>
              <a:rPr lang="kk-KZ" sz="2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№6 дәріс </a:t>
            </a:r>
            <a:endParaRPr lang="ru-RU" sz="2400" dirty="0"/>
          </a:p>
        </p:txBody>
      </p:sp>
    </p:spTree>
    <p:extLst>
      <p:ext uri="{BB962C8B-B14F-4D97-AF65-F5344CB8AC3E}">
        <p14:creationId xmlns:p14="http://schemas.microsoft.com/office/powerpoint/2010/main" val="4179899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Рисунок 71" descr="фон.jpg"/>
          <p:cNvPicPr>
            <a:picLocks noChangeAspect="1"/>
          </p:cNvPicPr>
          <p:nvPr/>
        </p:nvPicPr>
        <p:blipFill>
          <a:blip r:embed="rId3"/>
          <a:stretch>
            <a:fillRect/>
          </a:stretch>
        </p:blipFill>
        <p:spPr>
          <a:xfrm>
            <a:off x="-89647" y="0"/>
            <a:ext cx="12192000" cy="6858000"/>
          </a:xfrm>
          <a:prstGeom prst="rect">
            <a:avLst/>
          </a:prstGeom>
        </p:spPr>
      </p:pic>
      <p:sp>
        <p:nvSpPr>
          <p:cNvPr id="8" name="TextBox 7">
            <a:extLst>
              <a:ext uri="{FF2B5EF4-FFF2-40B4-BE49-F238E27FC236}">
                <a16:creationId xmlns:a16="http://schemas.microsoft.com/office/drawing/2014/main" id="{4414C933-E78C-4591-9ED2-E2C5D8BE6C71}"/>
              </a:ext>
            </a:extLst>
          </p:cNvPr>
          <p:cNvSpPr txBox="1"/>
          <p:nvPr/>
        </p:nvSpPr>
        <p:spPr>
          <a:xfrm>
            <a:off x="881041" y="1648275"/>
            <a:ext cx="10978999" cy="31700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Жоспары:</a:t>
            </a:r>
          </a:p>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1.	Психологиядағы өзіндік даралықтың стилдік құрылымы</a:t>
            </a:r>
          </a:p>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2.	Психологиядағы өмірлік стиль түсінігі</a:t>
            </a:r>
          </a:p>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3.	Отандық психологиядағы өзіндік дара стиль мен оның түрлері</a:t>
            </a:r>
          </a:p>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4.	Психологиялық жеңіп шығу түсінігі және оның әдістері.</a:t>
            </a:r>
          </a:p>
        </p:txBody>
      </p:sp>
      <p:sp>
        <p:nvSpPr>
          <p:cNvPr id="27650" name="AutoShape 2" descr="blob:https://web.whatsapp.com/bee0a836-ec9a-4c3b-b907-1788ca8ebc4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 name="TextBox 23">
            <a:extLst>
              <a:ext uri="{FF2B5EF4-FFF2-40B4-BE49-F238E27FC236}">
                <a16:creationId xmlns:a16="http://schemas.microsoft.com/office/drawing/2014/main" id="{FE53FB67-E392-400A-8D68-000CB1CD463A}"/>
              </a:ext>
            </a:extLst>
          </p:cNvPr>
          <p:cNvSpPr txBox="1"/>
          <p:nvPr/>
        </p:nvSpPr>
        <p:spPr>
          <a:xfrm>
            <a:off x="-649376" y="160338"/>
            <a:ext cx="12509416" cy="675249"/>
          </a:xfrm>
          <a:prstGeom prst="rect">
            <a:avLst/>
          </a:prstGeom>
          <a:noFill/>
        </p:spPr>
        <p:txBody>
          <a:bodyPr wrap="square">
            <a:spAutoFit/>
          </a:bodyPr>
          <a:lstStyle/>
          <a:p>
            <a:pPr algn="ctr">
              <a:lnSpc>
                <a:spcPct val="115000"/>
              </a:lnSpc>
              <a:spcAft>
                <a:spcPts val="1000"/>
              </a:spcAft>
            </a:pPr>
            <a:r>
              <a:rPr lang="ru-RU" sz="3600" b="1" dirty="0" err="1">
                <a:solidFill>
                  <a:srgbClr val="002060"/>
                </a:solidFill>
                <a:latin typeface="Arial" pitchFamily="34" charset="0"/>
                <a:ea typeface="Calibri" panose="020F0502020204030204" pitchFamily="34" charset="0"/>
                <a:cs typeface="Arial" pitchFamily="34" charset="0"/>
              </a:rPr>
              <a:t>Жоспары</a:t>
            </a:r>
            <a:r>
              <a:rPr lang="ru-RU" sz="3600" b="1" dirty="0">
                <a:solidFill>
                  <a:schemeClr val="tx2"/>
                </a:solidFill>
                <a:latin typeface="Arial" pitchFamily="34" charset="0"/>
                <a:ea typeface="Calibri" panose="020F0502020204030204" pitchFamily="34" charset="0"/>
                <a:cs typeface="Arial" pitchFamily="34" charset="0"/>
              </a:rPr>
              <a:t>:</a:t>
            </a:r>
          </a:p>
        </p:txBody>
      </p:sp>
    </p:spTree>
    <p:extLst>
      <p:ext uri="{BB962C8B-B14F-4D97-AF65-F5344CB8AC3E}">
        <p14:creationId xmlns:p14="http://schemas.microsoft.com/office/powerpoint/2010/main" val="361294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фон.jpg">
            <a:extLst>
              <a:ext uri="{FF2B5EF4-FFF2-40B4-BE49-F238E27FC236}">
                <a16:creationId xmlns:a16="http://schemas.microsoft.com/office/drawing/2014/main" id="{4F342D05-C451-4C8F-95CD-5197BD477BEF}"/>
              </a:ext>
            </a:extLst>
          </p:cNvPr>
          <p:cNvPicPr>
            <a:picLocks noChangeAspect="1"/>
          </p:cNvPicPr>
          <p:nvPr/>
        </p:nvPicPr>
        <p:blipFill>
          <a:blip r:embed="rId2"/>
          <a:stretch>
            <a:fillRect/>
          </a:stretch>
        </p:blipFill>
        <p:spPr>
          <a:xfrm>
            <a:off x="-153127" y="-62753"/>
            <a:ext cx="12192000" cy="6858000"/>
          </a:xfrm>
          <a:prstGeom prst="rect">
            <a:avLst/>
          </a:prstGeom>
        </p:spPr>
      </p:pic>
      <p:pic>
        <p:nvPicPr>
          <p:cNvPr id="7170" name="Picture 2">
            <a:extLst>
              <a:ext uri="{FF2B5EF4-FFF2-40B4-BE49-F238E27FC236}">
                <a16:creationId xmlns:a16="http://schemas.microsoft.com/office/drawing/2014/main" id="{A66F5B76-980D-4129-B0D4-9C588BB2F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27" y="977152"/>
            <a:ext cx="6462826" cy="5427041"/>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B4E06D39-35C5-43F4-B249-A7F59A7ACFC4}"/>
              </a:ext>
            </a:extLst>
          </p:cNvPr>
          <p:cNvSpPr>
            <a:spLocks noGrp="1"/>
          </p:cNvSpPr>
          <p:nvPr>
            <p:ph idx="1"/>
          </p:nvPr>
        </p:nvSpPr>
        <p:spPr>
          <a:xfrm>
            <a:off x="5405718" y="977153"/>
            <a:ext cx="6382143" cy="5427041"/>
          </a:xfr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Өзіндік даралықтың барлық деңгейлерінің мінездемесі адамдардың бойында осы дүниемен өзара әрекеттесу әдісі арқылы көрінеді және қалған ерекшеліктер сияқты, ол да түрлендірмеге ие. Бұл әдісті көрсету үшін шегерме психологияда «стиль» түсінігін қолданады.</a:t>
            </a:r>
          </a:p>
          <a:p>
            <a:pPr algn="just">
              <a:lnSpc>
                <a:spcPct val="107000"/>
              </a:lnSpc>
              <a:spcAft>
                <a:spcPts val="800"/>
              </a:spcAft>
            </a:pP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Адамның мінез-құлқының стилінің маңыздылығын көрсететін ең маңызды нұсқаулардың бірін И.В. Гетеге тиесілі деп санайды, ол оның көрінуін өзіндік даралықтың жоғарғы қасиеті деп есептеді.</a:t>
            </a:r>
          </a:p>
          <a:p>
            <a:pPr algn="just">
              <a:lnSpc>
                <a:spcPct val="107000"/>
              </a:lnSpc>
              <a:spcAft>
                <a:spcPts val="800"/>
              </a:spcAft>
            </a:pP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Индивид пен жеке тұлғаның мінездемесін біріктіру үшін, В.С.Мерлин интегралды өзіндік даралық деген түсінікті енгізді, осы атау арқылы ол бүкіл табиғи және әлеуметтік қасиеттер бір- бірімен тығыз байланысты деп атап көрсетті.</a:t>
            </a:r>
          </a:p>
          <a:p>
            <a:endParaRPr lang="ru-RU" sz="1800" dirty="0">
              <a:solidFill>
                <a:schemeClr val="tx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AEF1F00-1466-4046-B616-9641302F0946}"/>
              </a:ext>
            </a:extLst>
          </p:cNvPr>
          <p:cNvSpPr txBox="1"/>
          <p:nvPr/>
        </p:nvSpPr>
        <p:spPr>
          <a:xfrm>
            <a:off x="1759227" y="350948"/>
            <a:ext cx="10279646" cy="480901"/>
          </a:xfrm>
          <a:prstGeom prst="rect">
            <a:avLst/>
          </a:prstGeom>
          <a:noFill/>
        </p:spPr>
        <p:txBody>
          <a:bodyPr wrap="square">
            <a:spAutoFit/>
          </a:bodyPr>
          <a:lstStyle/>
          <a:p>
            <a:pPr algn="ctr">
              <a:lnSpc>
                <a:spcPct val="115000"/>
              </a:lnSpc>
              <a:spcAft>
                <a:spcPts val="1000"/>
              </a:spcAft>
            </a:pP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1.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Психологиядағы</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өзіндік</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даралықтың</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стилдік</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құрылымы</a:t>
            </a:r>
            <a:endParaRPr lang="ru-RU" sz="1600" b="1" dirty="0">
              <a:solidFill>
                <a:schemeClr val="tx2"/>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836427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фон.jpg">
            <a:extLst>
              <a:ext uri="{FF2B5EF4-FFF2-40B4-BE49-F238E27FC236}">
                <a16:creationId xmlns:a16="http://schemas.microsoft.com/office/drawing/2014/main" id="{4F342D05-C451-4C8F-95CD-5197BD477BEF}"/>
              </a:ext>
            </a:extLst>
          </p:cNvPr>
          <p:cNvPicPr>
            <a:picLocks noChangeAspect="1"/>
          </p:cNvPicPr>
          <p:nvPr/>
        </p:nvPicPr>
        <p:blipFill>
          <a:blip r:embed="rId2"/>
          <a:stretch>
            <a:fillRect/>
          </a:stretch>
        </p:blipFill>
        <p:spPr>
          <a:xfrm>
            <a:off x="-71718" y="-107576"/>
            <a:ext cx="12192000" cy="6858000"/>
          </a:xfrm>
          <a:prstGeom prst="rect">
            <a:avLst/>
          </a:prstGeom>
        </p:spPr>
      </p:pic>
      <p:sp>
        <p:nvSpPr>
          <p:cNvPr id="3" name="Объект 2">
            <a:extLst>
              <a:ext uri="{FF2B5EF4-FFF2-40B4-BE49-F238E27FC236}">
                <a16:creationId xmlns:a16="http://schemas.microsoft.com/office/drawing/2014/main" id="{B4E06D39-35C5-43F4-B249-A7F59A7ACFC4}"/>
              </a:ext>
            </a:extLst>
          </p:cNvPr>
          <p:cNvSpPr>
            <a:spLocks noGrp="1"/>
          </p:cNvSpPr>
          <p:nvPr>
            <p:ph idx="1"/>
          </p:nvPr>
        </p:nvSpPr>
        <p:spPr>
          <a:xfrm>
            <a:off x="779930" y="1205753"/>
            <a:ext cx="7836532" cy="5257800"/>
          </a:xfr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В.С.Мерлиннің, А.Н.Леонтьевтің пікірінен айырмашылығы, ол индивидтік және жеке тұлғаның ерекшеліктерін қарама-қарсы қойған жоқ, қайта оларды бір-біріне бағындыруға тырысты. Индивидтік өзіндік даралыққа қосылады.</a:t>
            </a:r>
          </a:p>
          <a:p>
            <a:pPr algn="just">
              <a:lnSpc>
                <a:spcPct val="107000"/>
              </a:lnSpc>
              <a:spcAft>
                <a:spcPts val="800"/>
              </a:spcAft>
            </a:pP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Өзіндік даралық бұл өздігінен дамитын және өзін-өзі реттейтін автономиялык, бірегей, қайталанбас, біртума биоәлеуметтік жүйе. Оған көп өлшемді және көп деңгейлі байланыстар кіреді, ол адамның жеке дамуындағы бүкіл тұрақты қозғаушы күштердің бәрін қамтиды, ол материяның дамуының барлық сатыларының қасиеттерін өзіне иерархиялық жолмен бағындырады физикалық, биохимиялык, әлеуметтік-топтық және қоғамдық-тарихи бағындырады. Бұл жеке адамның болмысының пішіні, ол сыртқы және ішкі үздіксіз өзгерістер жағдайында, біртұтастық пен үйлесімділікті сақтап қала алады. Физиологиялық әлеуметтік-топтық және қоғамдық-тарихи бағындырады. Бұл жеке адамның болмысының пішіні, ол сыртқы және ішкі үздіксіз өзгерістер жағдайында, біртұтастық пен үйлесімділікті сақтап қала алады.</a:t>
            </a:r>
          </a:p>
          <a:p>
            <a:endParaRPr lang="ru-RU" sz="1400" dirty="0">
              <a:solidFill>
                <a:schemeClr val="tx2"/>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AEF1F00-1466-4046-B616-9641302F0946}"/>
              </a:ext>
            </a:extLst>
          </p:cNvPr>
          <p:cNvSpPr txBox="1"/>
          <p:nvPr/>
        </p:nvSpPr>
        <p:spPr>
          <a:xfrm>
            <a:off x="1759227" y="350948"/>
            <a:ext cx="10279646" cy="480901"/>
          </a:xfrm>
          <a:prstGeom prst="rect">
            <a:avLst/>
          </a:prstGeom>
          <a:noFill/>
        </p:spPr>
        <p:txBody>
          <a:bodyPr wrap="square">
            <a:spAutoFit/>
          </a:bodyPr>
          <a:lstStyle/>
          <a:p>
            <a:pPr algn="ctr">
              <a:lnSpc>
                <a:spcPct val="115000"/>
              </a:lnSpc>
              <a:spcAft>
                <a:spcPts val="1000"/>
              </a:spcAft>
            </a:pP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1.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Психологиядағы</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өзіндік</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даралықтың</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стилдік</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құрылымы</a:t>
            </a:r>
            <a:endParaRPr lang="ru-RU" sz="1600" b="1" dirty="0">
              <a:solidFill>
                <a:schemeClr val="tx2"/>
              </a:solidFill>
              <a:latin typeface="Arial" pitchFamily="34" charset="0"/>
              <a:ea typeface="Calibri" panose="020F0502020204030204" pitchFamily="34" charset="0"/>
              <a:cs typeface="Arial" pitchFamily="34" charset="0"/>
            </a:endParaRPr>
          </a:p>
        </p:txBody>
      </p:sp>
      <p:pic>
        <p:nvPicPr>
          <p:cNvPr id="6146" name="Picture 2">
            <a:extLst>
              <a:ext uri="{FF2B5EF4-FFF2-40B4-BE49-F238E27FC236}">
                <a16:creationId xmlns:a16="http://schemas.microsoft.com/office/drawing/2014/main" id="{DCA345E1-F389-4651-BA7A-BA775D54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054" y="3834653"/>
            <a:ext cx="1861016" cy="26234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1E642B14-242C-4841-9EE4-89B3BC1472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19" r="3404"/>
          <a:stretch/>
        </p:blipFill>
        <p:spPr bwMode="auto">
          <a:xfrm>
            <a:off x="9317973" y="1205753"/>
            <a:ext cx="2294964" cy="251705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969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6507A8B6-C2B0-4C3E-9D51-870312BC374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3199857-707B-4FD7-8BA4-199E82EDCFD7}"/>
              </a:ext>
            </a:extLst>
          </p:cNvPr>
          <p:cNvSpPr txBox="1"/>
          <p:nvPr/>
        </p:nvSpPr>
        <p:spPr>
          <a:xfrm>
            <a:off x="1759227" y="140694"/>
            <a:ext cx="10029361" cy="63453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15000"/>
              </a:lnSpc>
              <a:spcAft>
                <a:spcPts val="1000"/>
              </a:spcAft>
            </a:pPr>
            <a:r>
              <a:rPr lang="ru-RU" sz="16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Б.Г. </a:t>
            </a:r>
            <a:r>
              <a:rPr lang="ru-RU" sz="16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Ананьевтің</a:t>
            </a:r>
            <a:r>
              <a:rPr lang="ru-RU" sz="16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В.С. </a:t>
            </a:r>
            <a:r>
              <a:rPr lang="ru-RU" sz="16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Мерлиннің</a:t>
            </a:r>
            <a:r>
              <a:rPr lang="ru-RU" sz="16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16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және</a:t>
            </a:r>
            <a:r>
              <a:rPr lang="ru-RU" sz="16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Э.А. </a:t>
            </a:r>
            <a:r>
              <a:rPr lang="ru-RU" sz="16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Голубеваның</a:t>
            </a:r>
            <a:r>
              <a:rPr lang="ru-RU" sz="16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16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шешімдері</a:t>
            </a:r>
            <a:r>
              <a:rPr lang="ru-RU" sz="16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16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бойынша</a:t>
            </a:r>
            <a:r>
              <a:rPr lang="ru-RU" sz="16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16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өзіндік</a:t>
            </a:r>
            <a:r>
              <a:rPr lang="ru-RU" sz="16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16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даралықтың</a:t>
            </a:r>
            <a:r>
              <a:rPr lang="ru-RU" sz="16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16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құрылымын</a:t>
            </a:r>
            <a:r>
              <a:rPr lang="ru-RU" sz="16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16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салыстыру</a:t>
            </a:r>
            <a:endParaRPr lang="ru-RU" sz="1600" b="1" dirty="0">
              <a:solidFill>
                <a:schemeClr val="tx2"/>
              </a:solidFill>
              <a:latin typeface="Arial" pitchFamily="34" charset="0"/>
              <a:ea typeface="Calibri" panose="020F0502020204030204" pitchFamily="34" charset="0"/>
              <a:cs typeface="Arial" pitchFamily="34" charset="0"/>
            </a:endParaRPr>
          </a:p>
        </p:txBody>
      </p:sp>
      <p:graphicFrame>
        <p:nvGraphicFramePr>
          <p:cNvPr id="3" name="Таблица 2">
            <a:extLst>
              <a:ext uri="{FF2B5EF4-FFF2-40B4-BE49-F238E27FC236}">
                <a16:creationId xmlns:a16="http://schemas.microsoft.com/office/drawing/2014/main" id="{D9707981-896C-4CE7-83E6-4712A1D38227}"/>
              </a:ext>
            </a:extLst>
          </p:cNvPr>
          <p:cNvGraphicFramePr>
            <a:graphicFrameLocks noGrp="1"/>
          </p:cNvGraphicFramePr>
          <p:nvPr>
            <p:extLst>
              <p:ext uri="{D42A27DB-BD31-4B8C-83A1-F6EECF244321}">
                <p14:modId xmlns:p14="http://schemas.microsoft.com/office/powerpoint/2010/main" val="1404306637"/>
              </p:ext>
            </p:extLst>
          </p:nvPr>
        </p:nvGraphicFramePr>
        <p:xfrm>
          <a:off x="833719" y="1256581"/>
          <a:ext cx="11053480" cy="5221551"/>
        </p:xfrm>
        <a:graphic>
          <a:graphicData uri="http://schemas.openxmlformats.org/drawingml/2006/table">
            <a:tbl>
              <a:tblPr firstRow="1" firstCol="1" bandRow="1">
                <a:tableStyleId>{5C22544A-7EE6-4342-B048-85BDC9FD1C3A}</a:tableStyleId>
              </a:tblPr>
              <a:tblGrid>
                <a:gridCol w="2339753">
                  <a:extLst>
                    <a:ext uri="{9D8B030D-6E8A-4147-A177-3AD203B41FA5}">
                      <a16:colId xmlns:a16="http://schemas.microsoft.com/office/drawing/2014/main" val="944165274"/>
                    </a:ext>
                  </a:extLst>
                </a:gridCol>
                <a:gridCol w="6304189">
                  <a:extLst>
                    <a:ext uri="{9D8B030D-6E8A-4147-A177-3AD203B41FA5}">
                      <a16:colId xmlns:a16="http://schemas.microsoft.com/office/drawing/2014/main" val="439420951"/>
                    </a:ext>
                  </a:extLst>
                </a:gridCol>
                <a:gridCol w="2185673">
                  <a:extLst>
                    <a:ext uri="{9D8B030D-6E8A-4147-A177-3AD203B41FA5}">
                      <a16:colId xmlns:a16="http://schemas.microsoft.com/office/drawing/2014/main" val="1197907432"/>
                    </a:ext>
                  </a:extLst>
                </a:gridCol>
                <a:gridCol w="223865">
                  <a:extLst>
                    <a:ext uri="{9D8B030D-6E8A-4147-A177-3AD203B41FA5}">
                      <a16:colId xmlns:a16="http://schemas.microsoft.com/office/drawing/2014/main" val="1442797473"/>
                    </a:ext>
                  </a:extLst>
                </a:gridCol>
              </a:tblGrid>
              <a:tr h="344129">
                <a:tc>
                  <a:txBody>
                    <a:bodyPr/>
                    <a:lstStyle/>
                    <a:p>
                      <a:pPr algn="ctr">
                        <a:lnSpc>
                          <a:spcPct val="100000"/>
                        </a:lnSpc>
                        <a:spcAft>
                          <a:spcPts val="800"/>
                        </a:spcAft>
                        <a:tabLst>
                          <a:tab pos="1228725" algn="l"/>
                        </a:tabLst>
                      </a:pPr>
                      <a:r>
                        <a:rPr lang="kk-KZ" sz="1200" dirty="0">
                          <a:effectLst/>
                          <a:latin typeface="Arial" panose="020B0604020202020204" pitchFamily="34" charset="0"/>
                          <a:cs typeface="Arial" panose="020B0604020202020204" pitchFamily="34" charset="0"/>
                        </a:rPr>
                        <a:t>Өзіндік даралык құрылымындағы денгейлер</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a:txBody>
                    <a:bodyPr/>
                    <a:lstStyle/>
                    <a:p>
                      <a:pPr algn="ctr">
                        <a:lnSpc>
                          <a:spcPct val="107000"/>
                        </a:lnSpc>
                        <a:spcAft>
                          <a:spcPts val="800"/>
                        </a:spcAft>
                      </a:pPr>
                      <a:r>
                        <a:rPr lang="kk-KZ" sz="1200" dirty="0">
                          <a:effectLst/>
                          <a:latin typeface="Arial" panose="020B0604020202020204" pitchFamily="34" charset="0"/>
                          <a:cs typeface="Arial" panose="020B0604020202020204" pitchFamily="34" charset="0"/>
                        </a:rPr>
                        <a:t>Әрбір деңгейге кіретін касиеттер</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a:txBody>
                    <a:bodyPr/>
                    <a:lstStyle/>
                    <a:p>
                      <a:pPr algn="ctr">
                        <a:lnSpc>
                          <a:spcPct val="107000"/>
                        </a:lnSpc>
                        <a:spcAft>
                          <a:spcPts val="800"/>
                        </a:spcAft>
                      </a:pPr>
                      <a:r>
                        <a:rPr lang="kk-KZ" sz="1200" dirty="0">
                          <a:effectLst/>
                          <a:latin typeface="Arial" panose="020B0604020202020204" pitchFamily="34" charset="0"/>
                          <a:cs typeface="Arial" panose="020B0604020202020204" pitchFamily="34" charset="0"/>
                        </a:rPr>
                        <a:t>Жүйені ұйымдастыратын касиеттер</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a:txBody>
                    <a:bodyPr/>
                    <a:lstStyle/>
                    <a:p>
                      <a:pPr>
                        <a:lnSpc>
                          <a:spcPct val="107000"/>
                        </a:lnSpc>
                        <a:spcAft>
                          <a:spcPts val="800"/>
                        </a:spcAft>
                      </a:pPr>
                      <a:r>
                        <a:rPr lang="ru-RU" sz="1000">
                          <a:effectLst/>
                          <a:latin typeface="Arial" panose="020B0604020202020204" pitchFamily="34" charset="0"/>
                          <a:cs typeface="Arial" panose="020B0604020202020204" pitchFamily="34" charset="0"/>
                        </a:rPr>
                        <a:t> </a:t>
                      </a:r>
                      <a:endParaRPr lang="ru-RU" sz="10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9406029"/>
                  </a:ext>
                </a:extLst>
              </a:tr>
              <a:tr h="131442">
                <a:tc gridSpan="4">
                  <a:txBody>
                    <a:bodyPr/>
                    <a:lstStyle/>
                    <a:p>
                      <a:pPr algn="ctr">
                        <a:lnSpc>
                          <a:spcPct val="107000"/>
                        </a:lnSpc>
                        <a:spcAft>
                          <a:spcPts val="800"/>
                        </a:spcAft>
                      </a:pPr>
                      <a:r>
                        <a:rPr lang="kk-KZ" sz="1200" dirty="0">
                          <a:effectLst/>
                          <a:latin typeface="Arial" panose="020B0604020202020204" pitchFamily="34" charset="0"/>
                          <a:cs typeface="Arial" panose="020B0604020202020204" pitchFamily="34" charset="0"/>
                        </a:rPr>
                        <a:t>Б.Г.Ананьев (1969)</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34145545"/>
                  </a:ext>
                </a:extLst>
              </a:tr>
              <a:tr h="591625">
                <a:tc>
                  <a:txBody>
                    <a:bodyPr/>
                    <a:lstStyle/>
                    <a:p>
                      <a:pPr marL="342900" lvl="0" indent="-342900">
                        <a:lnSpc>
                          <a:spcPct val="107000"/>
                        </a:lnSpc>
                        <a:spcAft>
                          <a:spcPts val="800"/>
                        </a:spcAft>
                        <a:buFont typeface="+mj-lt"/>
                        <a:buAutoNum type="arabicPeriod"/>
                      </a:pPr>
                      <a:r>
                        <a:rPr lang="kk-KZ" sz="1200" dirty="0">
                          <a:effectLst/>
                          <a:latin typeface="Arial" panose="020B0604020202020204" pitchFamily="34" charset="0"/>
                          <a:cs typeface="Arial" panose="020B0604020202020204" pitchFamily="34" charset="0"/>
                        </a:rPr>
                        <a:t>Индивид</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a:txBody>
                    <a:bodyPr/>
                    <a:lstStyle/>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1) Жынысы, жас шамасы, Ата зан, нейродинамика</a:t>
                      </a:r>
                      <a:endParaRPr lang="ru-RU" sz="1200" dirty="0">
                        <a:solidFill>
                          <a:schemeClr val="tx2"/>
                        </a:solidFill>
                        <a:effectLst/>
                        <a:latin typeface="Arial" panose="020B0604020202020204" pitchFamily="34" charset="0"/>
                        <a:cs typeface="Arial" panose="020B0604020202020204" pitchFamily="34" charset="0"/>
                      </a:endParaRPr>
                    </a:p>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2) Психофизиологиялық кызметтер, органикалық кажеттіліктер</a:t>
                      </a:r>
                      <a:endParaRPr lang="ru-RU" sz="1200" dirty="0">
                        <a:solidFill>
                          <a:schemeClr val="tx2"/>
                        </a:solidFill>
                        <a:effectLst/>
                        <a:latin typeface="Arial" panose="020B0604020202020204" pitchFamily="34" charset="0"/>
                        <a:cs typeface="Arial" panose="020B0604020202020204" pitchFamily="34" charset="0"/>
                      </a:endParaRPr>
                    </a:p>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3) Қабілеттер, темперамент</a:t>
                      </a:r>
                      <a:endParaRPr lang="ru-RU"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rowSpan="3">
                  <a:txBody>
                    <a:bodyPr/>
                    <a:lstStyle/>
                    <a:p>
                      <a:pPr algn="ctr">
                        <a:lnSpc>
                          <a:spcPct val="107000"/>
                        </a:lnSpc>
                        <a:spcAft>
                          <a:spcPts val="800"/>
                        </a:spcAft>
                      </a:pPr>
                      <a:r>
                        <a:rPr lang="kk-KZ" sz="1200" dirty="0">
                          <a:solidFill>
                            <a:schemeClr val="tx2"/>
                          </a:solidFill>
                          <a:effectLst/>
                          <a:latin typeface="Arial" panose="020B0604020202020204" pitchFamily="34" charset="0"/>
                          <a:cs typeface="Arial" panose="020B0604020202020204" pitchFamily="34" charset="0"/>
                        </a:rPr>
                        <a:t>Жеке тұлғаның касиеттері</a:t>
                      </a:r>
                      <a:endParaRPr lang="ru-RU"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nchor="ctr"/>
                </a:tc>
                <a:tc>
                  <a:txBody>
                    <a:bodyPr/>
                    <a:lstStyle/>
                    <a:p>
                      <a:pPr>
                        <a:lnSpc>
                          <a:spcPct val="107000"/>
                        </a:lnSpc>
                        <a:spcAft>
                          <a:spcPts val="800"/>
                        </a:spcAft>
                      </a:pPr>
                      <a:r>
                        <a:rPr lang="ru-RU" sz="1000">
                          <a:effectLst/>
                          <a:latin typeface="Arial" panose="020B0604020202020204" pitchFamily="34" charset="0"/>
                          <a:cs typeface="Arial" panose="020B0604020202020204" pitchFamily="34" charset="0"/>
                        </a:rPr>
                        <a:t> </a:t>
                      </a:r>
                      <a:endParaRPr lang="ru-RU" sz="10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235271110"/>
                  </a:ext>
                </a:extLst>
              </a:tr>
              <a:tr h="591625">
                <a:tc>
                  <a:txBody>
                    <a:bodyPr/>
                    <a:lstStyle/>
                    <a:p>
                      <a:pPr marL="342900" lvl="0" indent="-342900">
                        <a:lnSpc>
                          <a:spcPct val="107000"/>
                        </a:lnSpc>
                        <a:spcAft>
                          <a:spcPts val="800"/>
                        </a:spcAft>
                        <a:buFont typeface="+mj-lt"/>
                        <a:buAutoNum type="arabicPeriod"/>
                      </a:pPr>
                      <a:r>
                        <a:rPr lang="kk-KZ" sz="1200" dirty="0">
                          <a:effectLst/>
                          <a:latin typeface="Arial" panose="020B0604020202020204" pitchFamily="34" charset="0"/>
                          <a:cs typeface="Arial" panose="020B0604020202020204" pitchFamily="34" charset="0"/>
                        </a:rPr>
                        <a:t>Қызметтің субъектісі</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a:txBody>
                    <a:bodyPr/>
                    <a:lstStyle/>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1) Когнитивтік мінездемелер, коммуникативтік қасиеттер, енбекке жарамдылық</a:t>
                      </a:r>
                      <a:endParaRPr lang="ru-RU" sz="1200" dirty="0">
                        <a:solidFill>
                          <a:schemeClr val="tx2"/>
                        </a:solidFill>
                        <a:effectLst/>
                        <a:latin typeface="Arial" panose="020B0604020202020204" pitchFamily="34" charset="0"/>
                        <a:cs typeface="Arial" panose="020B0604020202020204" pitchFamily="34" charset="0"/>
                      </a:endParaRPr>
                    </a:p>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2) Қабілеттер</a:t>
                      </a:r>
                      <a:endParaRPr lang="ru-RU"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vMerge="1">
                  <a:txBody>
                    <a:bodyPr/>
                    <a:lstStyle/>
                    <a:p>
                      <a:endParaRPr lang="ru-RU"/>
                    </a:p>
                  </a:txBody>
                  <a:tcPr/>
                </a:tc>
                <a:tc>
                  <a:txBody>
                    <a:bodyPr/>
                    <a:lstStyle/>
                    <a:p>
                      <a:pPr>
                        <a:lnSpc>
                          <a:spcPct val="107000"/>
                        </a:lnSpc>
                        <a:spcAft>
                          <a:spcPts val="800"/>
                        </a:spcAft>
                      </a:pPr>
                      <a:r>
                        <a:rPr lang="ru-RU" sz="1000">
                          <a:effectLst/>
                          <a:latin typeface="Arial" panose="020B0604020202020204" pitchFamily="34" charset="0"/>
                          <a:cs typeface="Arial" panose="020B0604020202020204" pitchFamily="34" charset="0"/>
                        </a:rPr>
                        <a:t> </a:t>
                      </a:r>
                      <a:endParaRPr lang="ru-RU" sz="10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054033388"/>
                  </a:ext>
                </a:extLst>
              </a:tr>
              <a:tr h="591625">
                <a:tc>
                  <a:txBody>
                    <a:bodyPr/>
                    <a:lstStyle/>
                    <a:p>
                      <a:pPr marL="342900" lvl="0" indent="-342900">
                        <a:lnSpc>
                          <a:spcPct val="107000"/>
                        </a:lnSpc>
                        <a:spcAft>
                          <a:spcPts val="800"/>
                        </a:spcAft>
                        <a:buFont typeface="+mj-lt"/>
                        <a:buAutoNum type="arabicPeriod"/>
                      </a:pPr>
                      <a:r>
                        <a:rPr lang="kk-KZ" sz="1200">
                          <a:effectLst/>
                          <a:latin typeface="Arial" panose="020B0604020202020204" pitchFamily="34" charset="0"/>
                          <a:cs typeface="Arial" panose="020B0604020202020204" pitchFamily="34" charset="0"/>
                        </a:rPr>
                        <a:t>Жеке тұлға</a:t>
                      </a:r>
                      <a:endParaRPr lang="ru-RU" sz="1200">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a:txBody>
                    <a:bodyPr/>
                    <a:lstStyle/>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1) Мәртебесі, әлеуметтік рөлі, құндылыктар кұрылымы</a:t>
                      </a:r>
                      <a:endParaRPr lang="ru-RU" sz="1200" dirty="0">
                        <a:solidFill>
                          <a:schemeClr val="tx2"/>
                        </a:solidFill>
                        <a:effectLst/>
                        <a:latin typeface="Arial" panose="020B0604020202020204" pitchFamily="34" charset="0"/>
                        <a:cs typeface="Arial" panose="020B0604020202020204" pitchFamily="34" charset="0"/>
                      </a:endParaRPr>
                    </a:p>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2) Мінез-құлықтың уәждемесі</a:t>
                      </a:r>
                      <a:endParaRPr lang="ru-RU" sz="1200" dirty="0">
                        <a:solidFill>
                          <a:schemeClr val="tx2"/>
                        </a:solidFill>
                        <a:effectLst/>
                        <a:latin typeface="Arial" panose="020B0604020202020204" pitchFamily="34" charset="0"/>
                        <a:cs typeface="Arial" panose="020B0604020202020204" pitchFamily="34" charset="0"/>
                      </a:endParaRPr>
                    </a:p>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3) Мінез-құлык, бейімділік</a:t>
                      </a:r>
                      <a:endParaRPr lang="ru-RU"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vMerge="1">
                  <a:txBody>
                    <a:bodyPr/>
                    <a:lstStyle/>
                    <a:p>
                      <a:endParaRPr lang="ru-RU"/>
                    </a:p>
                  </a:txBody>
                  <a:tcPr/>
                </a:tc>
                <a:tc>
                  <a:txBody>
                    <a:bodyPr/>
                    <a:lstStyle/>
                    <a:p>
                      <a:pPr>
                        <a:lnSpc>
                          <a:spcPct val="107000"/>
                        </a:lnSpc>
                        <a:spcAft>
                          <a:spcPts val="800"/>
                        </a:spcAft>
                      </a:pPr>
                      <a:r>
                        <a:rPr lang="ru-RU" sz="1000">
                          <a:effectLst/>
                          <a:latin typeface="Arial" panose="020B0604020202020204" pitchFamily="34" charset="0"/>
                          <a:cs typeface="Arial" panose="020B0604020202020204" pitchFamily="34" charset="0"/>
                        </a:rPr>
                        <a:t> </a:t>
                      </a:r>
                      <a:endParaRPr lang="ru-RU" sz="10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176700627"/>
                  </a:ext>
                </a:extLst>
              </a:tr>
              <a:tr h="131442">
                <a:tc gridSpan="4">
                  <a:txBody>
                    <a:bodyPr/>
                    <a:lstStyle/>
                    <a:p>
                      <a:pPr algn="ct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В.С.Мерлин (1986)</a:t>
                      </a:r>
                      <a:endParaRPr lang="ru-RU"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92401514"/>
                  </a:ext>
                </a:extLst>
              </a:tr>
              <a:tr h="361533">
                <a:tc>
                  <a:txBody>
                    <a:bodyPr/>
                    <a:lstStyle/>
                    <a:p>
                      <a:pPr>
                        <a:lnSpc>
                          <a:spcPct val="107000"/>
                        </a:lnSpc>
                        <a:spcAft>
                          <a:spcPts val="800"/>
                        </a:spcAft>
                      </a:pPr>
                      <a:r>
                        <a:rPr lang="kk-KZ" sz="1200" dirty="0">
                          <a:effectLst/>
                          <a:latin typeface="Arial" panose="020B0604020202020204" pitchFamily="34" charset="0"/>
                          <a:cs typeface="Arial" panose="020B0604020202020204" pitchFamily="34" charset="0"/>
                        </a:rPr>
                        <a:t>1. Агзаның қасиеттері</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a:txBody>
                    <a:bodyPr/>
                    <a:lstStyle/>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1) Биохимиялық қасиеттер</a:t>
                      </a:r>
                      <a:endParaRPr lang="ru-RU" sz="1200" dirty="0">
                        <a:solidFill>
                          <a:schemeClr val="tx2"/>
                        </a:solidFill>
                        <a:effectLst/>
                        <a:latin typeface="Arial" panose="020B0604020202020204" pitchFamily="34" charset="0"/>
                        <a:cs typeface="Arial" panose="020B0604020202020204" pitchFamily="34" charset="0"/>
                      </a:endParaRPr>
                    </a:p>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2) Жалпы соматикалық қасиеттер</a:t>
                      </a:r>
                      <a:endParaRPr lang="ru-RU"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rowSpan="3">
                  <a:txBody>
                    <a:bodyPr/>
                    <a:lstStyle/>
                    <a:p>
                      <a:pPr algn="ctr">
                        <a:lnSpc>
                          <a:spcPct val="107000"/>
                        </a:lnSpc>
                        <a:spcAft>
                          <a:spcPts val="800"/>
                        </a:spcAft>
                      </a:pPr>
                      <a:r>
                        <a:rPr lang="kk-KZ" sz="1200" dirty="0">
                          <a:solidFill>
                            <a:schemeClr val="tx2"/>
                          </a:solidFill>
                          <a:effectLst/>
                          <a:latin typeface="Arial" panose="020B0604020202020204" pitchFamily="34" charset="0"/>
                          <a:cs typeface="Arial" panose="020B0604020202020204" pitchFamily="34" charset="0"/>
                        </a:rPr>
                        <a:t>Қызметтің жекеше қыр- сыры</a:t>
                      </a:r>
                      <a:endParaRPr lang="ru-RU"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nchor="ctr"/>
                </a:tc>
                <a:tc>
                  <a:txBody>
                    <a:bodyPr/>
                    <a:lstStyle/>
                    <a:p>
                      <a:pPr>
                        <a:lnSpc>
                          <a:spcPct val="107000"/>
                        </a:lnSpc>
                        <a:spcAft>
                          <a:spcPts val="800"/>
                        </a:spcAft>
                      </a:pPr>
                      <a:r>
                        <a:rPr lang="ru-RU" sz="1000" dirty="0">
                          <a:effectLst/>
                          <a:latin typeface="Arial" panose="020B0604020202020204" pitchFamily="34" charset="0"/>
                          <a:cs typeface="Arial" panose="020B0604020202020204" pitchFamily="34" charset="0"/>
                        </a:rPr>
                        <a:t> </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788222970"/>
                  </a:ext>
                </a:extLst>
              </a:tr>
              <a:tr h="361533">
                <a:tc>
                  <a:txBody>
                    <a:bodyPr/>
                    <a:lstStyle/>
                    <a:p>
                      <a:pPr marL="342900" lvl="0" indent="-342900">
                        <a:lnSpc>
                          <a:spcPct val="107000"/>
                        </a:lnSpc>
                        <a:spcAft>
                          <a:spcPts val="800"/>
                        </a:spcAft>
                        <a:buFont typeface="+mj-lt"/>
                        <a:buAutoNum type="arabicPeriod"/>
                      </a:pPr>
                      <a:r>
                        <a:rPr lang="kk-KZ" sz="1200">
                          <a:effectLst/>
                          <a:latin typeface="Arial" panose="020B0604020202020204" pitchFamily="34" charset="0"/>
                          <a:cs typeface="Arial" panose="020B0604020202020204" pitchFamily="34" charset="0"/>
                        </a:rPr>
                        <a:t>Психикалық қасиеттер</a:t>
                      </a:r>
                      <a:endParaRPr lang="ru-RU" sz="1200">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a:txBody>
                    <a:bodyPr/>
                    <a:lstStyle/>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1) Темперамент</a:t>
                      </a:r>
                      <a:endParaRPr lang="ru-RU" sz="1200" dirty="0">
                        <a:solidFill>
                          <a:schemeClr val="tx2"/>
                        </a:solidFill>
                        <a:effectLst/>
                        <a:latin typeface="Arial" panose="020B0604020202020204" pitchFamily="34" charset="0"/>
                        <a:cs typeface="Arial" panose="020B0604020202020204" pitchFamily="34" charset="0"/>
                      </a:endParaRPr>
                    </a:p>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2) Жеке тұлғаның қасиеттері</a:t>
                      </a:r>
                      <a:endParaRPr lang="ru-RU"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vMerge="1">
                  <a:txBody>
                    <a:bodyPr/>
                    <a:lstStyle/>
                    <a:p>
                      <a:endParaRPr lang="ru-RU"/>
                    </a:p>
                  </a:txBody>
                  <a:tcPr/>
                </a:tc>
                <a:tc>
                  <a:txBody>
                    <a:bodyPr/>
                    <a:lstStyle/>
                    <a:p>
                      <a:pPr>
                        <a:lnSpc>
                          <a:spcPct val="107000"/>
                        </a:lnSpc>
                        <a:spcAft>
                          <a:spcPts val="800"/>
                        </a:spcAft>
                      </a:pPr>
                      <a:r>
                        <a:rPr lang="ru-RU" sz="1000">
                          <a:effectLst/>
                          <a:latin typeface="Arial" panose="020B0604020202020204" pitchFamily="34" charset="0"/>
                          <a:cs typeface="Arial" panose="020B0604020202020204" pitchFamily="34" charset="0"/>
                        </a:rPr>
                        <a:t> </a:t>
                      </a:r>
                      <a:endParaRPr lang="ru-RU" sz="10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173762079"/>
                  </a:ext>
                </a:extLst>
              </a:tr>
              <a:tr h="361533">
                <a:tc>
                  <a:txBody>
                    <a:bodyPr/>
                    <a:lstStyle/>
                    <a:p>
                      <a:pPr>
                        <a:lnSpc>
                          <a:spcPct val="107000"/>
                        </a:lnSpc>
                        <a:spcAft>
                          <a:spcPts val="800"/>
                        </a:spcAft>
                      </a:pPr>
                      <a:r>
                        <a:rPr lang="kk-KZ" sz="1200">
                          <a:effectLst/>
                          <a:latin typeface="Arial" panose="020B0604020202020204" pitchFamily="34" charset="0"/>
                          <a:cs typeface="Arial" panose="020B0604020202020204" pitchFamily="34" charset="0"/>
                        </a:rPr>
                        <a:t>3. Әлеуметтік- психологиялык қасиеттер</a:t>
                      </a:r>
                      <a:endParaRPr lang="ru-RU" sz="1200">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a:txBody>
                    <a:bodyPr/>
                    <a:lstStyle/>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1) Әлеуметтік топтағы әлеуметтік рөлдер</a:t>
                      </a:r>
                      <a:endParaRPr lang="ru-RU" sz="1200" dirty="0">
                        <a:solidFill>
                          <a:schemeClr val="tx2"/>
                        </a:solidFill>
                        <a:effectLst/>
                        <a:latin typeface="Arial" panose="020B0604020202020204" pitchFamily="34" charset="0"/>
                        <a:cs typeface="Arial" panose="020B0604020202020204" pitchFamily="34" charset="0"/>
                      </a:endParaRPr>
                    </a:p>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2) Тарихи жалпылықтағы әлеуметтік рөлдер</a:t>
                      </a:r>
                      <a:endParaRPr lang="ru-RU"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vMerge="1">
                  <a:txBody>
                    <a:bodyPr/>
                    <a:lstStyle/>
                    <a:p>
                      <a:endParaRPr lang="ru-RU"/>
                    </a:p>
                  </a:txBody>
                  <a:tcPr/>
                </a:tc>
                <a:tc>
                  <a:txBody>
                    <a:bodyPr/>
                    <a:lstStyle/>
                    <a:p>
                      <a:pPr>
                        <a:lnSpc>
                          <a:spcPct val="107000"/>
                        </a:lnSpc>
                        <a:spcAft>
                          <a:spcPts val="800"/>
                        </a:spcAft>
                      </a:pPr>
                      <a:r>
                        <a:rPr lang="ru-RU" sz="1000">
                          <a:effectLst/>
                          <a:latin typeface="Arial" panose="020B0604020202020204" pitchFamily="34" charset="0"/>
                          <a:cs typeface="Arial" panose="020B0604020202020204" pitchFamily="34" charset="0"/>
                        </a:rPr>
                        <a:t> </a:t>
                      </a:r>
                      <a:endParaRPr lang="ru-RU" sz="10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794891598"/>
                  </a:ext>
                </a:extLst>
              </a:tr>
              <a:tr h="131442">
                <a:tc gridSpan="4">
                  <a:txBody>
                    <a:bodyPr/>
                    <a:lstStyle/>
                    <a:p>
                      <a:pPr algn="ct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Э.А.Голубева (1989)</a:t>
                      </a:r>
                      <a:endParaRPr lang="ru-RU"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887271449"/>
                  </a:ext>
                </a:extLst>
              </a:tr>
              <a:tr h="821716">
                <a:tc>
                  <a:txBody>
                    <a:bodyPr/>
                    <a:lstStyle/>
                    <a:p>
                      <a:pPr marL="342900" lvl="0" indent="-342900">
                        <a:lnSpc>
                          <a:spcPct val="107000"/>
                        </a:lnSpc>
                        <a:spcAft>
                          <a:spcPts val="800"/>
                        </a:spcAft>
                        <a:buFont typeface="+mj-lt"/>
                        <a:buAutoNum type="arabicPeriod"/>
                      </a:pPr>
                      <a:r>
                        <a:rPr lang="kk-KZ" sz="1200">
                          <a:effectLst/>
                          <a:latin typeface="Arial" panose="020B0604020202020204" pitchFamily="34" charset="0"/>
                          <a:cs typeface="Arial" panose="020B0604020202020204" pitchFamily="34" charset="0"/>
                        </a:rPr>
                        <a:t>Ағза</a:t>
                      </a:r>
                      <a:endParaRPr lang="ru-RU" sz="1200">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a:txBody>
                    <a:bodyPr/>
                    <a:lstStyle/>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1) Бастауыш қажеттіліктер</a:t>
                      </a:r>
                      <a:endParaRPr lang="ru-RU" sz="1200" dirty="0">
                        <a:solidFill>
                          <a:schemeClr val="tx2"/>
                        </a:solidFill>
                        <a:effectLst/>
                        <a:latin typeface="Arial" panose="020B0604020202020204" pitchFamily="34" charset="0"/>
                        <a:cs typeface="Arial" panose="020B0604020202020204" pitchFamily="34" charset="0"/>
                      </a:endParaRPr>
                    </a:p>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2) Адам мен жануарлар үшін ортак, жүйке жүйесінің қасиеттері</a:t>
                      </a:r>
                      <a:endParaRPr lang="ru-RU" sz="1200" dirty="0">
                        <a:solidFill>
                          <a:schemeClr val="tx2"/>
                        </a:solidFill>
                        <a:effectLst/>
                        <a:latin typeface="Arial" panose="020B0604020202020204" pitchFamily="34" charset="0"/>
                        <a:cs typeface="Arial" panose="020B0604020202020204" pitchFamily="34" charset="0"/>
                      </a:endParaRPr>
                    </a:p>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3) Жүйке жүйесінің арнайы адамдык касиеттері</a:t>
                      </a:r>
                      <a:endParaRPr lang="ru-RU" sz="1200" dirty="0">
                        <a:solidFill>
                          <a:schemeClr val="tx2"/>
                        </a:solidFill>
                        <a:effectLst/>
                        <a:latin typeface="Arial" panose="020B0604020202020204" pitchFamily="34" charset="0"/>
                        <a:cs typeface="Arial" panose="020B0604020202020204" pitchFamily="34" charset="0"/>
                      </a:endParaRPr>
                    </a:p>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4) Көзі тірісі кезінде қалыптасқан уақытша байланыстар</a:t>
                      </a:r>
                      <a:endParaRPr lang="ru-RU"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rowSpan="2">
                  <a:txBody>
                    <a:bodyPr/>
                    <a:lstStyle/>
                    <a:p>
                      <a:pPr algn="ctr">
                        <a:lnSpc>
                          <a:spcPct val="107000"/>
                        </a:lnSpc>
                        <a:spcAft>
                          <a:spcPts val="800"/>
                        </a:spcAft>
                      </a:pPr>
                      <a:r>
                        <a:rPr lang="kk-KZ" sz="1200" dirty="0">
                          <a:solidFill>
                            <a:schemeClr val="tx2"/>
                          </a:solidFill>
                          <a:effectLst/>
                          <a:latin typeface="Arial" panose="020B0604020202020204" pitchFamily="34" charset="0"/>
                          <a:cs typeface="Arial" panose="020B0604020202020204" pitchFamily="34" charset="0"/>
                        </a:rPr>
                        <a:t>Сезімдік, белсенділік, өзін-өзі реттеу, ояныш, түрткі болу</a:t>
                      </a:r>
                      <a:endParaRPr lang="ru-RU"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nchor="ctr"/>
                </a:tc>
                <a:tc>
                  <a:txBody>
                    <a:bodyPr/>
                    <a:lstStyle/>
                    <a:p>
                      <a:pPr>
                        <a:lnSpc>
                          <a:spcPct val="107000"/>
                        </a:lnSpc>
                        <a:spcAft>
                          <a:spcPts val="800"/>
                        </a:spcAft>
                      </a:pPr>
                      <a:r>
                        <a:rPr lang="ru-RU" sz="1000">
                          <a:effectLst/>
                          <a:latin typeface="Arial" panose="020B0604020202020204" pitchFamily="34" charset="0"/>
                          <a:cs typeface="Arial" panose="020B0604020202020204" pitchFamily="34" charset="0"/>
                        </a:rPr>
                        <a:t> </a:t>
                      </a:r>
                      <a:endParaRPr lang="ru-RU" sz="10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266008761"/>
                  </a:ext>
                </a:extLst>
              </a:tr>
              <a:tr h="591625">
                <a:tc>
                  <a:txBody>
                    <a:bodyPr/>
                    <a:lstStyle/>
                    <a:p>
                      <a:pPr marL="342900" lvl="0" indent="-342900">
                        <a:lnSpc>
                          <a:spcPct val="107000"/>
                        </a:lnSpc>
                        <a:buFont typeface="+mj-lt"/>
                        <a:buAutoNum type="arabicPeriod"/>
                      </a:pPr>
                      <a:r>
                        <a:rPr lang="kk-KZ" sz="1200" dirty="0">
                          <a:effectLst/>
                          <a:latin typeface="Arial" panose="020B0604020202020204" pitchFamily="34" charset="0"/>
                          <a:cs typeface="Arial" panose="020B0604020202020204" pitchFamily="34" charset="0"/>
                        </a:rPr>
                        <a:t>Жеке тұлга</a:t>
                      </a:r>
                      <a:endParaRPr lang="ru-RU" sz="1200" dirty="0">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a:txBody>
                    <a:bodyPr/>
                    <a:lstStyle/>
                    <a:p>
                      <a:pPr marL="342900" lvl="0" indent="-342900">
                        <a:lnSpc>
                          <a:spcPct val="100000"/>
                        </a:lnSpc>
                        <a:spcAft>
                          <a:spcPts val="0"/>
                        </a:spcAft>
                        <a:buFont typeface="+mj-lt"/>
                        <a:buAutoNum type="arabicParenR"/>
                      </a:pPr>
                      <a:r>
                        <a:rPr lang="kk-KZ" sz="1200" dirty="0">
                          <a:solidFill>
                            <a:schemeClr val="tx2"/>
                          </a:solidFill>
                          <a:effectLst/>
                          <a:latin typeface="Arial" panose="020B0604020202020204" pitchFamily="34" charset="0"/>
                          <a:cs typeface="Arial" panose="020B0604020202020204" pitchFamily="34" charset="0"/>
                        </a:rPr>
                        <a:t>Бейімділік</a:t>
                      </a:r>
                      <a:endParaRPr lang="ru-RU" sz="1200" dirty="0">
                        <a:solidFill>
                          <a:schemeClr val="tx2"/>
                        </a:solidFill>
                        <a:effectLst/>
                        <a:latin typeface="Arial" panose="020B0604020202020204" pitchFamily="34" charset="0"/>
                        <a:cs typeface="Arial" panose="020B0604020202020204" pitchFamily="34" charset="0"/>
                      </a:endParaRPr>
                    </a:p>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2) Темпераменттің талдап жинақталған қасиеттері</a:t>
                      </a:r>
                      <a:endParaRPr lang="ru-RU" sz="1200" dirty="0">
                        <a:solidFill>
                          <a:schemeClr val="tx2"/>
                        </a:solidFill>
                        <a:effectLst/>
                        <a:latin typeface="Arial" panose="020B0604020202020204" pitchFamily="34" charset="0"/>
                        <a:cs typeface="Arial" panose="020B0604020202020204" pitchFamily="34" charset="0"/>
                      </a:endParaRPr>
                    </a:p>
                    <a:p>
                      <a:pPr>
                        <a:lnSpc>
                          <a:spcPct val="100000"/>
                        </a:lnSpc>
                        <a:spcAft>
                          <a:spcPts val="0"/>
                        </a:spcAft>
                      </a:pPr>
                      <a:r>
                        <a:rPr lang="kk-KZ" sz="1200" dirty="0">
                          <a:solidFill>
                            <a:schemeClr val="tx2"/>
                          </a:solidFill>
                          <a:effectLst/>
                          <a:latin typeface="Arial" panose="020B0604020202020204" pitchFamily="34" charset="0"/>
                          <a:cs typeface="Arial" panose="020B0604020202020204" pitchFamily="34" charset="0"/>
                        </a:rPr>
                        <a:t>3) Қабілеттерді іске асыру 4) Мінез-құлықтың қасиеттері</a:t>
                      </a:r>
                      <a:endParaRPr lang="ru-RU"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txBody>
                  <a:tcPr marL="34720" marR="34720" marT="0" marB="0"/>
                </a:tc>
                <a:tc vMerge="1">
                  <a:txBody>
                    <a:bodyPr/>
                    <a:lstStyle/>
                    <a:p>
                      <a:endParaRPr lang="ru-RU"/>
                    </a:p>
                  </a:txBody>
                  <a:tcPr/>
                </a:tc>
                <a:tc>
                  <a:txBody>
                    <a:bodyPr/>
                    <a:lstStyle/>
                    <a:p>
                      <a:pPr>
                        <a:lnSpc>
                          <a:spcPct val="107000"/>
                        </a:lnSpc>
                        <a:spcAft>
                          <a:spcPts val="800"/>
                        </a:spcAft>
                      </a:pPr>
                      <a:r>
                        <a:rPr lang="ru-RU" sz="1000" dirty="0">
                          <a:effectLst/>
                          <a:latin typeface="Arial" panose="020B0604020202020204" pitchFamily="34" charset="0"/>
                          <a:cs typeface="Arial" panose="020B0604020202020204" pitchFamily="34" charset="0"/>
                        </a:rPr>
                        <a:t> </a:t>
                      </a:r>
                      <a:endParaRPr lang="ru-RU" sz="1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595066520"/>
                  </a:ext>
                </a:extLst>
              </a:tr>
            </a:tbl>
          </a:graphicData>
        </a:graphic>
      </p:graphicFrame>
    </p:spTree>
    <p:extLst>
      <p:ext uri="{BB962C8B-B14F-4D97-AF65-F5344CB8AC3E}">
        <p14:creationId xmlns:p14="http://schemas.microsoft.com/office/powerpoint/2010/main" val="2068244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17052F72-4CE9-4F71-AC99-710DB1A496E3}"/>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8C98E623-1E98-4794-9FA0-55931F1260B1}"/>
              </a:ext>
            </a:extLst>
          </p:cNvPr>
          <p:cNvSpPr>
            <a:spLocks noGrp="1"/>
          </p:cNvSpPr>
          <p:nvPr>
            <p:ph type="title"/>
          </p:nvPr>
        </p:nvSpPr>
        <p:spPr>
          <a:xfrm>
            <a:off x="1846384" y="274638"/>
            <a:ext cx="9736015" cy="457198"/>
          </a:xfrm>
        </p:spPr>
        <p:txBody>
          <a:bodyPr/>
          <a:lstStyle/>
          <a:p>
            <a:r>
              <a:rPr lang="ru-RU" sz="2800" b="1" dirty="0" err="1">
                <a:solidFill>
                  <a:schemeClr val="tx2"/>
                </a:solidFill>
                <a:latin typeface="Arial" panose="020B0604020202020204" pitchFamily="34" charset="0"/>
                <a:cs typeface="Arial" panose="020B0604020202020204" pitchFamily="34" charset="0"/>
              </a:rPr>
              <a:t>Өзіндік</a:t>
            </a:r>
            <a:r>
              <a:rPr lang="ru-RU" sz="2800" b="1" dirty="0">
                <a:solidFill>
                  <a:schemeClr val="tx2"/>
                </a:solidFill>
                <a:latin typeface="Arial" panose="020B0604020202020204" pitchFamily="34" charset="0"/>
                <a:cs typeface="Arial" panose="020B0604020202020204" pitchFamily="34" charset="0"/>
              </a:rPr>
              <a:t> </a:t>
            </a:r>
            <a:r>
              <a:rPr lang="ru-RU" sz="2800" b="1" dirty="0" err="1">
                <a:solidFill>
                  <a:schemeClr val="tx2"/>
                </a:solidFill>
                <a:latin typeface="Arial" panose="020B0604020202020204" pitchFamily="34" charset="0"/>
                <a:cs typeface="Arial" panose="020B0604020202020204" pitchFamily="34" charset="0"/>
              </a:rPr>
              <a:t>даралықтың</a:t>
            </a:r>
            <a:r>
              <a:rPr lang="ru-RU" sz="2800" b="1" dirty="0">
                <a:solidFill>
                  <a:schemeClr val="tx2"/>
                </a:solidFill>
                <a:latin typeface="Arial" panose="020B0604020202020204" pitchFamily="34" charset="0"/>
                <a:cs typeface="Arial" panose="020B0604020202020204" pitchFamily="34" charset="0"/>
              </a:rPr>
              <a:t> </a:t>
            </a:r>
            <a:r>
              <a:rPr lang="ru-RU" sz="2800" b="1" dirty="0" err="1">
                <a:solidFill>
                  <a:schemeClr val="tx2"/>
                </a:solidFill>
                <a:latin typeface="Arial" panose="020B0604020202020204" pitchFamily="34" charset="0"/>
                <a:cs typeface="Arial" panose="020B0604020202020204" pitchFamily="34" charset="0"/>
              </a:rPr>
              <a:t>құрылымы</a:t>
            </a:r>
            <a:endParaRPr lang="ru-RU" sz="2800" b="1" dirty="0">
              <a:solidFill>
                <a:schemeClr val="tx2"/>
              </a:solidFill>
              <a:latin typeface="Arial" panose="020B0604020202020204" pitchFamily="34" charset="0"/>
              <a:cs typeface="Arial" panose="020B0604020202020204" pitchFamily="34" charset="0"/>
            </a:endParaRPr>
          </a:p>
        </p:txBody>
      </p:sp>
      <p:graphicFrame>
        <p:nvGraphicFramePr>
          <p:cNvPr id="5" name="Таблица 4">
            <a:extLst>
              <a:ext uri="{FF2B5EF4-FFF2-40B4-BE49-F238E27FC236}">
                <a16:creationId xmlns:a16="http://schemas.microsoft.com/office/drawing/2014/main" id="{8CDFF3D9-FFDE-4896-BAB5-63C844B95A9E}"/>
              </a:ext>
            </a:extLst>
          </p:cNvPr>
          <p:cNvGraphicFramePr>
            <a:graphicFrameLocks noGrp="1"/>
          </p:cNvGraphicFramePr>
          <p:nvPr>
            <p:extLst>
              <p:ext uri="{D42A27DB-BD31-4B8C-83A1-F6EECF244321}">
                <p14:modId xmlns:p14="http://schemas.microsoft.com/office/powerpoint/2010/main" val="2604980411"/>
              </p:ext>
            </p:extLst>
          </p:nvPr>
        </p:nvGraphicFramePr>
        <p:xfrm>
          <a:off x="1658750" y="1409252"/>
          <a:ext cx="9502308" cy="4771331"/>
        </p:xfrm>
        <a:graphic>
          <a:graphicData uri="http://schemas.openxmlformats.org/drawingml/2006/table">
            <a:tbl>
              <a:tblPr firstRow="1" firstCol="1" bandRow="1">
                <a:tableStyleId>{5C22544A-7EE6-4342-B048-85BDC9FD1C3A}</a:tableStyleId>
              </a:tblPr>
              <a:tblGrid>
                <a:gridCol w="3167436">
                  <a:extLst>
                    <a:ext uri="{9D8B030D-6E8A-4147-A177-3AD203B41FA5}">
                      <a16:colId xmlns:a16="http://schemas.microsoft.com/office/drawing/2014/main" val="1226048161"/>
                    </a:ext>
                  </a:extLst>
                </a:gridCol>
                <a:gridCol w="3167436">
                  <a:extLst>
                    <a:ext uri="{9D8B030D-6E8A-4147-A177-3AD203B41FA5}">
                      <a16:colId xmlns:a16="http://schemas.microsoft.com/office/drawing/2014/main" val="2615978446"/>
                    </a:ext>
                  </a:extLst>
                </a:gridCol>
                <a:gridCol w="3167436">
                  <a:extLst>
                    <a:ext uri="{9D8B030D-6E8A-4147-A177-3AD203B41FA5}">
                      <a16:colId xmlns:a16="http://schemas.microsoft.com/office/drawing/2014/main" val="3570060082"/>
                    </a:ext>
                  </a:extLst>
                </a:gridCol>
              </a:tblGrid>
              <a:tr h="1040926">
                <a:tc>
                  <a:txBody>
                    <a:bodyPr/>
                    <a:lstStyle/>
                    <a:p>
                      <a:pPr marL="13970" algn="ctr">
                        <a:lnSpc>
                          <a:spcPct val="107000"/>
                        </a:lnSpc>
                        <a:spcAft>
                          <a:spcPts val="800"/>
                        </a:spcAft>
                      </a:pPr>
                      <a:r>
                        <a:rPr lang="kk-KZ" sz="2000" dirty="0">
                          <a:effectLst/>
                          <a:latin typeface="Arial" panose="020B0604020202020204" pitchFamily="34" charset="0"/>
                          <a:cs typeface="Arial" panose="020B0604020202020204" pitchFamily="34" charset="0"/>
                        </a:rPr>
                        <a:t>Рухани-дүниетану қасиеттері</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kk-KZ" sz="2000" dirty="0">
                          <a:effectLst/>
                          <a:latin typeface="Arial" panose="020B0604020202020204" pitchFamily="34" charset="0"/>
                          <a:cs typeface="Arial" panose="020B0604020202020204" pitchFamily="34" charset="0"/>
                        </a:rPr>
                        <a:t>Қызығушылықтар, мұраттар, құндылыктар, өзіндік сана-сезім Не үшін?</a:t>
                      </a:r>
                      <a:endParaRPr lang="ru-R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22225" algn="ctr">
                        <a:lnSpc>
                          <a:spcPct val="107000"/>
                        </a:lnSpc>
                        <a:spcAft>
                          <a:spcPts val="800"/>
                        </a:spcAft>
                      </a:pPr>
                      <a:r>
                        <a:rPr lang="kk-KZ" sz="2000">
                          <a:effectLst/>
                          <a:latin typeface="Arial" panose="020B0604020202020204" pitchFamily="34" charset="0"/>
                          <a:cs typeface="Arial" panose="020B0604020202020204" pitchFamily="34" charset="0"/>
                        </a:rPr>
                        <a:t>Құбылмалы</a:t>
                      </a:r>
                      <a:endParaRPr lang="ru-RU" sz="2000">
                        <a:effectLst/>
                        <a:latin typeface="Arial" panose="020B0604020202020204" pitchFamily="34" charset="0"/>
                        <a:cs typeface="Arial" panose="020B0604020202020204" pitchFamily="34" charset="0"/>
                      </a:endParaRPr>
                    </a:p>
                    <a:p>
                      <a:pPr algn="ctr">
                        <a:lnSpc>
                          <a:spcPct val="107000"/>
                        </a:lnSpc>
                        <a:spcAft>
                          <a:spcPts val="800"/>
                        </a:spcAft>
                      </a:pPr>
                      <a:r>
                        <a:rPr lang="kk-KZ" sz="2000">
                          <a:effectLst/>
                          <a:latin typeface="Arial" panose="020B0604020202020204" pitchFamily="34" charset="0"/>
                          <a:cs typeface="Arial" panose="020B0604020202020204" pitchFamily="34" charset="0"/>
                        </a:rPr>
                        <a:t> </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36278251"/>
                  </a:ext>
                </a:extLst>
              </a:tr>
              <a:tr h="1745236">
                <a:tc>
                  <a:txBody>
                    <a:bodyPr/>
                    <a:lstStyle/>
                    <a:p>
                      <a:pPr marL="457200" algn="ctr">
                        <a:lnSpc>
                          <a:spcPct val="107000"/>
                        </a:lnSpc>
                        <a:spcAft>
                          <a:spcPts val="800"/>
                        </a:spcAft>
                      </a:pPr>
                      <a:r>
                        <a:rPr lang="kk-KZ" sz="2000">
                          <a:effectLst/>
                          <a:latin typeface="Arial" panose="020B0604020202020204" pitchFamily="34" charset="0"/>
                          <a:cs typeface="Arial" panose="020B0604020202020204" pitchFamily="34" charset="0"/>
                        </a:rPr>
                        <a:t>Заттық-мазмұнды қасиеттер</a:t>
                      </a:r>
                      <a:endParaRPr lang="ru-RU" sz="2000">
                        <a:effectLst/>
                        <a:latin typeface="Arial" panose="020B0604020202020204" pitchFamily="34" charset="0"/>
                        <a:cs typeface="Arial" panose="020B0604020202020204" pitchFamily="34" charset="0"/>
                      </a:endParaRPr>
                    </a:p>
                    <a:p>
                      <a:pPr algn="ctr">
                        <a:lnSpc>
                          <a:spcPct val="107000"/>
                        </a:lnSpc>
                        <a:spcAft>
                          <a:spcPts val="800"/>
                        </a:spcAft>
                      </a:pPr>
                      <a:r>
                        <a:rPr lang="kk-KZ" sz="2000">
                          <a:effectLst/>
                          <a:latin typeface="Arial" panose="020B0604020202020204" pitchFamily="34" charset="0"/>
                          <a:cs typeface="Arial" panose="020B0604020202020204" pitchFamily="34" charset="0"/>
                        </a:rPr>
                        <a:t> </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23495" algn="ctr">
                        <a:lnSpc>
                          <a:spcPct val="107000"/>
                        </a:lnSpc>
                      </a:pPr>
                      <a:r>
                        <a:rPr lang="kk-KZ" sz="2000" dirty="0">
                          <a:solidFill>
                            <a:srgbClr val="0070C0"/>
                          </a:solidFill>
                          <a:effectLst/>
                          <a:latin typeface="Arial" panose="020B0604020202020204" pitchFamily="34" charset="0"/>
                          <a:cs typeface="Arial" panose="020B0604020202020204" pitchFamily="34" charset="0"/>
                        </a:rPr>
                        <a:t>Мінез ерекшеліктері, типологикалық ерекшеліктер, мінез-құлық, қабілет, өзіндік стиль Қалайша</a:t>
                      </a:r>
                      <a:endParaRPr lang="ru-RU" sz="20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22225" algn="ctr">
                        <a:lnSpc>
                          <a:spcPct val="107000"/>
                        </a:lnSpc>
                        <a:spcAft>
                          <a:spcPts val="800"/>
                        </a:spcAft>
                      </a:pPr>
                      <a:r>
                        <a:rPr lang="kk-KZ" sz="2000" dirty="0">
                          <a:solidFill>
                            <a:srgbClr val="0070C0"/>
                          </a:solidFill>
                          <a:effectLst/>
                          <a:latin typeface="Arial" panose="020B0604020202020204" pitchFamily="34" charset="0"/>
                          <a:cs typeface="Arial" panose="020B0604020202020204" pitchFamily="34" charset="0"/>
                        </a:rPr>
                        <a:t>Қоршаған ортаның ықпал жасауына сезімталдық</a:t>
                      </a:r>
                      <a:endParaRPr lang="ru-RU" sz="2000" dirty="0">
                        <a:solidFill>
                          <a:srgbClr val="0070C0"/>
                        </a:solidFill>
                        <a:effectLst/>
                        <a:latin typeface="Arial" panose="020B0604020202020204" pitchFamily="34" charset="0"/>
                        <a:cs typeface="Arial" panose="020B0604020202020204" pitchFamily="34" charset="0"/>
                      </a:endParaRPr>
                    </a:p>
                    <a:p>
                      <a:pPr algn="ctr">
                        <a:lnSpc>
                          <a:spcPct val="107000"/>
                        </a:lnSpc>
                        <a:spcAft>
                          <a:spcPts val="800"/>
                        </a:spcAft>
                      </a:pPr>
                      <a:r>
                        <a:rPr lang="kk-KZ" sz="2000" dirty="0">
                          <a:solidFill>
                            <a:srgbClr val="0070C0"/>
                          </a:solidFill>
                          <a:effectLst/>
                          <a:latin typeface="Arial" panose="020B0604020202020204" pitchFamily="34" charset="0"/>
                          <a:cs typeface="Arial" panose="020B0604020202020204" pitchFamily="34" charset="0"/>
                        </a:rPr>
                        <a:t> </a:t>
                      </a:r>
                      <a:endParaRPr lang="ru-RU" sz="20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48224066"/>
                  </a:ext>
                </a:extLst>
              </a:tr>
              <a:tr h="1745236">
                <a:tc>
                  <a:txBody>
                    <a:bodyPr/>
                    <a:lstStyle/>
                    <a:p>
                      <a:pPr marL="457200" algn="ctr">
                        <a:lnSpc>
                          <a:spcPct val="107000"/>
                        </a:lnSpc>
                      </a:pPr>
                      <a:r>
                        <a:rPr lang="kk-KZ" sz="2000">
                          <a:effectLst/>
                          <a:latin typeface="Arial" panose="020B0604020202020204" pitchFamily="34" charset="0"/>
                          <a:cs typeface="Arial" panose="020B0604020202020204" pitchFamily="34" charset="0"/>
                        </a:rPr>
                        <a:t>Индивидтік қасиеттер (жеке тұлғаның биологиялық тасы) ipre тасы)</a:t>
                      </a:r>
                      <a:endParaRPr lang="ru-R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23495" algn="ctr">
                        <a:lnSpc>
                          <a:spcPct val="107000"/>
                        </a:lnSpc>
                      </a:pPr>
                      <a:r>
                        <a:rPr lang="kk-KZ" sz="2000">
                          <a:solidFill>
                            <a:srgbClr val="0070C0"/>
                          </a:solidFill>
                          <a:effectLst/>
                          <a:latin typeface="Arial" panose="020B0604020202020204" pitchFamily="34" charset="0"/>
                          <a:cs typeface="Arial" panose="020B0604020202020204" pitchFamily="34" charset="0"/>
                        </a:rPr>
                        <a:t>Темперамент, жартышарларлардың асимметрия, қабілет кепілі, жынысы Неліктен?</a:t>
                      </a:r>
                      <a:endParaRPr lang="ru-RU" sz="20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22225" algn="ctr">
                        <a:lnSpc>
                          <a:spcPct val="107000"/>
                        </a:lnSpc>
                        <a:spcAft>
                          <a:spcPts val="800"/>
                        </a:spcAft>
                      </a:pPr>
                      <a:r>
                        <a:rPr lang="kk-KZ" sz="2000" dirty="0">
                          <a:solidFill>
                            <a:srgbClr val="0070C0"/>
                          </a:solidFill>
                          <a:effectLst/>
                          <a:latin typeface="Arial" panose="020B0604020202020204" pitchFamily="34" charset="0"/>
                          <a:cs typeface="Arial" panose="020B0604020202020204" pitchFamily="34" charset="0"/>
                        </a:rPr>
                        <a:t>Тұрақтылық</a:t>
                      </a:r>
                      <a:endParaRPr lang="ru-RU" sz="2000" dirty="0">
                        <a:solidFill>
                          <a:srgbClr val="0070C0"/>
                        </a:solidFill>
                        <a:effectLst/>
                        <a:latin typeface="Arial" panose="020B0604020202020204" pitchFamily="34" charset="0"/>
                        <a:cs typeface="Arial" panose="020B0604020202020204" pitchFamily="34" charset="0"/>
                      </a:endParaRPr>
                    </a:p>
                    <a:p>
                      <a:pPr algn="ctr">
                        <a:lnSpc>
                          <a:spcPct val="107000"/>
                        </a:lnSpc>
                        <a:spcAft>
                          <a:spcPts val="800"/>
                        </a:spcAft>
                      </a:pPr>
                      <a:r>
                        <a:rPr lang="kk-KZ" sz="2000" dirty="0">
                          <a:solidFill>
                            <a:srgbClr val="0070C0"/>
                          </a:solidFill>
                          <a:effectLst/>
                          <a:latin typeface="Arial" panose="020B0604020202020204" pitchFamily="34" charset="0"/>
                          <a:cs typeface="Arial" panose="020B0604020202020204" pitchFamily="34" charset="0"/>
                        </a:rPr>
                        <a:t> </a:t>
                      </a:r>
                      <a:endParaRPr lang="ru-RU" sz="20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62379651"/>
                  </a:ext>
                </a:extLst>
              </a:tr>
            </a:tbl>
          </a:graphicData>
        </a:graphic>
      </p:graphicFrame>
    </p:spTree>
    <p:extLst>
      <p:ext uri="{BB962C8B-B14F-4D97-AF65-F5344CB8AC3E}">
        <p14:creationId xmlns:p14="http://schemas.microsoft.com/office/powerpoint/2010/main" val="1449303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931040DD-2196-463F-8C31-837A81415498}"/>
              </a:ext>
            </a:extLst>
          </p:cNvPr>
          <p:cNvPicPr>
            <a:picLocks noChangeAspect="1"/>
          </p:cNvPicPr>
          <p:nvPr/>
        </p:nvPicPr>
        <p:blipFill>
          <a:blip r:embed="rId2"/>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id="{6176D143-53C6-4C85-B1A4-B19001BC8BAA}"/>
              </a:ext>
            </a:extLst>
          </p:cNvPr>
          <p:cNvSpPr>
            <a:spLocks noGrp="1"/>
          </p:cNvSpPr>
          <p:nvPr>
            <p:ph idx="1"/>
          </p:nvPr>
        </p:nvSpPr>
        <p:spPr>
          <a:xfrm>
            <a:off x="564777" y="1396252"/>
            <a:ext cx="7408985" cy="4933858"/>
          </a:xfr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Ал психологияда өмірлік стиль деген түсінікті алғашқы рет Альфред Адлер қолдана бастады, ол оны мінез ерекшеліктерінің, адамның тіршілік етуінің қайталанбас көрінісін анықтайтын мінез-құлықтың және дағдылардың әдістерінің бірегей ұштасуы деп тұспалдады.</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А. Адлер "өмірлік стиль" деген түсінікті суреттеу үшін мынадай бейнені қолданды. "Егер біз аңғарда өсіп келе жатқан қарағайды, таудың шыңында тамырланып нығайған қарағаймен салыстыратын болсақ, біз олардың әр түрлі болып өсетінін көреміз. Бұл ағаштың бір түрі, алайда олардың өмір сүру стилі әр түрлі. Ағаштың өмірлік стилі бұл оның өзіндік даралығы, оның белгілі бір ортада қалыптасуы мен көрінуі. Стиль біз тек жәй әншейін жалаң қоршаған ортаға орай еріксіз әрекетін көріп қана қоймай, сонымен бірге әрбір ағашта өзінің өмірлік мінез- құлқының үлгісі бар екенін көре білген кезде, жақыннан танылады".</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endParaRPr lang="ru-RU" dirty="0">
              <a:solidFill>
                <a:schemeClr val="tx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4AC6D61-2C82-4AA7-8DD8-89E01AC7BDA6}"/>
              </a:ext>
            </a:extLst>
          </p:cNvPr>
          <p:cNvSpPr txBox="1"/>
          <p:nvPr/>
        </p:nvSpPr>
        <p:spPr>
          <a:xfrm>
            <a:off x="1759227" y="257877"/>
            <a:ext cx="10279646" cy="610488"/>
          </a:xfrm>
          <a:prstGeom prst="rect">
            <a:avLst/>
          </a:prstGeom>
          <a:noFill/>
        </p:spPr>
        <p:txBody>
          <a:bodyPr wrap="square">
            <a:spAutoFit/>
          </a:bodyPr>
          <a:lstStyle/>
          <a:p>
            <a:pPr algn="ctr">
              <a:lnSpc>
                <a:spcPct val="115000"/>
              </a:lnSpc>
              <a:spcAft>
                <a:spcPts val="1000"/>
              </a:spcAft>
            </a:pPr>
            <a:r>
              <a:rPr lang="ru-RU" sz="32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2. </a:t>
            </a:r>
            <a:r>
              <a:rPr lang="ru-RU" sz="32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Психологиядағы</a:t>
            </a:r>
            <a:r>
              <a:rPr lang="ru-RU" sz="32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32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өмірлік</a:t>
            </a:r>
            <a:r>
              <a:rPr lang="ru-RU" sz="32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стиль </a:t>
            </a:r>
            <a:r>
              <a:rPr lang="ru-RU" sz="32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түсінігі</a:t>
            </a:r>
            <a:endParaRPr lang="ru-RU" sz="3200" b="1" dirty="0">
              <a:solidFill>
                <a:schemeClr val="tx2"/>
              </a:solidFill>
              <a:latin typeface="Arial" pitchFamily="34" charset="0"/>
              <a:ea typeface="Calibri" panose="020F0502020204030204" pitchFamily="34" charset="0"/>
              <a:cs typeface="Arial" pitchFamily="34" charset="0"/>
            </a:endParaRPr>
          </a:p>
        </p:txBody>
      </p:sp>
      <p:pic>
        <p:nvPicPr>
          <p:cNvPr id="5122" name="Picture 2">
            <a:extLst>
              <a:ext uri="{FF2B5EF4-FFF2-40B4-BE49-F238E27FC236}">
                <a16:creationId xmlns:a16="http://schemas.microsoft.com/office/drawing/2014/main" id="{F70EB976-95C0-41F1-89EE-0904D74034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78" t="3985" r="21728"/>
          <a:stretch/>
        </p:blipFill>
        <p:spPr bwMode="auto">
          <a:xfrm>
            <a:off x="8086164" y="1396252"/>
            <a:ext cx="3747247" cy="493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634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931040DD-2196-463F-8C31-837A81415498}"/>
              </a:ext>
            </a:extLst>
          </p:cNvPr>
          <p:cNvPicPr>
            <a:picLocks noChangeAspect="1"/>
          </p:cNvPicPr>
          <p:nvPr/>
        </p:nvPicPr>
        <p:blipFill>
          <a:blip r:embed="rId2"/>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id="{6176D143-53C6-4C85-B1A4-B19001BC8BAA}"/>
              </a:ext>
            </a:extLst>
          </p:cNvPr>
          <p:cNvSpPr>
            <a:spLocks noGrp="1"/>
          </p:cNvSpPr>
          <p:nvPr>
            <p:ph idx="1"/>
          </p:nvPr>
        </p:nvSpPr>
        <p:spPr>
          <a:xfrm>
            <a:off x="609600" y="1600201"/>
            <a:ext cx="7408985" cy="4525963"/>
          </a:xfrm>
        </p:spPr>
        <p:style>
          <a:lnRef idx="2">
            <a:schemeClr val="accent1"/>
          </a:lnRef>
          <a:fillRef idx="1">
            <a:schemeClr val="lt1"/>
          </a:fillRef>
          <a:effectRef idx="0">
            <a:schemeClr val="accent1"/>
          </a:effectRef>
          <a:fontRef idx="minor">
            <a:schemeClr val="dk1"/>
          </a:fontRef>
        </p:style>
        <p:txBody>
          <a:bodyPr/>
          <a:lstStyle/>
          <a:p>
            <a:pPr algn="just">
              <a:lnSpc>
                <a:spcPct val="107000"/>
              </a:lnSpc>
              <a:spcAft>
                <a:spcPts val="800"/>
              </a:spcAft>
            </a:pPr>
            <a:r>
              <a:rPr lang="kk-KZ" sz="1800" dirty="0">
                <a:solidFill>
                  <a:schemeClr val="tx2"/>
                </a:solidFill>
                <a:effectLst/>
                <a:latin typeface="Arial" panose="020B0604020202020204" pitchFamily="34" charset="0"/>
                <a:ea typeface="Calibri" panose="020F0502020204030204" pitchFamily="34" charset="0"/>
                <a:cs typeface="Arial" panose="020B0604020202020204" pitchFamily="34" charset="0"/>
              </a:rPr>
              <a:t>Өмірлік стиль әрқашан болады, алайда ол адам өмірлік келелі мәселелермен кездескен кезде ғана көріне бастайды. Бұл оның балалық шағында басынан өткізген қиындықтарының ықпал етуі арқылы қалыптасады және мақсатқа ұмтылуға негізделіп, 4-5 жас жас шамасында үзілді-кесілді бекітіледі. Ал адамның ересек өмірі, Адлердің пікірі бойынша, тек өмірлік стилді тіркеп, оны сақтап қалады, сондықтан адамның мінез-құлқын алдын-ала болжауға мүмкіндік береді.</a:t>
            </a:r>
            <a:endParaRPr lang="ru-RU" sz="1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ru-RU" dirty="0"/>
          </a:p>
        </p:txBody>
      </p:sp>
      <p:pic>
        <p:nvPicPr>
          <p:cNvPr id="4098" name="Picture 2">
            <a:extLst>
              <a:ext uri="{FF2B5EF4-FFF2-40B4-BE49-F238E27FC236}">
                <a16:creationId xmlns:a16="http://schemas.microsoft.com/office/drawing/2014/main" id="{C5953B37-4B3F-4818-BD7E-FDA1A9E81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154" y="1600201"/>
            <a:ext cx="339447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749819"/>
      </p:ext>
    </p:extLst>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9341</TotalTime>
  <Words>2254</Words>
  <Application>Microsoft Office PowerPoint</Application>
  <PresentationFormat>Широкоэкранный</PresentationFormat>
  <Paragraphs>171</Paragraphs>
  <Slides>19</Slides>
  <Notes>5</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19</vt:i4>
      </vt:variant>
    </vt:vector>
  </HeadingPairs>
  <TitlesOfParts>
    <vt:vector size="26" baseType="lpstr">
      <vt:lpstr>Arial</vt:lpstr>
      <vt:lpstr>Calibri</vt:lpstr>
      <vt:lpstr>Century Gothic</vt:lpstr>
      <vt:lpstr>Times New Roman</vt:lpstr>
      <vt:lpstr>Wingdings 3</vt:lpstr>
      <vt:lpstr>Сектор</vt:lpstr>
      <vt:lpstr>1_Тема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Өзіндік даралықтың құрылымы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Кейібір туындыгерлер сезімдік-бағытталуда психологиялық жеңіп шығудың ерекше үш әдісін атап көрсетеді:</vt:lpstr>
      <vt:lpstr>Презентация PowerPoint</vt:lpstr>
      <vt:lpstr>Жеңіп шығудың тиімділігінің белгілері</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Абдылманап Айдос Абдылманапұлы</dc:creator>
  <cp:lastModifiedBy>www</cp:lastModifiedBy>
  <cp:revision>654</cp:revision>
  <cp:lastPrinted>2021-11-08T04:39:27Z</cp:lastPrinted>
  <dcterms:created xsi:type="dcterms:W3CDTF">2021-10-20T07:07:45Z</dcterms:created>
  <dcterms:modified xsi:type="dcterms:W3CDTF">2025-09-07T20:05:14Z</dcterms:modified>
</cp:coreProperties>
</file>