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2"/>
  </p:notesMasterIdLst>
  <p:sldIdLst>
    <p:sldId id="425" r:id="rId3"/>
    <p:sldId id="421" r:id="rId4"/>
    <p:sldId id="420" r:id="rId5"/>
    <p:sldId id="451" r:id="rId6"/>
    <p:sldId id="463" r:id="rId7"/>
    <p:sldId id="464" r:id="rId8"/>
    <p:sldId id="465" r:id="rId9"/>
    <p:sldId id="466" r:id="rId10"/>
    <p:sldId id="467" r:id="rId11"/>
    <p:sldId id="468" r:id="rId12"/>
    <p:sldId id="449" r:id="rId13"/>
    <p:sldId id="469" r:id="rId14"/>
    <p:sldId id="258" r:id="rId15"/>
    <p:sldId id="450" r:id="rId16"/>
    <p:sldId id="455" r:id="rId17"/>
    <p:sldId id="460" r:id="rId18"/>
    <p:sldId id="458" r:id="rId19"/>
    <p:sldId id="435" r:id="rId20"/>
    <p:sldId id="426" r:id="rId21"/>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51"/>
            <p14:sldId id="463"/>
            <p14:sldId id="464"/>
            <p14:sldId id="465"/>
            <p14:sldId id="466"/>
            <p14:sldId id="467"/>
            <p14:sldId id="468"/>
            <p14:sldId id="449"/>
            <p14:sldId id="469"/>
            <p14:sldId id="258"/>
            <p14:sldId id="450"/>
            <p14:sldId id="455"/>
            <p14:sldId id="460"/>
            <p14:sldId id="458"/>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3757" autoAdjust="0"/>
  </p:normalViewPr>
  <p:slideViewPr>
    <p:cSldViewPr snapToGrid="0">
      <p:cViewPr varScale="1">
        <p:scale>
          <a:sx n="107" d="100"/>
          <a:sy n="107" d="100"/>
        </p:scale>
        <p:origin x="69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EDBB63-7A08-4F73-8CA2-EFE8C36AEF7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ru-RU"/>
        </a:p>
      </dgm:t>
    </dgm:pt>
    <dgm:pt modelId="{02F9646C-4FD0-4FC1-9DFB-5D099251FACD}">
      <dgm:prSet phldrT="[Текст]"/>
      <dgm:spPr/>
      <dgm:t>
        <a:bodyPr/>
        <a:lstStyle/>
        <a:p>
          <a:r>
            <a:rPr lang="kk-KZ" dirty="0"/>
            <a:t>Психологиялық жеңіп шығудың жеке формалары өзара қаншалықты ерекшеленсе де, олар екі полюске тартылады:</a:t>
          </a:r>
          <a:endParaRPr lang="ru-RU" dirty="0"/>
        </a:p>
      </dgm:t>
    </dgm:pt>
    <dgm:pt modelId="{A380FCC4-0C56-4189-A28D-7F70763408ED}" type="parTrans" cxnId="{C5FC3105-5F9C-44D9-B742-19AA159E1A61}">
      <dgm:prSet/>
      <dgm:spPr/>
      <dgm:t>
        <a:bodyPr/>
        <a:lstStyle/>
        <a:p>
          <a:endParaRPr lang="ru-RU"/>
        </a:p>
      </dgm:t>
    </dgm:pt>
    <dgm:pt modelId="{8BFABB34-13E6-4ED1-B9CD-769606F5D68B}" type="sibTrans" cxnId="{C5FC3105-5F9C-44D9-B742-19AA159E1A61}">
      <dgm:prSet/>
      <dgm:spPr/>
      <dgm:t>
        <a:bodyPr/>
        <a:lstStyle/>
        <a:p>
          <a:endParaRPr lang="ru-RU"/>
        </a:p>
      </dgm:t>
    </dgm:pt>
    <dgm:pt modelId="{96F68857-5B8A-45FA-A975-93B23A608B51}">
      <dgm:prSet phldrT="[Текст]"/>
      <dgm:spPr/>
      <dgm:t>
        <a:bodyPr/>
        <a:lstStyle/>
        <a:p>
          <a:r>
            <a:rPr lang="kk-KZ" dirty="0"/>
            <a:t>2) жағдайға қатысты өзінің заңдылықтарын өзгерту </a:t>
          </a:r>
          <a:endParaRPr lang="ru-RU" dirty="0"/>
        </a:p>
      </dgm:t>
    </dgm:pt>
    <dgm:pt modelId="{31F5DE50-2DD1-4AC3-B35F-0E87BBACA875}" type="parTrans" cxnId="{0DDBA181-4267-4DEE-97CE-99A01BF78478}">
      <dgm:prSet/>
      <dgm:spPr/>
      <dgm:t>
        <a:bodyPr/>
        <a:lstStyle/>
        <a:p>
          <a:endParaRPr lang="ru-RU"/>
        </a:p>
      </dgm:t>
    </dgm:pt>
    <dgm:pt modelId="{5E3233D2-8CDC-4789-86A0-BB01A5694EC3}" type="sibTrans" cxnId="{0DDBA181-4267-4DEE-97CE-99A01BF78478}">
      <dgm:prSet/>
      <dgm:spPr/>
      <dgm:t>
        <a:bodyPr/>
        <a:lstStyle/>
        <a:p>
          <a:endParaRPr lang="ru-RU"/>
        </a:p>
      </dgm:t>
    </dgm:pt>
    <dgm:pt modelId="{50A0827A-11E3-4160-AB92-5BE6051C4271}">
      <dgm:prSet phldrT="[Текст]"/>
      <dgm:spPr/>
      <dgm:t>
        <a:bodyPr/>
        <a:lstStyle/>
        <a:p>
          <a:r>
            <a:rPr lang="kk-KZ" dirty="0"/>
            <a:t>1) мәселені шешу </a:t>
          </a:r>
          <a:endParaRPr lang="ru-RU" dirty="0"/>
        </a:p>
      </dgm:t>
    </dgm:pt>
    <dgm:pt modelId="{20A44C74-EA81-4E0E-B162-5C0BDE53554C}" type="sibTrans" cxnId="{DB3086B1-D558-4525-BC4F-93EB73733641}">
      <dgm:prSet/>
      <dgm:spPr/>
      <dgm:t>
        <a:bodyPr/>
        <a:lstStyle/>
        <a:p>
          <a:endParaRPr lang="ru-RU"/>
        </a:p>
      </dgm:t>
    </dgm:pt>
    <dgm:pt modelId="{865FEBE9-8061-4126-B4CE-A11BABA5B753}" type="parTrans" cxnId="{DB3086B1-D558-4525-BC4F-93EB73733641}">
      <dgm:prSet/>
      <dgm:spPr/>
      <dgm:t>
        <a:bodyPr/>
        <a:lstStyle/>
        <a:p>
          <a:endParaRPr lang="ru-RU"/>
        </a:p>
      </dgm:t>
    </dgm:pt>
    <dgm:pt modelId="{4BA72915-F57B-403E-BAE4-4E0CDEBBA686}" type="pres">
      <dgm:prSet presAssocID="{C6EDBB63-7A08-4F73-8CA2-EFE8C36AEF7A}" presName="Name0" presStyleCnt="0">
        <dgm:presLayoutVars>
          <dgm:chMax val="1"/>
          <dgm:dir/>
          <dgm:animLvl val="ctr"/>
          <dgm:resizeHandles val="exact"/>
        </dgm:presLayoutVars>
      </dgm:prSet>
      <dgm:spPr/>
    </dgm:pt>
    <dgm:pt modelId="{E6A326B1-F347-438C-A706-C3D45FB42AD5}" type="pres">
      <dgm:prSet presAssocID="{02F9646C-4FD0-4FC1-9DFB-5D099251FACD}" presName="centerShape" presStyleLbl="node0" presStyleIdx="0" presStyleCnt="1"/>
      <dgm:spPr/>
    </dgm:pt>
    <dgm:pt modelId="{10B6CAD1-0C1B-4B21-A5B3-02A3F45AAFE4}" type="pres">
      <dgm:prSet presAssocID="{50A0827A-11E3-4160-AB92-5BE6051C4271}" presName="node" presStyleLbl="node1" presStyleIdx="0" presStyleCnt="2">
        <dgm:presLayoutVars>
          <dgm:bulletEnabled val="1"/>
        </dgm:presLayoutVars>
      </dgm:prSet>
      <dgm:spPr/>
    </dgm:pt>
    <dgm:pt modelId="{F3EBEE22-7C6B-4968-83CF-8F782710FD2C}" type="pres">
      <dgm:prSet presAssocID="{50A0827A-11E3-4160-AB92-5BE6051C4271}" presName="dummy" presStyleCnt="0"/>
      <dgm:spPr/>
    </dgm:pt>
    <dgm:pt modelId="{507A81E2-B33D-49C5-9E4A-00BE0B2506AB}" type="pres">
      <dgm:prSet presAssocID="{20A44C74-EA81-4E0E-B162-5C0BDE53554C}" presName="sibTrans" presStyleLbl="sibTrans2D1" presStyleIdx="0" presStyleCnt="2"/>
      <dgm:spPr/>
    </dgm:pt>
    <dgm:pt modelId="{D478E13B-35FD-411F-9D01-0FF29A4974B7}" type="pres">
      <dgm:prSet presAssocID="{96F68857-5B8A-45FA-A975-93B23A608B51}" presName="node" presStyleLbl="node1" presStyleIdx="1" presStyleCnt="2">
        <dgm:presLayoutVars>
          <dgm:bulletEnabled val="1"/>
        </dgm:presLayoutVars>
      </dgm:prSet>
      <dgm:spPr/>
    </dgm:pt>
    <dgm:pt modelId="{2962767D-43BC-411B-B468-6DE1C4104F7A}" type="pres">
      <dgm:prSet presAssocID="{96F68857-5B8A-45FA-A975-93B23A608B51}" presName="dummy" presStyleCnt="0"/>
      <dgm:spPr/>
    </dgm:pt>
    <dgm:pt modelId="{49E1294B-711A-40C7-8BA5-AF78FD55709C}" type="pres">
      <dgm:prSet presAssocID="{5E3233D2-8CDC-4789-86A0-BB01A5694EC3}" presName="sibTrans" presStyleLbl="sibTrans2D1" presStyleIdx="1" presStyleCnt="2"/>
      <dgm:spPr/>
    </dgm:pt>
  </dgm:ptLst>
  <dgm:cxnLst>
    <dgm:cxn modelId="{C5FC3105-5F9C-44D9-B742-19AA159E1A61}" srcId="{C6EDBB63-7A08-4F73-8CA2-EFE8C36AEF7A}" destId="{02F9646C-4FD0-4FC1-9DFB-5D099251FACD}" srcOrd="0" destOrd="0" parTransId="{A380FCC4-0C56-4189-A28D-7F70763408ED}" sibTransId="{8BFABB34-13E6-4ED1-B9CD-769606F5D68B}"/>
    <dgm:cxn modelId="{08BFC014-2314-4481-A0E4-C8F3F79E49EF}" type="presOf" srcId="{50A0827A-11E3-4160-AB92-5BE6051C4271}" destId="{10B6CAD1-0C1B-4B21-A5B3-02A3F45AAFE4}" srcOrd="0" destOrd="0" presId="urn:microsoft.com/office/officeart/2005/8/layout/radial6"/>
    <dgm:cxn modelId="{764DC51B-546B-44DE-8EFD-FC68461FEC73}" type="presOf" srcId="{C6EDBB63-7A08-4F73-8CA2-EFE8C36AEF7A}" destId="{4BA72915-F57B-403E-BAE4-4E0CDEBBA686}" srcOrd="0" destOrd="0" presId="urn:microsoft.com/office/officeart/2005/8/layout/radial6"/>
    <dgm:cxn modelId="{1E9B451D-2170-4F32-9FB0-10999521761B}" type="presOf" srcId="{20A44C74-EA81-4E0E-B162-5C0BDE53554C}" destId="{507A81E2-B33D-49C5-9E4A-00BE0B2506AB}" srcOrd="0" destOrd="0" presId="urn:microsoft.com/office/officeart/2005/8/layout/radial6"/>
    <dgm:cxn modelId="{0DDBA181-4267-4DEE-97CE-99A01BF78478}" srcId="{02F9646C-4FD0-4FC1-9DFB-5D099251FACD}" destId="{96F68857-5B8A-45FA-A975-93B23A608B51}" srcOrd="1" destOrd="0" parTransId="{31F5DE50-2DD1-4AC3-B35F-0E87BBACA875}" sibTransId="{5E3233D2-8CDC-4789-86A0-BB01A5694EC3}"/>
    <dgm:cxn modelId="{CB5E1A93-B913-4FB6-88C1-430899DCFEA6}" type="presOf" srcId="{5E3233D2-8CDC-4789-86A0-BB01A5694EC3}" destId="{49E1294B-711A-40C7-8BA5-AF78FD55709C}" srcOrd="0" destOrd="0" presId="urn:microsoft.com/office/officeart/2005/8/layout/radial6"/>
    <dgm:cxn modelId="{DB3086B1-D558-4525-BC4F-93EB73733641}" srcId="{02F9646C-4FD0-4FC1-9DFB-5D099251FACD}" destId="{50A0827A-11E3-4160-AB92-5BE6051C4271}" srcOrd="0" destOrd="0" parTransId="{865FEBE9-8061-4126-B4CE-A11BABA5B753}" sibTransId="{20A44C74-EA81-4E0E-B162-5C0BDE53554C}"/>
    <dgm:cxn modelId="{229A5EED-E8E8-4AE0-B94C-CD70D648A00A}" type="presOf" srcId="{02F9646C-4FD0-4FC1-9DFB-5D099251FACD}" destId="{E6A326B1-F347-438C-A706-C3D45FB42AD5}" srcOrd="0" destOrd="0" presId="urn:microsoft.com/office/officeart/2005/8/layout/radial6"/>
    <dgm:cxn modelId="{B1349EEF-0CD5-453F-9DFE-6FD3372CD944}" type="presOf" srcId="{96F68857-5B8A-45FA-A975-93B23A608B51}" destId="{D478E13B-35FD-411F-9D01-0FF29A4974B7}" srcOrd="0" destOrd="0" presId="urn:microsoft.com/office/officeart/2005/8/layout/radial6"/>
    <dgm:cxn modelId="{6577AB6C-EDBF-4C98-9AD6-030079DD74E9}" type="presParOf" srcId="{4BA72915-F57B-403E-BAE4-4E0CDEBBA686}" destId="{E6A326B1-F347-438C-A706-C3D45FB42AD5}" srcOrd="0" destOrd="0" presId="urn:microsoft.com/office/officeart/2005/8/layout/radial6"/>
    <dgm:cxn modelId="{F6C0C7F7-6EA8-4BFA-8123-478A84877417}" type="presParOf" srcId="{4BA72915-F57B-403E-BAE4-4E0CDEBBA686}" destId="{10B6CAD1-0C1B-4B21-A5B3-02A3F45AAFE4}" srcOrd="1" destOrd="0" presId="urn:microsoft.com/office/officeart/2005/8/layout/radial6"/>
    <dgm:cxn modelId="{10FCA9B9-7CD5-4E56-8B6E-3C5B0B5AA755}" type="presParOf" srcId="{4BA72915-F57B-403E-BAE4-4E0CDEBBA686}" destId="{F3EBEE22-7C6B-4968-83CF-8F782710FD2C}" srcOrd="2" destOrd="0" presId="urn:microsoft.com/office/officeart/2005/8/layout/radial6"/>
    <dgm:cxn modelId="{B0F0A6A6-7ED7-44D0-AF26-6287AF497DB1}" type="presParOf" srcId="{4BA72915-F57B-403E-BAE4-4E0CDEBBA686}" destId="{507A81E2-B33D-49C5-9E4A-00BE0B2506AB}" srcOrd="3" destOrd="0" presId="urn:microsoft.com/office/officeart/2005/8/layout/radial6"/>
    <dgm:cxn modelId="{1369BA3A-8EF1-4F98-8AC3-84BD783F6908}" type="presParOf" srcId="{4BA72915-F57B-403E-BAE4-4E0CDEBBA686}" destId="{D478E13B-35FD-411F-9D01-0FF29A4974B7}" srcOrd="4" destOrd="0" presId="urn:microsoft.com/office/officeart/2005/8/layout/radial6"/>
    <dgm:cxn modelId="{905209D1-4B0D-49BC-8C6F-1A861C7B9E81}" type="presParOf" srcId="{4BA72915-F57B-403E-BAE4-4E0CDEBBA686}" destId="{2962767D-43BC-411B-B468-6DE1C4104F7A}" srcOrd="5" destOrd="0" presId="urn:microsoft.com/office/officeart/2005/8/layout/radial6"/>
    <dgm:cxn modelId="{7A5FF3B6-F184-4C31-B5AF-100FE5F55D13}" type="presParOf" srcId="{4BA72915-F57B-403E-BAE4-4E0CDEBBA686}" destId="{49E1294B-711A-40C7-8BA5-AF78FD55709C}" srcOrd="6"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94AD29-E18A-4212-865E-4D8A633B1D7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5964D499-E381-42C0-926F-11D424D26A7B}">
      <dgm:prSet phldrT="[Текст]" custT="1"/>
      <dgm:spPr/>
      <dgm:t>
        <a:bodyPr/>
        <a:lstStyle/>
        <a:p>
          <a:r>
            <a:rPr lang="kk-KZ" sz="2000" dirty="0">
              <a:latin typeface="Arial" panose="020B0604020202020204" pitchFamily="34" charset="0"/>
              <a:cs typeface="Arial" panose="020B0604020202020204" pitchFamily="34" charset="0"/>
            </a:rPr>
            <a:t>2) қашқақтау (avoidance), адам өзін ешнәрсе болмағандай ұстауды жалғастыра береді;</a:t>
          </a:r>
          <a:endParaRPr lang="ru-RU" sz="2000" dirty="0">
            <a:latin typeface="Arial" panose="020B0604020202020204" pitchFamily="34" charset="0"/>
            <a:cs typeface="Arial" panose="020B0604020202020204" pitchFamily="34" charset="0"/>
          </a:endParaRPr>
        </a:p>
      </dgm:t>
    </dgm:pt>
    <dgm:pt modelId="{7FD0DC0B-5D70-4001-8E4F-9A46114092E6}" type="par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5AD5F86E-53C3-4691-BD42-736C66C9CC63}" type="sib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B3707090-96BE-4C2D-B0AD-9F298FDD5EE2}">
      <dgm:prSet phldrT="[Текст]" custT="1"/>
      <dgm:spPr/>
      <dgm:t>
        <a:bodyPr/>
        <a:lstStyle/>
        <a:p>
          <a:r>
            <a:rPr lang="kk-KZ" sz="2000" dirty="0">
              <a:latin typeface="Arial" panose="020B0604020202020204" pitchFamily="34" charset="0"/>
              <a:cs typeface="Arial" panose="020B0604020202020204" pitchFamily="34" charset="0"/>
            </a:rPr>
            <a:t>3) ұнататын пайымдаулар (wishfulthinking) адам кереметке үміт артатын, елесті үміттер.</a:t>
          </a:r>
          <a:endParaRPr lang="ru-RU" sz="2000" dirty="0">
            <a:latin typeface="Arial" panose="020B0604020202020204" pitchFamily="34" charset="0"/>
            <a:cs typeface="Arial" panose="020B0604020202020204" pitchFamily="34" charset="0"/>
          </a:endParaRPr>
        </a:p>
      </dgm:t>
    </dgm:pt>
    <dgm:pt modelId="{A2C188D0-3FCD-4934-9A9E-F040602198B9}" type="par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973B67AF-8A87-4964-AB8B-95937C620D8D}" type="sib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82A965DB-A7A9-4061-BDE4-C20A7C6A51BE}">
      <dgm:prSet custT="1"/>
      <dgm:spPr/>
      <dgm:t>
        <a:bodyPr/>
        <a:lstStyle/>
        <a:p>
          <a:r>
            <a:rPr lang="kk-KZ" sz="2000" dirty="0">
              <a:latin typeface="Arial" panose="020B0604020202020204" pitchFamily="34" charset="0"/>
              <a:cs typeface="Arial" panose="020B0604020202020204" pitchFamily="34" charset="0"/>
            </a:rPr>
            <a:t>1) өзін-өзі айыптау (blamedself), бұл өзін-өзі сынауда, өкінуде, үгіттеуде және ғибрат беруде көрінеді;</a:t>
          </a:r>
          <a:endParaRPr lang="ru-RU" sz="2000" dirty="0">
            <a:latin typeface="Arial" panose="020B0604020202020204" pitchFamily="34" charset="0"/>
            <a:cs typeface="Arial" panose="020B0604020202020204" pitchFamily="34" charset="0"/>
          </a:endParaRPr>
        </a:p>
      </dgm:t>
    </dgm:pt>
    <dgm:pt modelId="{60CE08F3-9621-4588-B830-01DF20C62D39}" type="parTrans" cxnId="{99188B6F-8DD0-40F5-8F55-1AE10D23CBEA}">
      <dgm:prSet/>
      <dgm:spPr/>
      <dgm:t>
        <a:bodyPr/>
        <a:lstStyle/>
        <a:p>
          <a:endParaRPr lang="ru-RU"/>
        </a:p>
      </dgm:t>
    </dgm:pt>
    <dgm:pt modelId="{DE427406-D007-4ED9-8474-2BD9968F806F}" type="sibTrans" cxnId="{99188B6F-8DD0-40F5-8F55-1AE10D23CBEA}">
      <dgm:prSet/>
      <dgm:spPr/>
      <dgm:t>
        <a:bodyPr/>
        <a:lstStyle/>
        <a:p>
          <a:endParaRPr lang="ru-RU"/>
        </a:p>
      </dgm:t>
    </dgm:pt>
    <dgm:pt modelId="{2932FB75-D9D4-4218-9F9B-D44B1DA1B95C}" type="pres">
      <dgm:prSet presAssocID="{0994AD29-E18A-4212-865E-4D8A633B1D78}" presName="Name0" presStyleCnt="0">
        <dgm:presLayoutVars>
          <dgm:chMax val="7"/>
          <dgm:chPref val="7"/>
          <dgm:dir/>
        </dgm:presLayoutVars>
      </dgm:prSet>
      <dgm:spPr/>
    </dgm:pt>
    <dgm:pt modelId="{35A3472F-2AF8-488D-9917-0CABABCAE523}" type="pres">
      <dgm:prSet presAssocID="{0994AD29-E18A-4212-865E-4D8A633B1D78}" presName="Name1" presStyleCnt="0"/>
      <dgm:spPr/>
    </dgm:pt>
    <dgm:pt modelId="{CADF542A-CF71-424C-8C62-2EEA3B844A1E}" type="pres">
      <dgm:prSet presAssocID="{0994AD29-E18A-4212-865E-4D8A633B1D78}" presName="cycle" presStyleCnt="0"/>
      <dgm:spPr/>
    </dgm:pt>
    <dgm:pt modelId="{210E3C61-9B72-4C9F-BE03-585AE3C874C1}" type="pres">
      <dgm:prSet presAssocID="{0994AD29-E18A-4212-865E-4D8A633B1D78}" presName="srcNode" presStyleLbl="node1" presStyleIdx="0" presStyleCnt="3"/>
      <dgm:spPr/>
    </dgm:pt>
    <dgm:pt modelId="{D6B8CAC7-E51A-403B-98E8-8906AE799398}" type="pres">
      <dgm:prSet presAssocID="{0994AD29-E18A-4212-865E-4D8A633B1D78}" presName="conn" presStyleLbl="parChTrans1D2" presStyleIdx="0" presStyleCnt="1"/>
      <dgm:spPr/>
    </dgm:pt>
    <dgm:pt modelId="{FEECBEEE-4651-4BA0-8776-12640D64886E}" type="pres">
      <dgm:prSet presAssocID="{0994AD29-E18A-4212-865E-4D8A633B1D78}" presName="extraNode" presStyleLbl="node1" presStyleIdx="0" presStyleCnt="3"/>
      <dgm:spPr/>
    </dgm:pt>
    <dgm:pt modelId="{C3382399-53BB-409C-AE22-F1D2A884BC90}" type="pres">
      <dgm:prSet presAssocID="{0994AD29-E18A-4212-865E-4D8A633B1D78}" presName="dstNode" presStyleLbl="node1" presStyleIdx="0" presStyleCnt="3"/>
      <dgm:spPr/>
    </dgm:pt>
    <dgm:pt modelId="{459733F2-6A13-4B39-9CD7-5903913A7C28}" type="pres">
      <dgm:prSet presAssocID="{82A965DB-A7A9-4061-BDE4-C20A7C6A51BE}" presName="text_1" presStyleLbl="node1" presStyleIdx="0" presStyleCnt="3">
        <dgm:presLayoutVars>
          <dgm:bulletEnabled val="1"/>
        </dgm:presLayoutVars>
      </dgm:prSet>
      <dgm:spPr/>
    </dgm:pt>
    <dgm:pt modelId="{278BDB3C-CD0D-49C2-B693-59D6F3ECE864}" type="pres">
      <dgm:prSet presAssocID="{82A965DB-A7A9-4061-BDE4-C20A7C6A51BE}" presName="accent_1" presStyleCnt="0"/>
      <dgm:spPr/>
    </dgm:pt>
    <dgm:pt modelId="{714E81F8-3FFC-43AF-8F23-2C794FFEC6FA}" type="pres">
      <dgm:prSet presAssocID="{82A965DB-A7A9-4061-BDE4-C20A7C6A51BE}" presName="accentRepeatNode" presStyleLbl="solidFgAcc1" presStyleIdx="0" presStyleCnt="3"/>
      <dgm:spPr/>
    </dgm:pt>
    <dgm:pt modelId="{BB87DFC3-83D4-4775-80B2-36763F860487}" type="pres">
      <dgm:prSet presAssocID="{5964D499-E381-42C0-926F-11D424D26A7B}" presName="text_2" presStyleLbl="node1" presStyleIdx="1" presStyleCnt="3">
        <dgm:presLayoutVars>
          <dgm:bulletEnabled val="1"/>
        </dgm:presLayoutVars>
      </dgm:prSet>
      <dgm:spPr/>
    </dgm:pt>
    <dgm:pt modelId="{A36B527A-EF5B-4D48-8827-F42A080888F9}" type="pres">
      <dgm:prSet presAssocID="{5964D499-E381-42C0-926F-11D424D26A7B}" presName="accent_2" presStyleCnt="0"/>
      <dgm:spPr/>
    </dgm:pt>
    <dgm:pt modelId="{D01BFF9E-A6DF-428A-BE7D-CFB72D36ABAC}" type="pres">
      <dgm:prSet presAssocID="{5964D499-E381-42C0-926F-11D424D26A7B}" presName="accentRepeatNode" presStyleLbl="solidFgAcc1" presStyleIdx="1" presStyleCnt="3"/>
      <dgm:spPr/>
    </dgm:pt>
    <dgm:pt modelId="{240D7AD7-08C7-4F25-9748-5FCBF0675F51}" type="pres">
      <dgm:prSet presAssocID="{B3707090-96BE-4C2D-B0AD-9F298FDD5EE2}" presName="text_3" presStyleLbl="node1" presStyleIdx="2" presStyleCnt="3">
        <dgm:presLayoutVars>
          <dgm:bulletEnabled val="1"/>
        </dgm:presLayoutVars>
      </dgm:prSet>
      <dgm:spPr/>
    </dgm:pt>
    <dgm:pt modelId="{7DEA8402-F1A1-4819-84B4-D956A58A2526}" type="pres">
      <dgm:prSet presAssocID="{B3707090-96BE-4C2D-B0AD-9F298FDD5EE2}" presName="accent_3" presStyleCnt="0"/>
      <dgm:spPr/>
    </dgm:pt>
    <dgm:pt modelId="{48266B8B-E2D5-470E-8D25-2A1B94277E45}" type="pres">
      <dgm:prSet presAssocID="{B3707090-96BE-4C2D-B0AD-9F298FDD5EE2}" presName="accentRepeatNode" presStyleLbl="solidFgAcc1" presStyleIdx="2" presStyleCnt="3"/>
      <dgm:spPr/>
    </dgm:pt>
  </dgm:ptLst>
  <dgm:cxnLst>
    <dgm:cxn modelId="{D6D3BF1E-747A-4F47-BC46-0985A0345EF1}" srcId="{0994AD29-E18A-4212-865E-4D8A633B1D78}" destId="{5964D499-E381-42C0-926F-11D424D26A7B}" srcOrd="1" destOrd="0" parTransId="{7FD0DC0B-5D70-4001-8E4F-9A46114092E6}" sibTransId="{5AD5F86E-53C3-4691-BD42-736C66C9CC63}"/>
    <dgm:cxn modelId="{F29EA728-523F-45BA-A49F-8855526D463F}" type="presOf" srcId="{DE427406-D007-4ED9-8474-2BD9968F806F}" destId="{D6B8CAC7-E51A-403B-98E8-8906AE799398}" srcOrd="0" destOrd="0" presId="urn:microsoft.com/office/officeart/2008/layout/VerticalCurvedList"/>
    <dgm:cxn modelId="{4981843D-8E9F-41A3-98F1-94ED2903537F}" type="presOf" srcId="{0994AD29-E18A-4212-865E-4D8A633B1D78}" destId="{2932FB75-D9D4-4218-9F9B-D44B1DA1B95C}" srcOrd="0" destOrd="0" presId="urn:microsoft.com/office/officeart/2008/layout/VerticalCurvedList"/>
    <dgm:cxn modelId="{76DD4D5F-101E-4D3C-8181-F28B6E165864}" type="presOf" srcId="{B3707090-96BE-4C2D-B0AD-9F298FDD5EE2}" destId="{240D7AD7-08C7-4F25-9748-5FCBF0675F51}" srcOrd="0" destOrd="0" presId="urn:microsoft.com/office/officeart/2008/layout/VerticalCurvedList"/>
    <dgm:cxn modelId="{99188B6F-8DD0-40F5-8F55-1AE10D23CBEA}" srcId="{0994AD29-E18A-4212-865E-4D8A633B1D78}" destId="{82A965DB-A7A9-4061-BDE4-C20A7C6A51BE}" srcOrd="0" destOrd="0" parTransId="{60CE08F3-9621-4588-B830-01DF20C62D39}" sibTransId="{DE427406-D007-4ED9-8474-2BD9968F806F}"/>
    <dgm:cxn modelId="{80263E7C-5EBF-4CDB-8022-AA3A219F7A3C}" srcId="{0994AD29-E18A-4212-865E-4D8A633B1D78}" destId="{B3707090-96BE-4C2D-B0AD-9F298FDD5EE2}" srcOrd="2" destOrd="0" parTransId="{A2C188D0-3FCD-4934-9A9E-F040602198B9}" sibTransId="{973B67AF-8A87-4964-AB8B-95937C620D8D}"/>
    <dgm:cxn modelId="{1513D093-AB1B-40B1-984E-2F8CE551D6BB}" type="presOf" srcId="{5964D499-E381-42C0-926F-11D424D26A7B}" destId="{BB87DFC3-83D4-4775-80B2-36763F860487}" srcOrd="0" destOrd="0" presId="urn:microsoft.com/office/officeart/2008/layout/VerticalCurvedList"/>
    <dgm:cxn modelId="{DE96ABD8-8E97-48BD-B556-9778FB86C47D}" type="presOf" srcId="{82A965DB-A7A9-4061-BDE4-C20A7C6A51BE}" destId="{459733F2-6A13-4B39-9CD7-5903913A7C28}" srcOrd="0" destOrd="0" presId="urn:microsoft.com/office/officeart/2008/layout/VerticalCurvedList"/>
    <dgm:cxn modelId="{B6BC075B-E037-4CBA-B960-8B136BAFFAA3}" type="presParOf" srcId="{2932FB75-D9D4-4218-9F9B-D44B1DA1B95C}" destId="{35A3472F-2AF8-488D-9917-0CABABCAE523}" srcOrd="0" destOrd="0" presId="urn:microsoft.com/office/officeart/2008/layout/VerticalCurvedList"/>
    <dgm:cxn modelId="{2C1D5CBE-225E-4C6D-91F4-624227AC230F}" type="presParOf" srcId="{35A3472F-2AF8-488D-9917-0CABABCAE523}" destId="{CADF542A-CF71-424C-8C62-2EEA3B844A1E}" srcOrd="0" destOrd="0" presId="urn:microsoft.com/office/officeart/2008/layout/VerticalCurvedList"/>
    <dgm:cxn modelId="{106427E0-578F-462F-BC6E-68BECAD01CDD}" type="presParOf" srcId="{CADF542A-CF71-424C-8C62-2EEA3B844A1E}" destId="{210E3C61-9B72-4C9F-BE03-585AE3C874C1}" srcOrd="0" destOrd="0" presId="urn:microsoft.com/office/officeart/2008/layout/VerticalCurvedList"/>
    <dgm:cxn modelId="{C8450043-B888-456D-A5E5-8273D8C93696}" type="presParOf" srcId="{CADF542A-CF71-424C-8C62-2EEA3B844A1E}" destId="{D6B8CAC7-E51A-403B-98E8-8906AE799398}" srcOrd="1" destOrd="0" presId="urn:microsoft.com/office/officeart/2008/layout/VerticalCurvedList"/>
    <dgm:cxn modelId="{FE07CD91-D259-40B7-8182-05FE4B93AF27}" type="presParOf" srcId="{CADF542A-CF71-424C-8C62-2EEA3B844A1E}" destId="{FEECBEEE-4651-4BA0-8776-12640D64886E}" srcOrd="2" destOrd="0" presId="urn:microsoft.com/office/officeart/2008/layout/VerticalCurvedList"/>
    <dgm:cxn modelId="{55E2D2EB-9F52-4CCB-8176-7F98BD5843FD}" type="presParOf" srcId="{CADF542A-CF71-424C-8C62-2EEA3B844A1E}" destId="{C3382399-53BB-409C-AE22-F1D2A884BC90}" srcOrd="3" destOrd="0" presId="urn:microsoft.com/office/officeart/2008/layout/VerticalCurvedList"/>
    <dgm:cxn modelId="{7CC30735-C022-4D0A-A259-7FB5AA9D816F}" type="presParOf" srcId="{35A3472F-2AF8-488D-9917-0CABABCAE523}" destId="{459733F2-6A13-4B39-9CD7-5903913A7C28}" srcOrd="1" destOrd="0" presId="urn:microsoft.com/office/officeart/2008/layout/VerticalCurvedList"/>
    <dgm:cxn modelId="{408F9749-9210-4FD9-9B36-99BA2C4BDFCE}" type="presParOf" srcId="{35A3472F-2AF8-488D-9917-0CABABCAE523}" destId="{278BDB3C-CD0D-49C2-B693-59D6F3ECE864}" srcOrd="2" destOrd="0" presId="urn:microsoft.com/office/officeart/2008/layout/VerticalCurvedList"/>
    <dgm:cxn modelId="{1B7DD66D-BCB1-4A45-BB2D-FBF54461361A}" type="presParOf" srcId="{278BDB3C-CD0D-49C2-B693-59D6F3ECE864}" destId="{714E81F8-3FFC-43AF-8F23-2C794FFEC6FA}" srcOrd="0" destOrd="0" presId="urn:microsoft.com/office/officeart/2008/layout/VerticalCurvedList"/>
    <dgm:cxn modelId="{D7266137-D544-41C9-92D7-0F27866A1CC9}" type="presParOf" srcId="{35A3472F-2AF8-488D-9917-0CABABCAE523}" destId="{BB87DFC3-83D4-4775-80B2-36763F860487}" srcOrd="3" destOrd="0" presId="urn:microsoft.com/office/officeart/2008/layout/VerticalCurvedList"/>
    <dgm:cxn modelId="{430EDD8D-7BA0-4FC8-9A3F-63331BA34E43}" type="presParOf" srcId="{35A3472F-2AF8-488D-9917-0CABABCAE523}" destId="{A36B527A-EF5B-4D48-8827-F42A080888F9}" srcOrd="4" destOrd="0" presId="urn:microsoft.com/office/officeart/2008/layout/VerticalCurvedList"/>
    <dgm:cxn modelId="{85B30AA5-65ED-48F0-9D68-8F91104A5FF0}" type="presParOf" srcId="{A36B527A-EF5B-4D48-8827-F42A080888F9}" destId="{D01BFF9E-A6DF-428A-BE7D-CFB72D36ABAC}" srcOrd="0" destOrd="0" presId="urn:microsoft.com/office/officeart/2008/layout/VerticalCurvedList"/>
    <dgm:cxn modelId="{5E5B201D-4AA8-49CE-960E-2D6A81D2B4AF}" type="presParOf" srcId="{35A3472F-2AF8-488D-9917-0CABABCAE523}" destId="{240D7AD7-08C7-4F25-9748-5FCBF0675F51}" srcOrd="5" destOrd="0" presId="urn:microsoft.com/office/officeart/2008/layout/VerticalCurvedList"/>
    <dgm:cxn modelId="{031143BF-5D5D-441F-82A4-9D6AE4646735}" type="presParOf" srcId="{35A3472F-2AF8-488D-9917-0CABABCAE523}" destId="{7DEA8402-F1A1-4819-84B4-D956A58A2526}" srcOrd="6" destOrd="0" presId="urn:microsoft.com/office/officeart/2008/layout/VerticalCurvedList"/>
    <dgm:cxn modelId="{E5121F28-3BA7-4990-BF29-49DB55A646DB}" type="presParOf" srcId="{7DEA8402-F1A1-4819-84B4-D956A58A2526}" destId="{48266B8B-E2D5-470E-8D25-2A1B94277E45}"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345943-42F0-4F98-AE54-C23361B6458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8955C558-3CF8-49AB-8AD0-5EE1A96CD914}">
      <dgm:prSet phldrT="[Текст]"/>
      <dgm:spPr/>
      <dgm:t>
        <a:bodyPr/>
        <a:lstStyle/>
        <a:p>
          <a:r>
            <a:rPr lang="kk-KZ" dirty="0">
              <a:latin typeface="Arial" panose="020B0604020202020204" pitchFamily="34" charset="0"/>
              <a:cs typeface="Arial" panose="020B0604020202020204" pitchFamily="34" charset="0"/>
            </a:rPr>
            <a:t>Адамның басына қиын кезең түскен кезде оның әрекеттерін «әрлендіретін», адамның тіршілік әрекетінің бес саласын атап көрсетуге болады:</a:t>
          </a:r>
          <a:endParaRPr lang="ru-RU" dirty="0">
            <a:latin typeface="Arial" panose="020B0604020202020204" pitchFamily="34" charset="0"/>
            <a:cs typeface="Arial" panose="020B0604020202020204" pitchFamily="34" charset="0"/>
          </a:endParaRPr>
        </a:p>
      </dgm:t>
    </dgm:pt>
    <dgm:pt modelId="{3B4B0B1A-B9AF-4FE8-8DD0-F97FE12EE33D}" type="parTrans" cxnId="{98110A70-E911-44E6-BA6B-E9D0C2D1A662}">
      <dgm:prSet/>
      <dgm:spPr/>
      <dgm:t>
        <a:bodyPr/>
        <a:lstStyle/>
        <a:p>
          <a:endParaRPr lang="ru-RU"/>
        </a:p>
      </dgm:t>
    </dgm:pt>
    <dgm:pt modelId="{5AF0F67F-A435-4DB1-9215-BDB5A58A571F}" type="sibTrans" cxnId="{98110A70-E911-44E6-BA6B-E9D0C2D1A662}">
      <dgm:prSet/>
      <dgm:spPr/>
      <dgm:t>
        <a:bodyPr/>
        <a:lstStyle/>
        <a:p>
          <a:endParaRPr lang="ru-RU"/>
        </a:p>
      </dgm:t>
    </dgm:pt>
    <dgm:pt modelId="{B257D220-0732-445C-95AE-B30B629CFCC7}">
      <dgm:prSet phldrT="[Текст]" custT="1"/>
      <dgm:spPr/>
      <dgm:t>
        <a:bodyPr/>
        <a:lstStyle/>
        <a:p>
          <a:r>
            <a:rPr lang="kk-KZ" sz="2400" dirty="0">
              <a:latin typeface="Arial" panose="020B0604020202020204" pitchFamily="34" charset="0"/>
              <a:cs typeface="Arial" panose="020B0604020202020204" pitchFamily="34" charset="0"/>
            </a:rPr>
            <a:t>1) жақыннан танып білу және елестету,.</a:t>
          </a:r>
          <a:endParaRPr lang="ru-RU" sz="2400" dirty="0">
            <a:latin typeface="Arial" panose="020B0604020202020204" pitchFamily="34" charset="0"/>
            <a:cs typeface="Arial" panose="020B0604020202020204" pitchFamily="34" charset="0"/>
          </a:endParaRPr>
        </a:p>
      </dgm:t>
    </dgm:pt>
    <dgm:pt modelId="{4FEA1475-76D1-4E76-A665-7B94FF3CE7B1}" type="parTrans" cxnId="{796EBB52-5251-4DF6-B9CE-72D442BFBB5A}">
      <dgm:prSet/>
      <dgm:spPr/>
      <dgm:t>
        <a:bodyPr/>
        <a:lstStyle/>
        <a:p>
          <a:endParaRPr lang="ru-RU"/>
        </a:p>
      </dgm:t>
    </dgm:pt>
    <dgm:pt modelId="{9FCBEBAF-3E30-4974-8F6F-1E39A021547C}" type="sibTrans" cxnId="{796EBB52-5251-4DF6-B9CE-72D442BFBB5A}">
      <dgm:prSet/>
      <dgm:spPr/>
      <dgm:t>
        <a:bodyPr/>
        <a:lstStyle/>
        <a:p>
          <a:endParaRPr lang="ru-RU"/>
        </a:p>
      </dgm:t>
    </dgm:pt>
    <dgm:pt modelId="{EE67B5C3-46B8-4169-8470-D343A98D6075}">
      <dgm:prSet phldrT="[Текст]" custT="1"/>
      <dgm:spPr/>
      <dgm:t>
        <a:bodyPr/>
        <a:lstStyle/>
        <a:p>
          <a:r>
            <a:rPr lang="kk-KZ" sz="2400" dirty="0">
              <a:latin typeface="Arial" panose="020B0604020202020204" pitchFamily="34" charset="0"/>
              <a:cs typeface="Arial" panose="020B0604020202020204" pitchFamily="34" charset="0"/>
            </a:rPr>
            <a:t>3) адамдармен қарым-қатынас,</a:t>
          </a:r>
          <a:endParaRPr lang="ru-RU" sz="2400" dirty="0">
            <a:latin typeface="Arial" panose="020B0604020202020204" pitchFamily="34" charset="0"/>
            <a:cs typeface="Arial" panose="020B0604020202020204" pitchFamily="34" charset="0"/>
          </a:endParaRPr>
        </a:p>
      </dgm:t>
    </dgm:pt>
    <dgm:pt modelId="{8F9E7FD7-735B-4AF2-9455-14086CEA1A52}" type="parTrans" cxnId="{49B37AF4-6445-474F-B550-9235AC3A633A}">
      <dgm:prSet/>
      <dgm:spPr/>
      <dgm:t>
        <a:bodyPr/>
        <a:lstStyle/>
        <a:p>
          <a:endParaRPr lang="ru-RU"/>
        </a:p>
      </dgm:t>
    </dgm:pt>
    <dgm:pt modelId="{738FED28-400C-445A-8CFF-31EFAC718263}" type="sibTrans" cxnId="{49B37AF4-6445-474F-B550-9235AC3A633A}">
      <dgm:prSet/>
      <dgm:spPr/>
      <dgm:t>
        <a:bodyPr/>
        <a:lstStyle/>
        <a:p>
          <a:endParaRPr lang="ru-RU"/>
        </a:p>
      </dgm:t>
    </dgm:pt>
    <dgm:pt modelId="{FBAA9F5C-3D17-49B9-B607-56D4EBFB9546}">
      <dgm:prSet phldrT="[Текст]" custT="1"/>
      <dgm:spPr/>
      <dgm:t>
        <a:bodyPr/>
        <a:lstStyle/>
        <a:p>
          <a:r>
            <a:rPr lang="kk-KZ" sz="2400" dirty="0">
              <a:latin typeface="Arial" panose="020B0604020202020204" pitchFamily="34" charset="0"/>
              <a:cs typeface="Arial" panose="020B0604020202020204" pitchFamily="34" charset="0"/>
            </a:rPr>
            <a:t>4) руханилық</a:t>
          </a:r>
          <a:endParaRPr lang="ru-RU" sz="2400" dirty="0">
            <a:latin typeface="Arial" panose="020B0604020202020204" pitchFamily="34" charset="0"/>
            <a:cs typeface="Arial" panose="020B0604020202020204" pitchFamily="34" charset="0"/>
          </a:endParaRPr>
        </a:p>
      </dgm:t>
    </dgm:pt>
    <dgm:pt modelId="{0183FFB4-3102-4FC7-B30B-9BC58D16A001}" type="parTrans" cxnId="{EC1E462D-EBB5-497B-BA81-F5A3B9453973}">
      <dgm:prSet/>
      <dgm:spPr/>
      <dgm:t>
        <a:bodyPr/>
        <a:lstStyle/>
        <a:p>
          <a:endParaRPr lang="ru-RU"/>
        </a:p>
      </dgm:t>
    </dgm:pt>
    <dgm:pt modelId="{EC1EF723-3B47-4F8D-93B1-6CE703061E94}" type="sibTrans" cxnId="{EC1E462D-EBB5-497B-BA81-F5A3B9453973}">
      <dgm:prSet/>
      <dgm:spPr/>
      <dgm:t>
        <a:bodyPr/>
        <a:lstStyle/>
        <a:p>
          <a:endParaRPr lang="ru-RU"/>
        </a:p>
      </dgm:t>
    </dgm:pt>
    <dgm:pt modelId="{2C51E388-CE40-4254-A7E9-4A4648203EF0}">
      <dgm:prSet custT="1"/>
      <dgm:spPr/>
      <dgm:t>
        <a:bodyPr/>
        <a:lstStyle/>
        <a:p>
          <a:r>
            <a:rPr lang="kk-KZ" sz="2400" dirty="0">
              <a:latin typeface="Arial" panose="020B0604020202020204" pitchFamily="34" charset="0"/>
              <a:cs typeface="Arial" panose="020B0604020202020204" pitchFamily="34" charset="0"/>
            </a:rPr>
            <a:t>2) сезімдер,</a:t>
          </a:r>
          <a:endParaRPr lang="ru-RU" sz="2400" dirty="0">
            <a:latin typeface="Arial" panose="020B0604020202020204" pitchFamily="34" charset="0"/>
            <a:cs typeface="Arial" panose="020B0604020202020204" pitchFamily="34" charset="0"/>
          </a:endParaRPr>
        </a:p>
      </dgm:t>
    </dgm:pt>
    <dgm:pt modelId="{23541081-F06F-40E0-9456-EF4B13EA2B51}" type="parTrans" cxnId="{29F341C0-4A05-4C33-9CC5-2D5468EDFD78}">
      <dgm:prSet/>
      <dgm:spPr/>
      <dgm:t>
        <a:bodyPr/>
        <a:lstStyle/>
        <a:p>
          <a:endParaRPr lang="ru-RU"/>
        </a:p>
      </dgm:t>
    </dgm:pt>
    <dgm:pt modelId="{F431B1A2-3D4B-482F-A9CD-B97DA1FEFC99}" type="sibTrans" cxnId="{29F341C0-4A05-4C33-9CC5-2D5468EDFD78}">
      <dgm:prSet/>
      <dgm:spPr/>
      <dgm:t>
        <a:bodyPr/>
        <a:lstStyle/>
        <a:p>
          <a:endParaRPr lang="ru-RU"/>
        </a:p>
      </dgm:t>
    </dgm:pt>
    <dgm:pt modelId="{4B5A6E68-91FF-425E-889B-F23A67B706CB}">
      <dgm:prSet custT="1"/>
      <dgm:spPr/>
      <dgm:t>
        <a:bodyPr/>
        <a:lstStyle/>
        <a:p>
          <a:r>
            <a:rPr lang="kk-KZ" sz="2400" dirty="0">
              <a:latin typeface="Arial" panose="020B0604020202020204" pitchFamily="34" charset="0"/>
              <a:cs typeface="Arial" panose="020B0604020202020204" pitchFamily="34" charset="0"/>
            </a:rPr>
            <a:t>5) тәндік тұрмыстың қуанышы.</a:t>
          </a:r>
          <a:endParaRPr lang="ru-RU" sz="2400" dirty="0">
            <a:latin typeface="Arial" panose="020B0604020202020204" pitchFamily="34" charset="0"/>
            <a:cs typeface="Arial" panose="020B0604020202020204" pitchFamily="34" charset="0"/>
          </a:endParaRPr>
        </a:p>
      </dgm:t>
    </dgm:pt>
    <dgm:pt modelId="{042CAF6D-2C09-46E9-A537-A8543D67F6DF}" type="parTrans" cxnId="{D71B0926-C300-4359-8313-E23A3699614E}">
      <dgm:prSet/>
      <dgm:spPr/>
      <dgm:t>
        <a:bodyPr/>
        <a:lstStyle/>
        <a:p>
          <a:endParaRPr lang="ru-RU"/>
        </a:p>
      </dgm:t>
    </dgm:pt>
    <dgm:pt modelId="{9867A6AB-B8B6-4859-8110-B13BD1D89E89}" type="sibTrans" cxnId="{D71B0926-C300-4359-8313-E23A3699614E}">
      <dgm:prSet/>
      <dgm:spPr/>
      <dgm:t>
        <a:bodyPr/>
        <a:lstStyle/>
        <a:p>
          <a:endParaRPr lang="ru-RU"/>
        </a:p>
      </dgm:t>
    </dgm:pt>
    <dgm:pt modelId="{4302295C-F5E4-4438-A5BF-A4E4D06B985B}" type="pres">
      <dgm:prSet presAssocID="{7A345943-42F0-4F98-AE54-C23361B6458B}" presName="Name0" presStyleCnt="0">
        <dgm:presLayoutVars>
          <dgm:chPref val="1"/>
          <dgm:dir/>
          <dgm:animOne val="branch"/>
          <dgm:animLvl val="lvl"/>
          <dgm:resizeHandles val="exact"/>
        </dgm:presLayoutVars>
      </dgm:prSet>
      <dgm:spPr/>
    </dgm:pt>
    <dgm:pt modelId="{DB0EBA79-DB23-4FD1-BADE-32F6627BF661}" type="pres">
      <dgm:prSet presAssocID="{8955C558-3CF8-49AB-8AD0-5EE1A96CD914}" presName="root1" presStyleCnt="0"/>
      <dgm:spPr/>
    </dgm:pt>
    <dgm:pt modelId="{980A81D1-4634-4402-8300-B400808C0406}" type="pres">
      <dgm:prSet presAssocID="{8955C558-3CF8-49AB-8AD0-5EE1A96CD914}" presName="LevelOneTextNode" presStyleLbl="node0" presStyleIdx="0" presStyleCnt="1" custScaleX="183217" custLinFactNeighborX="-75701" custLinFactNeighborY="2234">
        <dgm:presLayoutVars>
          <dgm:chPref val="3"/>
        </dgm:presLayoutVars>
      </dgm:prSet>
      <dgm:spPr/>
    </dgm:pt>
    <dgm:pt modelId="{24B5ABBF-42B8-4F40-9448-0ECE471338A2}" type="pres">
      <dgm:prSet presAssocID="{8955C558-3CF8-49AB-8AD0-5EE1A96CD914}" presName="level2hierChild" presStyleCnt="0"/>
      <dgm:spPr/>
    </dgm:pt>
    <dgm:pt modelId="{175F3637-22E5-43D8-8BA3-98A500EE22D1}" type="pres">
      <dgm:prSet presAssocID="{4FEA1475-76D1-4E76-A665-7B94FF3CE7B1}" presName="conn2-1" presStyleLbl="parChTrans1D2" presStyleIdx="0" presStyleCnt="5"/>
      <dgm:spPr/>
    </dgm:pt>
    <dgm:pt modelId="{D6086204-1BDA-4CC8-83D7-3A65CB7A15AC}" type="pres">
      <dgm:prSet presAssocID="{4FEA1475-76D1-4E76-A665-7B94FF3CE7B1}" presName="connTx" presStyleLbl="parChTrans1D2" presStyleIdx="0" presStyleCnt="5"/>
      <dgm:spPr/>
    </dgm:pt>
    <dgm:pt modelId="{A4211C6C-68B8-4D04-9F99-2E91F2CC3B38}" type="pres">
      <dgm:prSet presAssocID="{B257D220-0732-445C-95AE-B30B629CFCC7}" presName="root2" presStyleCnt="0"/>
      <dgm:spPr/>
    </dgm:pt>
    <dgm:pt modelId="{7D0422C8-53BD-4AAB-A926-1A06A3A07988}" type="pres">
      <dgm:prSet presAssocID="{B257D220-0732-445C-95AE-B30B629CFCC7}" presName="LevelTwoTextNode" presStyleLbl="node2" presStyleIdx="0" presStyleCnt="5" custScaleX="294748" custLinFactNeighborX="974" custLinFactNeighborY="10290">
        <dgm:presLayoutVars>
          <dgm:chPref val="3"/>
        </dgm:presLayoutVars>
      </dgm:prSet>
      <dgm:spPr/>
    </dgm:pt>
    <dgm:pt modelId="{AB36214A-93FA-4486-A5E5-65AF48B57B60}" type="pres">
      <dgm:prSet presAssocID="{B257D220-0732-445C-95AE-B30B629CFCC7}" presName="level3hierChild" presStyleCnt="0"/>
      <dgm:spPr/>
    </dgm:pt>
    <dgm:pt modelId="{C5EDE0E2-7181-486C-8111-0B3D65816028}" type="pres">
      <dgm:prSet presAssocID="{23541081-F06F-40E0-9456-EF4B13EA2B51}" presName="conn2-1" presStyleLbl="parChTrans1D2" presStyleIdx="1" presStyleCnt="5"/>
      <dgm:spPr/>
    </dgm:pt>
    <dgm:pt modelId="{23BB1E29-3B24-4D91-ADB9-73946AC1645D}" type="pres">
      <dgm:prSet presAssocID="{23541081-F06F-40E0-9456-EF4B13EA2B51}" presName="connTx" presStyleLbl="parChTrans1D2" presStyleIdx="1" presStyleCnt="5"/>
      <dgm:spPr/>
    </dgm:pt>
    <dgm:pt modelId="{9FAF593F-1B12-42AC-BCB3-579B8370750B}" type="pres">
      <dgm:prSet presAssocID="{2C51E388-CE40-4254-A7E9-4A4648203EF0}" presName="root2" presStyleCnt="0"/>
      <dgm:spPr/>
    </dgm:pt>
    <dgm:pt modelId="{9D44C035-82F7-4313-B802-63891874EE3D}" type="pres">
      <dgm:prSet presAssocID="{2C51E388-CE40-4254-A7E9-4A4648203EF0}" presName="LevelTwoTextNode" presStyleLbl="node2" presStyleIdx="1" presStyleCnt="5" custScaleX="294748" custLinFactNeighborX="974" custLinFactNeighborY="10290">
        <dgm:presLayoutVars>
          <dgm:chPref val="3"/>
        </dgm:presLayoutVars>
      </dgm:prSet>
      <dgm:spPr/>
    </dgm:pt>
    <dgm:pt modelId="{47EFD99D-789D-4BC8-875C-2E45C1072B0A}" type="pres">
      <dgm:prSet presAssocID="{2C51E388-CE40-4254-A7E9-4A4648203EF0}" presName="level3hierChild" presStyleCnt="0"/>
      <dgm:spPr/>
    </dgm:pt>
    <dgm:pt modelId="{214CB54D-585E-40EA-9BE2-CDB0EEF25EC1}" type="pres">
      <dgm:prSet presAssocID="{8F9E7FD7-735B-4AF2-9455-14086CEA1A52}" presName="conn2-1" presStyleLbl="parChTrans1D2" presStyleIdx="2" presStyleCnt="5"/>
      <dgm:spPr/>
    </dgm:pt>
    <dgm:pt modelId="{21C44F26-B877-4474-997D-D98C7A0B9573}" type="pres">
      <dgm:prSet presAssocID="{8F9E7FD7-735B-4AF2-9455-14086CEA1A52}" presName="connTx" presStyleLbl="parChTrans1D2" presStyleIdx="2" presStyleCnt="5"/>
      <dgm:spPr/>
    </dgm:pt>
    <dgm:pt modelId="{AF4DF6AC-61BA-4AA5-9D76-9E36FA1F5BB4}" type="pres">
      <dgm:prSet presAssocID="{EE67B5C3-46B8-4169-8470-D343A98D6075}" presName="root2" presStyleCnt="0"/>
      <dgm:spPr/>
    </dgm:pt>
    <dgm:pt modelId="{9E2DBE56-984C-43E2-B1A5-147C5DBA0C5F}" type="pres">
      <dgm:prSet presAssocID="{EE67B5C3-46B8-4169-8470-D343A98D6075}" presName="LevelTwoTextNode" presStyleLbl="node2" presStyleIdx="2" presStyleCnt="5" custScaleX="294748" custLinFactNeighborX="974" custLinFactNeighborY="10290">
        <dgm:presLayoutVars>
          <dgm:chPref val="3"/>
        </dgm:presLayoutVars>
      </dgm:prSet>
      <dgm:spPr/>
    </dgm:pt>
    <dgm:pt modelId="{58CF4EE8-9EAD-4E71-BFD9-CD8A86AD9150}" type="pres">
      <dgm:prSet presAssocID="{EE67B5C3-46B8-4169-8470-D343A98D6075}" presName="level3hierChild" presStyleCnt="0"/>
      <dgm:spPr/>
    </dgm:pt>
    <dgm:pt modelId="{AAFD726C-190E-489D-A819-05BCA7066B2C}" type="pres">
      <dgm:prSet presAssocID="{0183FFB4-3102-4FC7-B30B-9BC58D16A001}" presName="conn2-1" presStyleLbl="parChTrans1D2" presStyleIdx="3" presStyleCnt="5"/>
      <dgm:spPr/>
    </dgm:pt>
    <dgm:pt modelId="{45E4CB95-0AE7-4139-837E-FBA4494D8FC1}" type="pres">
      <dgm:prSet presAssocID="{0183FFB4-3102-4FC7-B30B-9BC58D16A001}" presName="connTx" presStyleLbl="parChTrans1D2" presStyleIdx="3" presStyleCnt="5"/>
      <dgm:spPr/>
    </dgm:pt>
    <dgm:pt modelId="{CE9F40FE-4E48-4D2A-9069-2346E6C2C740}" type="pres">
      <dgm:prSet presAssocID="{FBAA9F5C-3D17-49B9-B607-56D4EBFB9546}" presName="root2" presStyleCnt="0"/>
      <dgm:spPr/>
    </dgm:pt>
    <dgm:pt modelId="{8D273BD9-8364-4592-94A5-355546531738}" type="pres">
      <dgm:prSet presAssocID="{FBAA9F5C-3D17-49B9-B607-56D4EBFB9546}" presName="LevelTwoTextNode" presStyleLbl="node2" presStyleIdx="3" presStyleCnt="5" custScaleX="294748" custLinFactNeighborY="7453">
        <dgm:presLayoutVars>
          <dgm:chPref val="3"/>
        </dgm:presLayoutVars>
      </dgm:prSet>
      <dgm:spPr/>
    </dgm:pt>
    <dgm:pt modelId="{84B7BC8E-42FB-40B4-A141-B5F636F0FF22}" type="pres">
      <dgm:prSet presAssocID="{FBAA9F5C-3D17-49B9-B607-56D4EBFB9546}" presName="level3hierChild" presStyleCnt="0"/>
      <dgm:spPr/>
    </dgm:pt>
    <dgm:pt modelId="{0AC5F3BC-B15A-437D-BC02-AAEE9E0F3216}" type="pres">
      <dgm:prSet presAssocID="{042CAF6D-2C09-46E9-A537-A8543D67F6DF}" presName="conn2-1" presStyleLbl="parChTrans1D2" presStyleIdx="4" presStyleCnt="5"/>
      <dgm:spPr/>
    </dgm:pt>
    <dgm:pt modelId="{242B52B8-B6F1-4755-8030-674787D2F681}" type="pres">
      <dgm:prSet presAssocID="{042CAF6D-2C09-46E9-A537-A8543D67F6DF}" presName="connTx" presStyleLbl="parChTrans1D2" presStyleIdx="4" presStyleCnt="5"/>
      <dgm:spPr/>
    </dgm:pt>
    <dgm:pt modelId="{17B23F40-1ACC-4696-B1CE-F762C6CBB117}" type="pres">
      <dgm:prSet presAssocID="{4B5A6E68-91FF-425E-889B-F23A67B706CB}" presName="root2" presStyleCnt="0"/>
      <dgm:spPr/>
    </dgm:pt>
    <dgm:pt modelId="{5A8AC9B4-65A8-41E9-B3CB-6B4B2EF9390E}" type="pres">
      <dgm:prSet presAssocID="{4B5A6E68-91FF-425E-889B-F23A67B706CB}" presName="LevelTwoTextNode" presStyleLbl="node2" presStyleIdx="4" presStyleCnt="5" custScaleX="295401">
        <dgm:presLayoutVars>
          <dgm:chPref val="3"/>
        </dgm:presLayoutVars>
      </dgm:prSet>
      <dgm:spPr/>
    </dgm:pt>
    <dgm:pt modelId="{53BB7E1C-E1C2-4CCA-9255-70E4A377CA08}" type="pres">
      <dgm:prSet presAssocID="{4B5A6E68-91FF-425E-889B-F23A67B706CB}" presName="level3hierChild" presStyleCnt="0"/>
      <dgm:spPr/>
    </dgm:pt>
  </dgm:ptLst>
  <dgm:cxnLst>
    <dgm:cxn modelId="{79E0C608-5EE7-4EFD-8710-E94322F793ED}" type="presOf" srcId="{7A345943-42F0-4F98-AE54-C23361B6458B}" destId="{4302295C-F5E4-4438-A5BF-A4E4D06B985B}" srcOrd="0" destOrd="0" presId="urn:microsoft.com/office/officeart/2008/layout/HorizontalMultiLevelHierarchy"/>
    <dgm:cxn modelId="{AEA5E823-FDDC-425A-88FE-0C4B11622664}" type="presOf" srcId="{4B5A6E68-91FF-425E-889B-F23A67B706CB}" destId="{5A8AC9B4-65A8-41E9-B3CB-6B4B2EF9390E}" srcOrd="0" destOrd="0" presId="urn:microsoft.com/office/officeart/2008/layout/HorizontalMultiLevelHierarchy"/>
    <dgm:cxn modelId="{D71B0926-C300-4359-8313-E23A3699614E}" srcId="{8955C558-3CF8-49AB-8AD0-5EE1A96CD914}" destId="{4B5A6E68-91FF-425E-889B-F23A67B706CB}" srcOrd="4" destOrd="0" parTransId="{042CAF6D-2C09-46E9-A537-A8543D67F6DF}" sibTransId="{9867A6AB-B8B6-4859-8110-B13BD1D89E89}"/>
    <dgm:cxn modelId="{AFD6F528-FE7B-4423-8DC3-84CBB94ADEB1}" type="presOf" srcId="{8F9E7FD7-735B-4AF2-9455-14086CEA1A52}" destId="{21C44F26-B877-4474-997D-D98C7A0B9573}" srcOrd="1" destOrd="0" presId="urn:microsoft.com/office/officeart/2008/layout/HorizontalMultiLevelHierarchy"/>
    <dgm:cxn modelId="{EC1E462D-EBB5-497B-BA81-F5A3B9453973}" srcId="{8955C558-3CF8-49AB-8AD0-5EE1A96CD914}" destId="{FBAA9F5C-3D17-49B9-B607-56D4EBFB9546}" srcOrd="3" destOrd="0" parTransId="{0183FFB4-3102-4FC7-B30B-9BC58D16A001}" sibTransId="{EC1EF723-3B47-4F8D-93B1-6CE703061E94}"/>
    <dgm:cxn modelId="{1BEE992D-1976-49BC-9D5D-B5411AC254E3}" type="presOf" srcId="{EE67B5C3-46B8-4169-8470-D343A98D6075}" destId="{9E2DBE56-984C-43E2-B1A5-147C5DBA0C5F}" srcOrd="0" destOrd="0" presId="urn:microsoft.com/office/officeart/2008/layout/HorizontalMultiLevelHierarchy"/>
    <dgm:cxn modelId="{632C955F-B6EB-412D-AA69-F7083201E070}" type="presOf" srcId="{042CAF6D-2C09-46E9-A537-A8543D67F6DF}" destId="{242B52B8-B6F1-4755-8030-674787D2F681}" srcOrd="1" destOrd="0" presId="urn:microsoft.com/office/officeart/2008/layout/HorizontalMultiLevelHierarchy"/>
    <dgm:cxn modelId="{E8B60146-F209-40CE-9062-545188754387}" type="presOf" srcId="{23541081-F06F-40E0-9456-EF4B13EA2B51}" destId="{C5EDE0E2-7181-486C-8111-0B3D65816028}" srcOrd="0" destOrd="0" presId="urn:microsoft.com/office/officeart/2008/layout/HorizontalMultiLevelHierarchy"/>
    <dgm:cxn modelId="{98110A70-E911-44E6-BA6B-E9D0C2D1A662}" srcId="{7A345943-42F0-4F98-AE54-C23361B6458B}" destId="{8955C558-3CF8-49AB-8AD0-5EE1A96CD914}" srcOrd="0" destOrd="0" parTransId="{3B4B0B1A-B9AF-4FE8-8DD0-F97FE12EE33D}" sibTransId="{5AF0F67F-A435-4DB1-9215-BDB5A58A571F}"/>
    <dgm:cxn modelId="{AAD9A372-5FA7-46AA-B995-ADC27078C7CC}" type="presOf" srcId="{8F9E7FD7-735B-4AF2-9455-14086CEA1A52}" destId="{214CB54D-585E-40EA-9BE2-CDB0EEF25EC1}" srcOrd="0" destOrd="0" presId="urn:microsoft.com/office/officeart/2008/layout/HorizontalMultiLevelHierarchy"/>
    <dgm:cxn modelId="{796EBB52-5251-4DF6-B9CE-72D442BFBB5A}" srcId="{8955C558-3CF8-49AB-8AD0-5EE1A96CD914}" destId="{B257D220-0732-445C-95AE-B30B629CFCC7}" srcOrd="0" destOrd="0" parTransId="{4FEA1475-76D1-4E76-A665-7B94FF3CE7B1}" sibTransId="{9FCBEBAF-3E30-4974-8F6F-1E39A021547C}"/>
    <dgm:cxn modelId="{358FDA76-D2AA-42E5-8681-5BF4CC48F33F}" type="presOf" srcId="{FBAA9F5C-3D17-49B9-B607-56D4EBFB9546}" destId="{8D273BD9-8364-4592-94A5-355546531738}" srcOrd="0" destOrd="0" presId="urn:microsoft.com/office/officeart/2008/layout/HorizontalMultiLevelHierarchy"/>
    <dgm:cxn modelId="{1B406887-1A29-4092-A791-18A634FD1049}" type="presOf" srcId="{23541081-F06F-40E0-9456-EF4B13EA2B51}" destId="{23BB1E29-3B24-4D91-ADB9-73946AC1645D}" srcOrd="1" destOrd="0" presId="urn:microsoft.com/office/officeart/2008/layout/HorizontalMultiLevelHierarchy"/>
    <dgm:cxn modelId="{0693C58A-318E-4608-BDA8-07D4156DCA67}" type="presOf" srcId="{4FEA1475-76D1-4E76-A665-7B94FF3CE7B1}" destId="{175F3637-22E5-43D8-8BA3-98A500EE22D1}" srcOrd="0" destOrd="0" presId="urn:microsoft.com/office/officeart/2008/layout/HorizontalMultiLevelHierarchy"/>
    <dgm:cxn modelId="{F750FE9F-64B0-4234-9D50-89BA1004E7B3}" type="presOf" srcId="{2C51E388-CE40-4254-A7E9-4A4648203EF0}" destId="{9D44C035-82F7-4313-B802-63891874EE3D}" srcOrd="0" destOrd="0" presId="urn:microsoft.com/office/officeart/2008/layout/HorizontalMultiLevelHierarchy"/>
    <dgm:cxn modelId="{C37BF3B5-BE0B-4791-AA02-5CB1725B420D}" type="presOf" srcId="{4FEA1475-76D1-4E76-A665-7B94FF3CE7B1}" destId="{D6086204-1BDA-4CC8-83D7-3A65CB7A15AC}" srcOrd="1" destOrd="0" presId="urn:microsoft.com/office/officeart/2008/layout/HorizontalMultiLevelHierarchy"/>
    <dgm:cxn modelId="{EDC007B8-B0E5-4A06-97BB-13875CB3115E}" type="presOf" srcId="{8955C558-3CF8-49AB-8AD0-5EE1A96CD914}" destId="{980A81D1-4634-4402-8300-B400808C0406}" srcOrd="0" destOrd="0" presId="urn:microsoft.com/office/officeart/2008/layout/HorizontalMultiLevelHierarchy"/>
    <dgm:cxn modelId="{29F341C0-4A05-4C33-9CC5-2D5468EDFD78}" srcId="{8955C558-3CF8-49AB-8AD0-5EE1A96CD914}" destId="{2C51E388-CE40-4254-A7E9-4A4648203EF0}" srcOrd="1" destOrd="0" parTransId="{23541081-F06F-40E0-9456-EF4B13EA2B51}" sibTransId="{F431B1A2-3D4B-482F-A9CD-B97DA1FEFC99}"/>
    <dgm:cxn modelId="{2E7D1DCA-C9D8-4946-BFC6-96C13F4B5418}" type="presOf" srcId="{0183FFB4-3102-4FC7-B30B-9BC58D16A001}" destId="{45E4CB95-0AE7-4139-837E-FBA4494D8FC1}" srcOrd="1" destOrd="0" presId="urn:microsoft.com/office/officeart/2008/layout/HorizontalMultiLevelHierarchy"/>
    <dgm:cxn modelId="{87DF88CC-63CB-4D95-875F-26491E3D5196}" type="presOf" srcId="{0183FFB4-3102-4FC7-B30B-9BC58D16A001}" destId="{AAFD726C-190E-489D-A819-05BCA7066B2C}" srcOrd="0" destOrd="0" presId="urn:microsoft.com/office/officeart/2008/layout/HorizontalMultiLevelHierarchy"/>
    <dgm:cxn modelId="{6C8EE6DF-A171-496F-831A-13AC38ECACC0}" type="presOf" srcId="{042CAF6D-2C09-46E9-A537-A8543D67F6DF}" destId="{0AC5F3BC-B15A-437D-BC02-AAEE9E0F3216}" srcOrd="0" destOrd="0" presId="urn:microsoft.com/office/officeart/2008/layout/HorizontalMultiLevelHierarchy"/>
    <dgm:cxn modelId="{49B37AF4-6445-474F-B550-9235AC3A633A}" srcId="{8955C558-3CF8-49AB-8AD0-5EE1A96CD914}" destId="{EE67B5C3-46B8-4169-8470-D343A98D6075}" srcOrd="2" destOrd="0" parTransId="{8F9E7FD7-735B-4AF2-9455-14086CEA1A52}" sibTransId="{738FED28-400C-445A-8CFF-31EFAC718263}"/>
    <dgm:cxn modelId="{007608FA-4D9D-4BA5-84E1-02680403A54D}" type="presOf" srcId="{B257D220-0732-445C-95AE-B30B629CFCC7}" destId="{7D0422C8-53BD-4AAB-A926-1A06A3A07988}" srcOrd="0" destOrd="0" presId="urn:microsoft.com/office/officeart/2008/layout/HorizontalMultiLevelHierarchy"/>
    <dgm:cxn modelId="{81DA9E06-9E6E-4798-A45D-63986F24B4F8}" type="presParOf" srcId="{4302295C-F5E4-4438-A5BF-A4E4D06B985B}" destId="{DB0EBA79-DB23-4FD1-BADE-32F6627BF661}" srcOrd="0" destOrd="0" presId="urn:microsoft.com/office/officeart/2008/layout/HorizontalMultiLevelHierarchy"/>
    <dgm:cxn modelId="{EFF0EC09-E7CF-47C9-A77A-B4133CBD9502}" type="presParOf" srcId="{DB0EBA79-DB23-4FD1-BADE-32F6627BF661}" destId="{980A81D1-4634-4402-8300-B400808C0406}" srcOrd="0" destOrd="0" presId="urn:microsoft.com/office/officeart/2008/layout/HorizontalMultiLevelHierarchy"/>
    <dgm:cxn modelId="{F4B10866-75A5-40EF-901A-B644EC8765A5}" type="presParOf" srcId="{DB0EBA79-DB23-4FD1-BADE-32F6627BF661}" destId="{24B5ABBF-42B8-4F40-9448-0ECE471338A2}" srcOrd="1" destOrd="0" presId="urn:microsoft.com/office/officeart/2008/layout/HorizontalMultiLevelHierarchy"/>
    <dgm:cxn modelId="{02B49D0E-AD8C-4BAA-B18C-FD42DF832CF2}" type="presParOf" srcId="{24B5ABBF-42B8-4F40-9448-0ECE471338A2}" destId="{175F3637-22E5-43D8-8BA3-98A500EE22D1}" srcOrd="0" destOrd="0" presId="urn:microsoft.com/office/officeart/2008/layout/HorizontalMultiLevelHierarchy"/>
    <dgm:cxn modelId="{D1B93358-2460-42B5-ACE2-89E421ECE38C}" type="presParOf" srcId="{175F3637-22E5-43D8-8BA3-98A500EE22D1}" destId="{D6086204-1BDA-4CC8-83D7-3A65CB7A15AC}" srcOrd="0" destOrd="0" presId="urn:microsoft.com/office/officeart/2008/layout/HorizontalMultiLevelHierarchy"/>
    <dgm:cxn modelId="{B775D094-DA91-41B7-A217-9B95A7B4F64B}" type="presParOf" srcId="{24B5ABBF-42B8-4F40-9448-0ECE471338A2}" destId="{A4211C6C-68B8-4D04-9F99-2E91F2CC3B38}" srcOrd="1" destOrd="0" presId="urn:microsoft.com/office/officeart/2008/layout/HorizontalMultiLevelHierarchy"/>
    <dgm:cxn modelId="{9AAEA226-C49F-4399-A293-7B3FDDD889DA}" type="presParOf" srcId="{A4211C6C-68B8-4D04-9F99-2E91F2CC3B38}" destId="{7D0422C8-53BD-4AAB-A926-1A06A3A07988}" srcOrd="0" destOrd="0" presId="urn:microsoft.com/office/officeart/2008/layout/HorizontalMultiLevelHierarchy"/>
    <dgm:cxn modelId="{35D3EAD6-CE99-456C-9DDD-FB79A90AC5E0}" type="presParOf" srcId="{A4211C6C-68B8-4D04-9F99-2E91F2CC3B38}" destId="{AB36214A-93FA-4486-A5E5-65AF48B57B60}" srcOrd="1" destOrd="0" presId="urn:microsoft.com/office/officeart/2008/layout/HorizontalMultiLevelHierarchy"/>
    <dgm:cxn modelId="{BF6B7E2B-0F15-4597-AF1D-4620CC18E7EF}" type="presParOf" srcId="{24B5ABBF-42B8-4F40-9448-0ECE471338A2}" destId="{C5EDE0E2-7181-486C-8111-0B3D65816028}" srcOrd="2" destOrd="0" presId="urn:microsoft.com/office/officeart/2008/layout/HorizontalMultiLevelHierarchy"/>
    <dgm:cxn modelId="{F1E7E9AE-A625-4DFE-8D8E-EFD345870C4F}" type="presParOf" srcId="{C5EDE0E2-7181-486C-8111-0B3D65816028}" destId="{23BB1E29-3B24-4D91-ADB9-73946AC1645D}" srcOrd="0" destOrd="0" presId="urn:microsoft.com/office/officeart/2008/layout/HorizontalMultiLevelHierarchy"/>
    <dgm:cxn modelId="{FC83395C-8BF7-445C-918D-1333FD7897DE}" type="presParOf" srcId="{24B5ABBF-42B8-4F40-9448-0ECE471338A2}" destId="{9FAF593F-1B12-42AC-BCB3-579B8370750B}" srcOrd="3" destOrd="0" presId="urn:microsoft.com/office/officeart/2008/layout/HorizontalMultiLevelHierarchy"/>
    <dgm:cxn modelId="{989D9A8A-E8D1-49D7-998D-958764A8D63A}" type="presParOf" srcId="{9FAF593F-1B12-42AC-BCB3-579B8370750B}" destId="{9D44C035-82F7-4313-B802-63891874EE3D}" srcOrd="0" destOrd="0" presId="urn:microsoft.com/office/officeart/2008/layout/HorizontalMultiLevelHierarchy"/>
    <dgm:cxn modelId="{4DB35519-D432-4C30-90BB-E74ED6AE94F4}" type="presParOf" srcId="{9FAF593F-1B12-42AC-BCB3-579B8370750B}" destId="{47EFD99D-789D-4BC8-875C-2E45C1072B0A}" srcOrd="1" destOrd="0" presId="urn:microsoft.com/office/officeart/2008/layout/HorizontalMultiLevelHierarchy"/>
    <dgm:cxn modelId="{E4B3DD6E-6C9A-4658-8E5C-D08D50295CC1}" type="presParOf" srcId="{24B5ABBF-42B8-4F40-9448-0ECE471338A2}" destId="{214CB54D-585E-40EA-9BE2-CDB0EEF25EC1}" srcOrd="4" destOrd="0" presId="urn:microsoft.com/office/officeart/2008/layout/HorizontalMultiLevelHierarchy"/>
    <dgm:cxn modelId="{3D9CA1EB-A8CE-4A06-8C5F-A1F953720F68}" type="presParOf" srcId="{214CB54D-585E-40EA-9BE2-CDB0EEF25EC1}" destId="{21C44F26-B877-4474-997D-D98C7A0B9573}" srcOrd="0" destOrd="0" presId="urn:microsoft.com/office/officeart/2008/layout/HorizontalMultiLevelHierarchy"/>
    <dgm:cxn modelId="{F923C03F-4686-49EA-9B2B-031BE4C9605D}" type="presParOf" srcId="{24B5ABBF-42B8-4F40-9448-0ECE471338A2}" destId="{AF4DF6AC-61BA-4AA5-9D76-9E36FA1F5BB4}" srcOrd="5" destOrd="0" presId="urn:microsoft.com/office/officeart/2008/layout/HorizontalMultiLevelHierarchy"/>
    <dgm:cxn modelId="{F3308E4C-F694-49AF-A38D-769DA478548C}" type="presParOf" srcId="{AF4DF6AC-61BA-4AA5-9D76-9E36FA1F5BB4}" destId="{9E2DBE56-984C-43E2-B1A5-147C5DBA0C5F}" srcOrd="0" destOrd="0" presId="urn:microsoft.com/office/officeart/2008/layout/HorizontalMultiLevelHierarchy"/>
    <dgm:cxn modelId="{7B0255EC-492F-46DF-B881-2717794D2AF0}" type="presParOf" srcId="{AF4DF6AC-61BA-4AA5-9D76-9E36FA1F5BB4}" destId="{58CF4EE8-9EAD-4E71-BFD9-CD8A86AD9150}" srcOrd="1" destOrd="0" presId="urn:microsoft.com/office/officeart/2008/layout/HorizontalMultiLevelHierarchy"/>
    <dgm:cxn modelId="{BDF6600F-22A5-49B8-9C6F-C20ADF5F61D0}" type="presParOf" srcId="{24B5ABBF-42B8-4F40-9448-0ECE471338A2}" destId="{AAFD726C-190E-489D-A819-05BCA7066B2C}" srcOrd="6" destOrd="0" presId="urn:microsoft.com/office/officeart/2008/layout/HorizontalMultiLevelHierarchy"/>
    <dgm:cxn modelId="{97A46BB8-5CF2-4B89-AA2E-9FDFE9E5EC93}" type="presParOf" srcId="{AAFD726C-190E-489D-A819-05BCA7066B2C}" destId="{45E4CB95-0AE7-4139-837E-FBA4494D8FC1}" srcOrd="0" destOrd="0" presId="urn:microsoft.com/office/officeart/2008/layout/HorizontalMultiLevelHierarchy"/>
    <dgm:cxn modelId="{18248601-CBC4-4231-B51F-E64CA6E6673E}" type="presParOf" srcId="{24B5ABBF-42B8-4F40-9448-0ECE471338A2}" destId="{CE9F40FE-4E48-4D2A-9069-2346E6C2C740}" srcOrd="7" destOrd="0" presId="urn:microsoft.com/office/officeart/2008/layout/HorizontalMultiLevelHierarchy"/>
    <dgm:cxn modelId="{17FD498F-1447-4D01-9FB0-46BDB3B2E316}" type="presParOf" srcId="{CE9F40FE-4E48-4D2A-9069-2346E6C2C740}" destId="{8D273BD9-8364-4592-94A5-355546531738}" srcOrd="0" destOrd="0" presId="urn:microsoft.com/office/officeart/2008/layout/HorizontalMultiLevelHierarchy"/>
    <dgm:cxn modelId="{AEED23F1-A54B-4EB2-878E-9133B9384BA4}" type="presParOf" srcId="{CE9F40FE-4E48-4D2A-9069-2346E6C2C740}" destId="{84B7BC8E-42FB-40B4-A141-B5F636F0FF22}" srcOrd="1" destOrd="0" presId="urn:microsoft.com/office/officeart/2008/layout/HorizontalMultiLevelHierarchy"/>
    <dgm:cxn modelId="{56C70291-CF3E-48A4-8CA7-0EB86EA51910}" type="presParOf" srcId="{24B5ABBF-42B8-4F40-9448-0ECE471338A2}" destId="{0AC5F3BC-B15A-437D-BC02-AAEE9E0F3216}" srcOrd="8" destOrd="0" presId="urn:microsoft.com/office/officeart/2008/layout/HorizontalMultiLevelHierarchy"/>
    <dgm:cxn modelId="{F01F4D2E-790D-4866-A8EB-F57E35A5AEFD}" type="presParOf" srcId="{0AC5F3BC-B15A-437D-BC02-AAEE9E0F3216}" destId="{242B52B8-B6F1-4755-8030-674787D2F681}" srcOrd="0" destOrd="0" presId="urn:microsoft.com/office/officeart/2008/layout/HorizontalMultiLevelHierarchy"/>
    <dgm:cxn modelId="{9526E759-1109-434A-BF16-2BF77FEDD26F}" type="presParOf" srcId="{24B5ABBF-42B8-4F40-9448-0ECE471338A2}" destId="{17B23F40-1ACC-4696-B1CE-F762C6CBB117}" srcOrd="9" destOrd="0" presId="urn:microsoft.com/office/officeart/2008/layout/HorizontalMultiLevelHierarchy"/>
    <dgm:cxn modelId="{C8B84F7D-BD95-44F9-81CB-6E38D907A631}" type="presParOf" srcId="{17B23F40-1ACC-4696-B1CE-F762C6CBB117}" destId="{5A8AC9B4-65A8-41E9-B3CB-6B4B2EF9390E}" srcOrd="0" destOrd="0" presId="urn:microsoft.com/office/officeart/2008/layout/HorizontalMultiLevelHierarchy"/>
    <dgm:cxn modelId="{766401C4-C97C-401D-98AF-586836C3AA79}" type="presParOf" srcId="{17B23F40-1ACC-4696-B1CE-F762C6CBB117}" destId="{53BB7E1C-E1C2-4CCA-9255-70E4A377CA08}"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46FB0E-A6A5-4F90-AE61-D93A2ED75DB1}" type="doc">
      <dgm:prSet loTypeId="urn:microsoft.com/office/officeart/2005/8/layout/pyramid2" loCatId="pyramid" qsTypeId="urn:microsoft.com/office/officeart/2005/8/quickstyle/simple1" qsCatId="simple" csTypeId="urn:microsoft.com/office/officeart/2005/8/colors/accent1_2" csCatId="accent1" phldr="1"/>
      <dgm:spPr/>
    </dgm:pt>
    <dgm:pt modelId="{55CC842D-D951-40C8-A153-66B46964B48F}">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1. Типтерді емес, қасиеттерді зерттеу қажет. Егер И.П.Павлов синтетикалық жандасуды ұстанған болса (типологиялық жандасу), онда Б.М.Теплов әуелі жеке қасиеттерді атап көрсету қажет, ал содан кейін ғана олардың мүмкін болатын үйлесетін жерлерін зерттеуге болады деп есептеді.</a:t>
          </a:r>
          <a:endParaRPr lang="ru-RU" sz="1400" dirty="0">
            <a:solidFill>
              <a:schemeClr val="tx2"/>
            </a:solidFill>
            <a:latin typeface="Arial" panose="020B0604020202020204" pitchFamily="34" charset="0"/>
            <a:cs typeface="Arial" panose="020B0604020202020204" pitchFamily="34" charset="0"/>
          </a:endParaRPr>
        </a:p>
      </dgm:t>
    </dgm:pt>
    <dgm:pt modelId="{F91B0CCD-B9D9-4EC5-9BCB-DBD59C545086}" type="parTrans" cxnId="{63C8D08A-A2F7-4CD9-905A-71A5FC20BC72}">
      <dgm:prSet/>
      <dgm:spPr/>
      <dgm:t>
        <a:bodyPr/>
        <a:lstStyle/>
        <a:p>
          <a:endParaRPr lang="ru-RU"/>
        </a:p>
      </dgm:t>
    </dgm:pt>
    <dgm:pt modelId="{02BC1789-144D-49A0-8EDF-01BD5077B518}" type="sibTrans" cxnId="{63C8D08A-A2F7-4CD9-905A-71A5FC20BC72}">
      <dgm:prSet/>
      <dgm:spPr/>
      <dgm:t>
        <a:bodyPr/>
        <a:lstStyle/>
        <a:p>
          <a:endParaRPr lang="ru-RU"/>
        </a:p>
      </dgm:t>
    </dgm:pt>
    <dgm:pt modelId="{31F44CAF-E4AE-4DD2-9825-6D76641F90E1}">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2. Жеке жағдайларды сипаттамай, сандық саралауды жүзеге асыру қажет. Бұл қағида табиғи ғылымның соңынан нақты еруге, шынайы зерттеу есептерінің үлгілері ретінде қабылданған теориясына бағыт көрсетеді.</a:t>
          </a:r>
          <a:endParaRPr lang="ru-RU" sz="1400" dirty="0">
            <a:solidFill>
              <a:schemeClr val="tx2"/>
            </a:solidFill>
            <a:latin typeface="Arial" panose="020B0604020202020204" pitchFamily="34" charset="0"/>
            <a:cs typeface="Arial" panose="020B0604020202020204" pitchFamily="34" charset="0"/>
          </a:endParaRPr>
        </a:p>
      </dgm:t>
    </dgm:pt>
    <dgm:pt modelId="{FE85CE9A-F625-4308-A671-BCC8A16CCC9B}" type="parTrans" cxnId="{D313E2F0-3DFE-42A8-AB62-3F6E8F63CA90}">
      <dgm:prSet/>
      <dgm:spPr/>
      <dgm:t>
        <a:bodyPr/>
        <a:lstStyle/>
        <a:p>
          <a:endParaRPr lang="ru-RU"/>
        </a:p>
      </dgm:t>
    </dgm:pt>
    <dgm:pt modelId="{67B692AB-EDF4-441F-A891-F114C823F660}" type="sibTrans" cxnId="{D313E2F0-3DFE-42A8-AB62-3F6E8F63CA90}">
      <dgm:prSet/>
      <dgm:spPr/>
      <dgm:t>
        <a:bodyPr/>
        <a:lstStyle/>
        <a:p>
          <a:endParaRPr lang="ru-RU"/>
        </a:p>
      </dgm:t>
    </dgm:pt>
    <dgm:pt modelId="{72ED04A0-20AC-4A56-8A48-5BFC3CCE9933}">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5. Психофизиологиялық мінездемедегі жеке өзгешеліктерге бағалау жандасуын қолдануға болмайды (яғни, жақсы және жаман қасиеттер болмайды, олардың әрқайсысы қандай да бір қызметтің түрі үшін пайдалы болып шығуы мүмкін).</a:t>
          </a:r>
          <a:endParaRPr lang="ru-RU" sz="1400" dirty="0">
            <a:solidFill>
              <a:schemeClr val="tx2"/>
            </a:solidFill>
            <a:latin typeface="Arial" panose="020B0604020202020204" pitchFamily="34" charset="0"/>
            <a:cs typeface="Arial" panose="020B0604020202020204" pitchFamily="34" charset="0"/>
          </a:endParaRPr>
        </a:p>
      </dgm:t>
    </dgm:pt>
    <dgm:pt modelId="{20B05CAD-FC7B-4821-ADC2-61C346F7A8D7}" type="parTrans" cxnId="{2141BF69-3750-4E36-9F1B-A41063B2DDA7}">
      <dgm:prSet/>
      <dgm:spPr/>
      <dgm:t>
        <a:bodyPr/>
        <a:lstStyle/>
        <a:p>
          <a:endParaRPr lang="ru-RU"/>
        </a:p>
      </dgm:t>
    </dgm:pt>
    <dgm:pt modelId="{76E7F311-E77D-4FAA-88AC-9D73132C79FD}" type="sibTrans" cxnId="{2141BF69-3750-4E36-9F1B-A41063B2DDA7}">
      <dgm:prSet/>
      <dgm:spPr/>
      <dgm:t>
        <a:bodyPr/>
        <a:lstStyle/>
        <a:p>
          <a:endParaRPr lang="ru-RU"/>
        </a:p>
      </dgm:t>
    </dgm:pt>
    <dgm:pt modelId="{BB5C972D-EE6E-4A29-8EA8-8F2005C84DA7}">
      <dgm:prSet custT="1"/>
      <dgm:spPr/>
      <dgm:t>
        <a:bodyPr/>
        <a:lstStyle/>
        <a:p>
          <a:r>
            <a:rPr lang="kk-KZ" sz="1400" dirty="0">
              <a:solidFill>
                <a:schemeClr val="tx2"/>
              </a:solidFill>
              <a:latin typeface="Arial" panose="020B0604020202020204" pitchFamily="34" charset="0"/>
              <a:cs typeface="Arial" panose="020B0604020202020204" pitchFamily="34" charset="0"/>
            </a:rPr>
            <a:t>3. Жүйке жүйесінің қасиеттерінің күнделікті көрінуінің сипатамасын емес, зертханалық тәжірибені қолдану қажет.</a:t>
          </a:r>
          <a:endParaRPr lang="ru-RU" sz="1400" dirty="0">
            <a:solidFill>
              <a:schemeClr val="tx2"/>
            </a:solidFill>
            <a:latin typeface="Arial" panose="020B0604020202020204" pitchFamily="34" charset="0"/>
            <a:cs typeface="Arial" panose="020B0604020202020204" pitchFamily="34" charset="0"/>
          </a:endParaRPr>
        </a:p>
      </dgm:t>
    </dgm:pt>
    <dgm:pt modelId="{15E1D049-DAFD-424A-9374-1D027411FEB3}" type="parTrans" cxnId="{CC155CF5-6818-42CF-B112-6B2324D0802D}">
      <dgm:prSet/>
      <dgm:spPr/>
      <dgm:t>
        <a:bodyPr/>
        <a:lstStyle/>
        <a:p>
          <a:endParaRPr lang="ru-RU"/>
        </a:p>
      </dgm:t>
    </dgm:pt>
    <dgm:pt modelId="{1B69A30E-B60D-406F-8E4E-CDEAACFAFB4F}" type="sibTrans" cxnId="{CC155CF5-6818-42CF-B112-6B2324D0802D}">
      <dgm:prSet/>
      <dgm:spPr/>
      <dgm:t>
        <a:bodyPr/>
        <a:lstStyle/>
        <a:p>
          <a:endParaRPr lang="ru-RU"/>
        </a:p>
      </dgm:t>
    </dgm:pt>
    <dgm:pt modelId="{404F0416-7DF1-47EB-9A93-97F594357B74}">
      <dgm:prSet custT="1"/>
      <dgm:spPr/>
      <dgm:t>
        <a:bodyPr/>
        <a:lstStyle/>
        <a:p>
          <a:r>
            <a:rPr lang="kk-KZ" sz="1400" dirty="0">
              <a:solidFill>
                <a:schemeClr val="tx2"/>
              </a:solidFill>
              <a:latin typeface="Arial" panose="020B0604020202020204" pitchFamily="34" charset="0"/>
              <a:cs typeface="Arial" panose="020B0604020202020204" pitchFamily="34" charset="0"/>
            </a:rPr>
            <a:t>4. Ағзаның еріксіз әрекеттерін зерттеу қажет. Яғни, көзі тірісі кезіндегі реттеуіш элементтері ең аз мөлшерге дейін төмен түсірілуі қажет.</a:t>
          </a:r>
          <a:endParaRPr lang="ru-RU" sz="1400" dirty="0">
            <a:solidFill>
              <a:schemeClr val="tx2"/>
            </a:solidFill>
            <a:latin typeface="Arial" panose="020B0604020202020204" pitchFamily="34" charset="0"/>
            <a:cs typeface="Arial" panose="020B0604020202020204" pitchFamily="34" charset="0"/>
          </a:endParaRPr>
        </a:p>
      </dgm:t>
    </dgm:pt>
    <dgm:pt modelId="{CF060841-2EAA-4553-800B-B7E8828F7A18}" type="parTrans" cxnId="{36FB102F-105E-4AF1-82A9-59701ED7CBC2}">
      <dgm:prSet/>
      <dgm:spPr/>
      <dgm:t>
        <a:bodyPr/>
        <a:lstStyle/>
        <a:p>
          <a:endParaRPr lang="ru-RU"/>
        </a:p>
      </dgm:t>
    </dgm:pt>
    <dgm:pt modelId="{386C6DC2-A682-49F6-8697-C494628969F3}" type="sibTrans" cxnId="{36FB102F-105E-4AF1-82A9-59701ED7CBC2}">
      <dgm:prSet/>
      <dgm:spPr/>
      <dgm:t>
        <a:bodyPr/>
        <a:lstStyle/>
        <a:p>
          <a:endParaRPr lang="ru-RU"/>
        </a:p>
      </dgm:t>
    </dgm:pt>
    <dgm:pt modelId="{6C3B2C29-72BD-4413-85BB-04C40AC94069}" type="pres">
      <dgm:prSet presAssocID="{B846FB0E-A6A5-4F90-AE61-D93A2ED75DB1}" presName="compositeShape" presStyleCnt="0">
        <dgm:presLayoutVars>
          <dgm:dir/>
          <dgm:resizeHandles/>
        </dgm:presLayoutVars>
      </dgm:prSet>
      <dgm:spPr/>
    </dgm:pt>
    <dgm:pt modelId="{FE08D0C6-D42B-416A-A23E-C084635A4394}" type="pres">
      <dgm:prSet presAssocID="{B846FB0E-A6A5-4F90-AE61-D93A2ED75DB1}" presName="pyramid" presStyleLbl="node1" presStyleIdx="0" presStyleCnt="1" custScaleX="89121" custLinFactNeighborX="-72860" custLinFactNeighborY="-1166"/>
      <dgm:spPr/>
    </dgm:pt>
    <dgm:pt modelId="{A895408C-49AE-43FE-BFF5-420871ADEDA2}" type="pres">
      <dgm:prSet presAssocID="{B846FB0E-A6A5-4F90-AE61-D93A2ED75DB1}" presName="theList" presStyleCnt="0"/>
      <dgm:spPr/>
    </dgm:pt>
    <dgm:pt modelId="{10D2586C-4BF0-4B1D-9350-D3D038F69C70}" type="pres">
      <dgm:prSet presAssocID="{55CC842D-D951-40C8-A153-66B46964B48F}" presName="aNode" presStyleLbl="fgAcc1" presStyleIdx="0" presStyleCnt="5" custScaleX="286699" custLinFactY="-11577" custLinFactNeighborX="34775" custLinFactNeighborY="-100000">
        <dgm:presLayoutVars>
          <dgm:bulletEnabled val="1"/>
        </dgm:presLayoutVars>
      </dgm:prSet>
      <dgm:spPr/>
    </dgm:pt>
    <dgm:pt modelId="{4FEB28F5-7A64-44B7-BCAA-E2DFF44DED94}" type="pres">
      <dgm:prSet presAssocID="{55CC842D-D951-40C8-A153-66B46964B48F}" presName="aSpace" presStyleCnt="0"/>
      <dgm:spPr/>
    </dgm:pt>
    <dgm:pt modelId="{05D527A8-9D9D-44A7-B582-1B59936E8B8E}" type="pres">
      <dgm:prSet presAssocID="{31F44CAF-E4AE-4DD2-9825-6D76641F90E1}" presName="aNode" presStyleLbl="fgAcc1" presStyleIdx="1" presStyleCnt="5" custScaleX="286699" custLinFactNeighborX="34775" custLinFactNeighborY="-11604">
        <dgm:presLayoutVars>
          <dgm:bulletEnabled val="1"/>
        </dgm:presLayoutVars>
      </dgm:prSet>
      <dgm:spPr/>
    </dgm:pt>
    <dgm:pt modelId="{7AF359F2-822E-4990-9633-9E946B0C1A65}" type="pres">
      <dgm:prSet presAssocID="{31F44CAF-E4AE-4DD2-9825-6D76641F90E1}" presName="aSpace" presStyleCnt="0"/>
      <dgm:spPr/>
    </dgm:pt>
    <dgm:pt modelId="{8CE1C3C1-AA36-4759-8718-3904DA1B8041}" type="pres">
      <dgm:prSet presAssocID="{BB5C972D-EE6E-4A29-8EA8-8F2005C84DA7}" presName="aNode" presStyleLbl="fgAcc1" presStyleIdx="2" presStyleCnt="5" custScaleX="286699" custLinFactNeighborX="34775" custLinFactNeighborY="63276">
        <dgm:presLayoutVars>
          <dgm:bulletEnabled val="1"/>
        </dgm:presLayoutVars>
      </dgm:prSet>
      <dgm:spPr/>
    </dgm:pt>
    <dgm:pt modelId="{CE83E26A-A8AB-47BF-9729-D1607E901FBB}" type="pres">
      <dgm:prSet presAssocID="{BB5C972D-EE6E-4A29-8EA8-8F2005C84DA7}" presName="aSpace" presStyleCnt="0"/>
      <dgm:spPr/>
    </dgm:pt>
    <dgm:pt modelId="{4011DBA1-A20D-40A6-8EBF-78E97E29AB1D}" type="pres">
      <dgm:prSet presAssocID="{404F0416-7DF1-47EB-9A93-97F594357B74}" presName="aNode" presStyleLbl="fgAcc1" presStyleIdx="3" presStyleCnt="5" custScaleX="286699" custLinFactY="22735" custLinFactNeighborX="34775" custLinFactNeighborY="100000">
        <dgm:presLayoutVars>
          <dgm:bulletEnabled val="1"/>
        </dgm:presLayoutVars>
      </dgm:prSet>
      <dgm:spPr/>
    </dgm:pt>
    <dgm:pt modelId="{A34E9DB0-A7DB-405D-9EB3-E0DA0E669587}" type="pres">
      <dgm:prSet presAssocID="{404F0416-7DF1-47EB-9A93-97F594357B74}" presName="aSpace" presStyleCnt="0"/>
      <dgm:spPr/>
    </dgm:pt>
    <dgm:pt modelId="{D2934E25-54CA-4A1A-8BD7-38437F60D920}" type="pres">
      <dgm:prSet presAssocID="{72ED04A0-20AC-4A56-8A48-5BFC3CCE9933}" presName="aNode" presStyleLbl="fgAcc1" presStyleIdx="4" presStyleCnt="5" custScaleX="286699" custLinFactY="37200" custLinFactNeighborX="34775" custLinFactNeighborY="100000">
        <dgm:presLayoutVars>
          <dgm:bulletEnabled val="1"/>
        </dgm:presLayoutVars>
      </dgm:prSet>
      <dgm:spPr/>
    </dgm:pt>
    <dgm:pt modelId="{E50D55EB-CD52-43A6-ACD5-6202FC0B463E}" type="pres">
      <dgm:prSet presAssocID="{72ED04A0-20AC-4A56-8A48-5BFC3CCE9933}" presName="aSpace" presStyleCnt="0"/>
      <dgm:spPr/>
    </dgm:pt>
  </dgm:ptLst>
  <dgm:cxnLst>
    <dgm:cxn modelId="{14B8820D-62DA-4CF3-B11B-7DF8CF11626B}" type="presOf" srcId="{55CC842D-D951-40C8-A153-66B46964B48F}" destId="{10D2586C-4BF0-4B1D-9350-D3D038F69C70}" srcOrd="0" destOrd="0" presId="urn:microsoft.com/office/officeart/2005/8/layout/pyramid2"/>
    <dgm:cxn modelId="{7E645E2A-6990-461B-8D63-C110B7F6E6C2}" type="presOf" srcId="{BB5C972D-EE6E-4A29-8EA8-8F2005C84DA7}" destId="{8CE1C3C1-AA36-4759-8718-3904DA1B8041}" srcOrd="0" destOrd="0" presId="urn:microsoft.com/office/officeart/2005/8/layout/pyramid2"/>
    <dgm:cxn modelId="{36FB102F-105E-4AF1-82A9-59701ED7CBC2}" srcId="{B846FB0E-A6A5-4F90-AE61-D93A2ED75DB1}" destId="{404F0416-7DF1-47EB-9A93-97F594357B74}" srcOrd="3" destOrd="0" parTransId="{CF060841-2EAA-4553-800B-B7E8828F7A18}" sibTransId="{386C6DC2-A682-49F6-8697-C494628969F3}"/>
    <dgm:cxn modelId="{2141BF69-3750-4E36-9F1B-A41063B2DDA7}" srcId="{B846FB0E-A6A5-4F90-AE61-D93A2ED75DB1}" destId="{72ED04A0-20AC-4A56-8A48-5BFC3CCE9933}" srcOrd="4" destOrd="0" parTransId="{20B05CAD-FC7B-4821-ADC2-61C346F7A8D7}" sibTransId="{76E7F311-E77D-4FAA-88AC-9D73132C79FD}"/>
    <dgm:cxn modelId="{21BD9658-D2D1-47E7-B259-F81D96A3574C}" type="presOf" srcId="{B846FB0E-A6A5-4F90-AE61-D93A2ED75DB1}" destId="{6C3B2C29-72BD-4413-85BB-04C40AC94069}" srcOrd="0" destOrd="0" presId="urn:microsoft.com/office/officeart/2005/8/layout/pyramid2"/>
    <dgm:cxn modelId="{9D918580-75B4-4B30-A1F0-496EF3BC4C8A}" type="presOf" srcId="{72ED04A0-20AC-4A56-8A48-5BFC3CCE9933}" destId="{D2934E25-54CA-4A1A-8BD7-38437F60D920}" srcOrd="0" destOrd="0" presId="urn:microsoft.com/office/officeart/2005/8/layout/pyramid2"/>
    <dgm:cxn modelId="{63C8D08A-A2F7-4CD9-905A-71A5FC20BC72}" srcId="{B846FB0E-A6A5-4F90-AE61-D93A2ED75DB1}" destId="{55CC842D-D951-40C8-A153-66B46964B48F}" srcOrd="0" destOrd="0" parTransId="{F91B0CCD-B9D9-4EC5-9BCB-DBD59C545086}" sibTransId="{02BC1789-144D-49A0-8EDF-01BD5077B518}"/>
    <dgm:cxn modelId="{E412E1A4-9FE7-42C2-BA4C-E5B157238E15}" type="presOf" srcId="{404F0416-7DF1-47EB-9A93-97F594357B74}" destId="{4011DBA1-A20D-40A6-8EBF-78E97E29AB1D}" srcOrd="0" destOrd="0" presId="urn:microsoft.com/office/officeart/2005/8/layout/pyramid2"/>
    <dgm:cxn modelId="{7DE2E3A7-C4EF-4130-9DE7-8282989BC09F}" type="presOf" srcId="{31F44CAF-E4AE-4DD2-9825-6D76641F90E1}" destId="{05D527A8-9D9D-44A7-B582-1B59936E8B8E}" srcOrd="0" destOrd="0" presId="urn:microsoft.com/office/officeart/2005/8/layout/pyramid2"/>
    <dgm:cxn modelId="{D313E2F0-3DFE-42A8-AB62-3F6E8F63CA90}" srcId="{B846FB0E-A6A5-4F90-AE61-D93A2ED75DB1}" destId="{31F44CAF-E4AE-4DD2-9825-6D76641F90E1}" srcOrd="1" destOrd="0" parTransId="{FE85CE9A-F625-4308-A671-BCC8A16CCC9B}" sibTransId="{67B692AB-EDF4-441F-A891-F114C823F660}"/>
    <dgm:cxn modelId="{CC155CF5-6818-42CF-B112-6B2324D0802D}" srcId="{B846FB0E-A6A5-4F90-AE61-D93A2ED75DB1}" destId="{BB5C972D-EE6E-4A29-8EA8-8F2005C84DA7}" srcOrd="2" destOrd="0" parTransId="{15E1D049-DAFD-424A-9374-1D027411FEB3}" sibTransId="{1B69A30E-B60D-406F-8E4E-CDEAACFAFB4F}"/>
    <dgm:cxn modelId="{61D170DE-1A13-46CE-96F2-C1807FB8413E}" type="presParOf" srcId="{6C3B2C29-72BD-4413-85BB-04C40AC94069}" destId="{FE08D0C6-D42B-416A-A23E-C084635A4394}" srcOrd="0" destOrd="0" presId="urn:microsoft.com/office/officeart/2005/8/layout/pyramid2"/>
    <dgm:cxn modelId="{7494712D-34DA-4576-A5CD-810BD7584405}" type="presParOf" srcId="{6C3B2C29-72BD-4413-85BB-04C40AC94069}" destId="{A895408C-49AE-43FE-BFF5-420871ADEDA2}" srcOrd="1" destOrd="0" presId="urn:microsoft.com/office/officeart/2005/8/layout/pyramid2"/>
    <dgm:cxn modelId="{11DB8CCC-FEB4-45E2-BBC2-BBB23A5FD15A}" type="presParOf" srcId="{A895408C-49AE-43FE-BFF5-420871ADEDA2}" destId="{10D2586C-4BF0-4B1D-9350-D3D038F69C70}" srcOrd="0" destOrd="0" presId="urn:microsoft.com/office/officeart/2005/8/layout/pyramid2"/>
    <dgm:cxn modelId="{A94924FD-9A6C-4596-A10B-6CEE90E88F53}" type="presParOf" srcId="{A895408C-49AE-43FE-BFF5-420871ADEDA2}" destId="{4FEB28F5-7A64-44B7-BCAA-E2DFF44DED94}" srcOrd="1" destOrd="0" presId="urn:microsoft.com/office/officeart/2005/8/layout/pyramid2"/>
    <dgm:cxn modelId="{DDED3A22-B29F-4D2F-ACE5-61B47098BF50}" type="presParOf" srcId="{A895408C-49AE-43FE-BFF5-420871ADEDA2}" destId="{05D527A8-9D9D-44A7-B582-1B59936E8B8E}" srcOrd="2" destOrd="0" presId="urn:microsoft.com/office/officeart/2005/8/layout/pyramid2"/>
    <dgm:cxn modelId="{A7B47652-1083-4472-A146-C367DDC58504}" type="presParOf" srcId="{A895408C-49AE-43FE-BFF5-420871ADEDA2}" destId="{7AF359F2-822E-4990-9633-9E946B0C1A65}" srcOrd="3" destOrd="0" presId="urn:microsoft.com/office/officeart/2005/8/layout/pyramid2"/>
    <dgm:cxn modelId="{E5E6847F-7C6F-4B94-A6F4-00A40711A717}" type="presParOf" srcId="{A895408C-49AE-43FE-BFF5-420871ADEDA2}" destId="{8CE1C3C1-AA36-4759-8718-3904DA1B8041}" srcOrd="4" destOrd="0" presId="urn:microsoft.com/office/officeart/2005/8/layout/pyramid2"/>
    <dgm:cxn modelId="{E6071588-5553-497D-995C-ED16BF620CC5}" type="presParOf" srcId="{A895408C-49AE-43FE-BFF5-420871ADEDA2}" destId="{CE83E26A-A8AB-47BF-9729-D1607E901FBB}" srcOrd="5" destOrd="0" presId="urn:microsoft.com/office/officeart/2005/8/layout/pyramid2"/>
    <dgm:cxn modelId="{71E78819-4068-4336-A9CB-E9703C5CE54A}" type="presParOf" srcId="{A895408C-49AE-43FE-BFF5-420871ADEDA2}" destId="{4011DBA1-A20D-40A6-8EBF-78E97E29AB1D}" srcOrd="6" destOrd="0" presId="urn:microsoft.com/office/officeart/2005/8/layout/pyramid2"/>
    <dgm:cxn modelId="{BEBD315D-202A-496E-950C-4D2E8ED91ADD}" type="presParOf" srcId="{A895408C-49AE-43FE-BFF5-420871ADEDA2}" destId="{A34E9DB0-A7DB-405D-9EB3-E0DA0E669587}" srcOrd="7" destOrd="0" presId="urn:microsoft.com/office/officeart/2005/8/layout/pyramid2"/>
    <dgm:cxn modelId="{96044764-B71C-493B-BBB1-C7097B1D3B2B}" type="presParOf" srcId="{A895408C-49AE-43FE-BFF5-420871ADEDA2}" destId="{D2934E25-54CA-4A1A-8BD7-38437F60D920}" srcOrd="8" destOrd="0" presId="urn:microsoft.com/office/officeart/2005/8/layout/pyramid2"/>
    <dgm:cxn modelId="{089C8351-8602-432D-ACED-7AF7AF6B183A}" type="presParOf" srcId="{A895408C-49AE-43FE-BFF5-420871ADEDA2}" destId="{E50D55EB-CD52-43A6-ACD5-6202FC0B463E}"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1294B-711A-40C7-8BA5-AF78FD55709C}">
      <dsp:nvSpPr>
        <dsp:cNvPr id="0" name=""/>
        <dsp:cNvSpPr/>
      </dsp:nvSpPr>
      <dsp:spPr>
        <a:xfrm>
          <a:off x="317691" y="616763"/>
          <a:ext cx="4115911" cy="4115911"/>
        </a:xfrm>
        <a:prstGeom prst="blockArc">
          <a:avLst>
            <a:gd name="adj1" fmla="val 540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7A81E2-B33D-49C5-9E4A-00BE0B2506AB}">
      <dsp:nvSpPr>
        <dsp:cNvPr id="0" name=""/>
        <dsp:cNvSpPr/>
      </dsp:nvSpPr>
      <dsp:spPr>
        <a:xfrm>
          <a:off x="317691" y="616763"/>
          <a:ext cx="4115911" cy="4115911"/>
        </a:xfrm>
        <a:prstGeom prst="blockArc">
          <a:avLst>
            <a:gd name="adj1" fmla="val 16200000"/>
            <a:gd name="adj2" fmla="val 54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A326B1-F347-438C-A706-C3D45FB42AD5}">
      <dsp:nvSpPr>
        <dsp:cNvPr id="0" name=""/>
        <dsp:cNvSpPr/>
      </dsp:nvSpPr>
      <dsp:spPr>
        <a:xfrm>
          <a:off x="1429100" y="1728172"/>
          <a:ext cx="1893093" cy="1893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kk-KZ" sz="1200" kern="1200" dirty="0"/>
            <a:t>Психологиялық жеңіп шығудың жеке формалары өзара қаншалықты ерекшеленсе де, олар екі полюске тартылады:</a:t>
          </a:r>
          <a:endParaRPr lang="ru-RU" sz="1200" kern="1200" dirty="0"/>
        </a:p>
      </dsp:txBody>
      <dsp:txXfrm>
        <a:off x="1706337" y="2005409"/>
        <a:ext cx="1338619" cy="1338619"/>
      </dsp:txXfrm>
    </dsp:sp>
    <dsp:sp modelId="{10B6CAD1-0C1B-4B21-A5B3-02A3F45AAFE4}">
      <dsp:nvSpPr>
        <dsp:cNvPr id="0" name=""/>
        <dsp:cNvSpPr/>
      </dsp:nvSpPr>
      <dsp:spPr>
        <a:xfrm>
          <a:off x="1713064" y="1887"/>
          <a:ext cx="1325165" cy="13251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kk-KZ" sz="1000" kern="1200" dirty="0"/>
            <a:t>1) мәселені шешу </a:t>
          </a:r>
          <a:endParaRPr lang="ru-RU" sz="1000" kern="1200" dirty="0"/>
        </a:p>
      </dsp:txBody>
      <dsp:txXfrm>
        <a:off x="1907130" y="195953"/>
        <a:ext cx="937033" cy="937033"/>
      </dsp:txXfrm>
    </dsp:sp>
    <dsp:sp modelId="{D478E13B-35FD-411F-9D01-0FF29A4974B7}">
      <dsp:nvSpPr>
        <dsp:cNvPr id="0" name=""/>
        <dsp:cNvSpPr/>
      </dsp:nvSpPr>
      <dsp:spPr>
        <a:xfrm>
          <a:off x="1713064" y="4022386"/>
          <a:ext cx="1325165" cy="13251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kk-KZ" sz="1000" kern="1200" dirty="0"/>
            <a:t>2) жағдайға қатысты өзінің заңдылықтарын өзгерту </a:t>
          </a:r>
          <a:endParaRPr lang="ru-RU" sz="1000" kern="1200" dirty="0"/>
        </a:p>
      </dsp:txBody>
      <dsp:txXfrm>
        <a:off x="1907130" y="4216452"/>
        <a:ext cx="937033" cy="937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8CAC7-E51A-403B-98E8-8906AE799398}">
      <dsp:nvSpPr>
        <dsp:cNvPr id="0" name=""/>
        <dsp:cNvSpPr/>
      </dsp:nvSpPr>
      <dsp:spPr>
        <a:xfrm>
          <a:off x="-6120676" y="-936725"/>
          <a:ext cx="7288132" cy="7288132"/>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9733F2-6A13-4B39-9CD7-5903913A7C28}">
      <dsp:nvSpPr>
        <dsp:cNvPr id="0" name=""/>
        <dsp:cNvSpPr/>
      </dsp:nvSpPr>
      <dsp:spPr>
        <a:xfrm>
          <a:off x="751557" y="541468"/>
          <a:ext cx="7774663" cy="10829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9581" tIns="50800" rIns="50800" bIns="508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1) өзін-өзі айыптау (blamedself), бұл өзін-өзі сынауда, өкінуде, үгіттеуде және ғибрат беруде көрінеді;</a:t>
          </a:r>
          <a:endParaRPr lang="ru-RU" sz="2000" kern="1200" dirty="0">
            <a:latin typeface="Arial" panose="020B0604020202020204" pitchFamily="34" charset="0"/>
            <a:cs typeface="Arial" panose="020B0604020202020204" pitchFamily="34" charset="0"/>
          </a:endParaRPr>
        </a:p>
      </dsp:txBody>
      <dsp:txXfrm>
        <a:off x="751557" y="541468"/>
        <a:ext cx="7774663" cy="1082936"/>
      </dsp:txXfrm>
    </dsp:sp>
    <dsp:sp modelId="{714E81F8-3FFC-43AF-8F23-2C794FFEC6FA}">
      <dsp:nvSpPr>
        <dsp:cNvPr id="0" name=""/>
        <dsp:cNvSpPr/>
      </dsp:nvSpPr>
      <dsp:spPr>
        <a:xfrm>
          <a:off x="74722" y="406101"/>
          <a:ext cx="1353670" cy="135367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87DFC3-83D4-4775-80B2-36763F860487}">
      <dsp:nvSpPr>
        <dsp:cNvPr id="0" name=""/>
        <dsp:cNvSpPr/>
      </dsp:nvSpPr>
      <dsp:spPr>
        <a:xfrm>
          <a:off x="1145205" y="2165872"/>
          <a:ext cx="7381016" cy="10829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9581" tIns="50800" rIns="50800" bIns="508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2) қашқақтау (avoidance), адам өзін ешнәрсе болмағандай ұстауды жалғастыра береді;</a:t>
          </a:r>
          <a:endParaRPr lang="ru-RU" sz="2000" kern="1200" dirty="0">
            <a:latin typeface="Arial" panose="020B0604020202020204" pitchFamily="34" charset="0"/>
            <a:cs typeface="Arial" panose="020B0604020202020204" pitchFamily="34" charset="0"/>
          </a:endParaRPr>
        </a:p>
      </dsp:txBody>
      <dsp:txXfrm>
        <a:off x="1145205" y="2165872"/>
        <a:ext cx="7381016" cy="1082936"/>
      </dsp:txXfrm>
    </dsp:sp>
    <dsp:sp modelId="{D01BFF9E-A6DF-428A-BE7D-CFB72D36ABAC}">
      <dsp:nvSpPr>
        <dsp:cNvPr id="0" name=""/>
        <dsp:cNvSpPr/>
      </dsp:nvSpPr>
      <dsp:spPr>
        <a:xfrm>
          <a:off x="468369" y="2030505"/>
          <a:ext cx="1353670" cy="135367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0D7AD7-08C7-4F25-9748-5FCBF0675F51}">
      <dsp:nvSpPr>
        <dsp:cNvPr id="0" name=""/>
        <dsp:cNvSpPr/>
      </dsp:nvSpPr>
      <dsp:spPr>
        <a:xfrm>
          <a:off x="751557" y="3790277"/>
          <a:ext cx="7774663" cy="10829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9581" tIns="50800" rIns="50800" bIns="50800" numCol="1" spcCol="1270" anchor="ctr" anchorCtr="0">
          <a:noAutofit/>
        </a:bodyPr>
        <a:lstStyle/>
        <a:p>
          <a:pPr marL="0" lvl="0" indent="0" algn="l"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3) ұнататын пайымдаулар (wishfulthinking) адам кереметке үміт артатын, елесті үміттер.</a:t>
          </a:r>
          <a:endParaRPr lang="ru-RU" sz="2000" kern="1200" dirty="0">
            <a:latin typeface="Arial" panose="020B0604020202020204" pitchFamily="34" charset="0"/>
            <a:cs typeface="Arial" panose="020B0604020202020204" pitchFamily="34" charset="0"/>
          </a:endParaRPr>
        </a:p>
      </dsp:txBody>
      <dsp:txXfrm>
        <a:off x="751557" y="3790277"/>
        <a:ext cx="7774663" cy="1082936"/>
      </dsp:txXfrm>
    </dsp:sp>
    <dsp:sp modelId="{48266B8B-E2D5-470E-8D25-2A1B94277E45}">
      <dsp:nvSpPr>
        <dsp:cNvPr id="0" name=""/>
        <dsp:cNvSpPr/>
      </dsp:nvSpPr>
      <dsp:spPr>
        <a:xfrm>
          <a:off x="74722" y="3654910"/>
          <a:ext cx="1353670" cy="135367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5F3BC-B15A-437D-BC02-AAEE9E0F3216}">
      <dsp:nvSpPr>
        <dsp:cNvPr id="0" name=""/>
        <dsp:cNvSpPr/>
      </dsp:nvSpPr>
      <dsp:spPr>
        <a:xfrm>
          <a:off x="1546875" y="2625711"/>
          <a:ext cx="1188644" cy="2004127"/>
        </a:xfrm>
        <a:custGeom>
          <a:avLst/>
          <a:gdLst/>
          <a:ahLst/>
          <a:cxnLst/>
          <a:rect l="0" t="0" r="0" b="0"/>
          <a:pathLst>
            <a:path>
              <a:moveTo>
                <a:pt x="0" y="0"/>
              </a:moveTo>
              <a:lnTo>
                <a:pt x="594322" y="0"/>
              </a:lnTo>
              <a:lnTo>
                <a:pt x="594322" y="2004127"/>
              </a:lnTo>
              <a:lnTo>
                <a:pt x="1188644" y="20041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2082945" y="3569522"/>
        <a:ext cx="116505" cy="116505"/>
      </dsp:txXfrm>
    </dsp:sp>
    <dsp:sp modelId="{AAFD726C-190E-489D-A819-05BCA7066B2C}">
      <dsp:nvSpPr>
        <dsp:cNvPr id="0" name=""/>
        <dsp:cNvSpPr/>
      </dsp:nvSpPr>
      <dsp:spPr>
        <a:xfrm>
          <a:off x="1546875" y="2625711"/>
          <a:ext cx="1188644" cy="1015304"/>
        </a:xfrm>
        <a:custGeom>
          <a:avLst/>
          <a:gdLst/>
          <a:ahLst/>
          <a:cxnLst/>
          <a:rect l="0" t="0" r="0" b="0"/>
          <a:pathLst>
            <a:path>
              <a:moveTo>
                <a:pt x="0" y="0"/>
              </a:moveTo>
              <a:lnTo>
                <a:pt x="594322" y="0"/>
              </a:lnTo>
              <a:lnTo>
                <a:pt x="594322" y="1015304"/>
              </a:lnTo>
              <a:lnTo>
                <a:pt x="1188644" y="10153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102117" y="3094282"/>
        <a:ext cx="78162" cy="78162"/>
      </dsp:txXfrm>
    </dsp:sp>
    <dsp:sp modelId="{214CB54D-585E-40EA-9BE2-CDB0EEF25EC1}">
      <dsp:nvSpPr>
        <dsp:cNvPr id="0" name=""/>
        <dsp:cNvSpPr/>
      </dsp:nvSpPr>
      <dsp:spPr>
        <a:xfrm>
          <a:off x="1546875" y="2567642"/>
          <a:ext cx="1215519" cy="91440"/>
        </a:xfrm>
        <a:custGeom>
          <a:avLst/>
          <a:gdLst/>
          <a:ahLst/>
          <a:cxnLst/>
          <a:rect l="0" t="0" r="0" b="0"/>
          <a:pathLst>
            <a:path>
              <a:moveTo>
                <a:pt x="0" y="58068"/>
              </a:moveTo>
              <a:lnTo>
                <a:pt x="607759" y="58068"/>
              </a:lnTo>
              <a:lnTo>
                <a:pt x="607759" y="45720"/>
              </a:lnTo>
              <a:lnTo>
                <a:pt x="1215519"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124245" y="2582973"/>
        <a:ext cx="60779" cy="60779"/>
      </dsp:txXfrm>
    </dsp:sp>
    <dsp:sp modelId="{C5EDE0E2-7181-486C-8111-0B3D65816028}">
      <dsp:nvSpPr>
        <dsp:cNvPr id="0" name=""/>
        <dsp:cNvSpPr/>
      </dsp:nvSpPr>
      <dsp:spPr>
        <a:xfrm>
          <a:off x="1546875" y="1561844"/>
          <a:ext cx="1215519" cy="1063866"/>
        </a:xfrm>
        <a:custGeom>
          <a:avLst/>
          <a:gdLst/>
          <a:ahLst/>
          <a:cxnLst/>
          <a:rect l="0" t="0" r="0" b="0"/>
          <a:pathLst>
            <a:path>
              <a:moveTo>
                <a:pt x="0" y="1063866"/>
              </a:moveTo>
              <a:lnTo>
                <a:pt x="607759" y="1063866"/>
              </a:lnTo>
              <a:lnTo>
                <a:pt x="607759" y="0"/>
              </a:lnTo>
              <a:lnTo>
                <a:pt x="12155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114252" y="2053394"/>
        <a:ext cx="80766" cy="80766"/>
      </dsp:txXfrm>
    </dsp:sp>
    <dsp:sp modelId="{175F3637-22E5-43D8-8BA3-98A500EE22D1}">
      <dsp:nvSpPr>
        <dsp:cNvPr id="0" name=""/>
        <dsp:cNvSpPr/>
      </dsp:nvSpPr>
      <dsp:spPr>
        <a:xfrm>
          <a:off x="1546875" y="510326"/>
          <a:ext cx="1215519" cy="2115384"/>
        </a:xfrm>
        <a:custGeom>
          <a:avLst/>
          <a:gdLst/>
          <a:ahLst/>
          <a:cxnLst/>
          <a:rect l="0" t="0" r="0" b="0"/>
          <a:pathLst>
            <a:path>
              <a:moveTo>
                <a:pt x="0" y="2115384"/>
              </a:moveTo>
              <a:lnTo>
                <a:pt x="607759" y="2115384"/>
              </a:lnTo>
              <a:lnTo>
                <a:pt x="607759" y="0"/>
              </a:lnTo>
              <a:lnTo>
                <a:pt x="12155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2093641" y="1507025"/>
        <a:ext cx="121987" cy="121987"/>
      </dsp:txXfrm>
    </dsp:sp>
    <dsp:sp modelId="{980A81D1-4634-4402-8300-B400808C0406}">
      <dsp:nvSpPr>
        <dsp:cNvPr id="0" name=""/>
        <dsp:cNvSpPr/>
      </dsp:nvSpPr>
      <dsp:spPr>
        <a:xfrm rot="16200000">
          <a:off x="-1437471" y="1855086"/>
          <a:ext cx="4427445" cy="15412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kk-KZ" sz="2200" kern="1200" dirty="0">
              <a:latin typeface="Arial" panose="020B0604020202020204" pitchFamily="34" charset="0"/>
              <a:cs typeface="Arial" panose="020B0604020202020204" pitchFamily="34" charset="0"/>
            </a:rPr>
            <a:t>Адамның басына қиын кезең түскен кезде оның әрекеттерін «әрлендіретін», адамның тіршілік әрекетінің бес саласын атап көрсетуге болады:</a:t>
          </a:r>
          <a:endParaRPr lang="ru-RU" sz="2200" kern="1200" dirty="0">
            <a:latin typeface="Arial" panose="020B0604020202020204" pitchFamily="34" charset="0"/>
            <a:cs typeface="Arial" panose="020B0604020202020204" pitchFamily="34" charset="0"/>
          </a:endParaRPr>
        </a:p>
      </dsp:txBody>
      <dsp:txXfrm>
        <a:off x="-1437471" y="1855086"/>
        <a:ext cx="4427445" cy="1541248"/>
      </dsp:txXfrm>
    </dsp:sp>
    <dsp:sp modelId="{7D0422C8-53BD-4AAB-A926-1A06A3A07988}">
      <dsp:nvSpPr>
        <dsp:cNvPr id="0" name=""/>
        <dsp:cNvSpPr/>
      </dsp:nvSpPr>
      <dsp:spPr>
        <a:xfrm>
          <a:off x="2762395" y="89718"/>
          <a:ext cx="8132640" cy="8412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1) жақыннан танып білу және елестету,.</a:t>
          </a:r>
          <a:endParaRPr lang="ru-RU" sz="2400" kern="1200" dirty="0">
            <a:latin typeface="Arial" panose="020B0604020202020204" pitchFamily="34" charset="0"/>
            <a:cs typeface="Arial" panose="020B0604020202020204" pitchFamily="34" charset="0"/>
          </a:endParaRPr>
        </a:p>
      </dsp:txBody>
      <dsp:txXfrm>
        <a:off x="2762395" y="89718"/>
        <a:ext cx="8132640" cy="841214"/>
      </dsp:txXfrm>
    </dsp:sp>
    <dsp:sp modelId="{9D44C035-82F7-4313-B802-63891874EE3D}">
      <dsp:nvSpPr>
        <dsp:cNvPr id="0" name=""/>
        <dsp:cNvSpPr/>
      </dsp:nvSpPr>
      <dsp:spPr>
        <a:xfrm>
          <a:off x="2762395" y="1141237"/>
          <a:ext cx="8132640" cy="8412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2) сезімдер,</a:t>
          </a:r>
          <a:endParaRPr lang="ru-RU" sz="2400" kern="1200" dirty="0">
            <a:latin typeface="Arial" panose="020B0604020202020204" pitchFamily="34" charset="0"/>
            <a:cs typeface="Arial" panose="020B0604020202020204" pitchFamily="34" charset="0"/>
          </a:endParaRPr>
        </a:p>
      </dsp:txBody>
      <dsp:txXfrm>
        <a:off x="2762395" y="1141237"/>
        <a:ext cx="8132640" cy="841214"/>
      </dsp:txXfrm>
    </dsp:sp>
    <dsp:sp modelId="{9E2DBE56-984C-43E2-B1A5-147C5DBA0C5F}">
      <dsp:nvSpPr>
        <dsp:cNvPr id="0" name=""/>
        <dsp:cNvSpPr/>
      </dsp:nvSpPr>
      <dsp:spPr>
        <a:xfrm>
          <a:off x="2762395" y="2192755"/>
          <a:ext cx="8132640" cy="8412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3) адамдармен қарым-қатынас,</a:t>
          </a:r>
          <a:endParaRPr lang="ru-RU" sz="2400" kern="1200" dirty="0">
            <a:latin typeface="Arial" panose="020B0604020202020204" pitchFamily="34" charset="0"/>
            <a:cs typeface="Arial" panose="020B0604020202020204" pitchFamily="34" charset="0"/>
          </a:endParaRPr>
        </a:p>
      </dsp:txBody>
      <dsp:txXfrm>
        <a:off x="2762395" y="2192755"/>
        <a:ext cx="8132640" cy="841214"/>
      </dsp:txXfrm>
    </dsp:sp>
    <dsp:sp modelId="{8D273BD9-8364-4592-94A5-355546531738}">
      <dsp:nvSpPr>
        <dsp:cNvPr id="0" name=""/>
        <dsp:cNvSpPr/>
      </dsp:nvSpPr>
      <dsp:spPr>
        <a:xfrm>
          <a:off x="2735520" y="3220408"/>
          <a:ext cx="8132640" cy="8412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4) руханилық</a:t>
          </a:r>
          <a:endParaRPr lang="ru-RU" sz="2400" kern="1200" dirty="0">
            <a:latin typeface="Arial" panose="020B0604020202020204" pitchFamily="34" charset="0"/>
            <a:cs typeface="Arial" panose="020B0604020202020204" pitchFamily="34" charset="0"/>
          </a:endParaRPr>
        </a:p>
      </dsp:txBody>
      <dsp:txXfrm>
        <a:off x="2735520" y="3220408"/>
        <a:ext cx="8132640" cy="841214"/>
      </dsp:txXfrm>
    </dsp:sp>
    <dsp:sp modelId="{5A8AC9B4-65A8-41E9-B3CB-6B4B2EF9390E}">
      <dsp:nvSpPr>
        <dsp:cNvPr id="0" name=""/>
        <dsp:cNvSpPr/>
      </dsp:nvSpPr>
      <dsp:spPr>
        <a:xfrm>
          <a:off x="2735520" y="4209231"/>
          <a:ext cx="8150657" cy="8412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5) тәндік тұрмыстың қуанышы.</a:t>
          </a:r>
          <a:endParaRPr lang="ru-RU" sz="2400" kern="1200" dirty="0">
            <a:latin typeface="Arial" panose="020B0604020202020204" pitchFamily="34" charset="0"/>
            <a:cs typeface="Arial" panose="020B0604020202020204" pitchFamily="34" charset="0"/>
          </a:endParaRPr>
        </a:p>
      </dsp:txBody>
      <dsp:txXfrm>
        <a:off x="2735520" y="4209231"/>
        <a:ext cx="8150657" cy="8412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D0C6-D42B-416A-A23E-C084635A4394}">
      <dsp:nvSpPr>
        <dsp:cNvPr id="0" name=""/>
        <dsp:cNvSpPr/>
      </dsp:nvSpPr>
      <dsp:spPr>
        <a:xfrm>
          <a:off x="0" y="0"/>
          <a:ext cx="4484987" cy="503247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D2586C-4BF0-4B1D-9350-D3D038F69C70}">
      <dsp:nvSpPr>
        <dsp:cNvPr id="0" name=""/>
        <dsp:cNvSpPr/>
      </dsp:nvSpPr>
      <dsp:spPr>
        <a:xfrm>
          <a:off x="1944197" y="331454"/>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1. Типтерді емес, қасиеттерді зерттеу қажет. Егер И.П.Павлов синтетикалық жандасуды ұстанған болса (типологиялық жандасу), онда Б.М.Теплов әуелі жеке қасиеттерді атап көрсету қажет, ал содан кейін ғана олардың мүмкін болатын үйлесетін жерлерін зерттеуге болады деп есептеді.</a:t>
          </a:r>
          <a:endParaRPr lang="ru-RU" sz="1400" kern="1200" dirty="0">
            <a:solidFill>
              <a:schemeClr val="tx2"/>
            </a:solidFill>
            <a:latin typeface="Arial" panose="020B0604020202020204" pitchFamily="34" charset="0"/>
            <a:cs typeface="Arial" panose="020B0604020202020204" pitchFamily="34" charset="0"/>
          </a:endParaRPr>
        </a:p>
      </dsp:txBody>
      <dsp:txXfrm>
        <a:off x="1979127" y="366384"/>
        <a:ext cx="9308366" cy="645694"/>
      </dsp:txXfrm>
    </dsp:sp>
    <dsp:sp modelId="{05D527A8-9D9D-44A7-B582-1B59936E8B8E}">
      <dsp:nvSpPr>
        <dsp:cNvPr id="0" name=""/>
        <dsp:cNvSpPr/>
      </dsp:nvSpPr>
      <dsp:spPr>
        <a:xfrm>
          <a:off x="1944197" y="1298357"/>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2. Жеке жағдайларды сипаттамай, сандық саралауды жүзеге асыру қажет. Бұл қағида табиғи ғылымның соңынан нақты еруге, шынайы зерттеу есептерінің үлгілері ретінде қабылданған теориясына бағыт көрсетеді.</a:t>
          </a:r>
          <a:endParaRPr lang="ru-RU" sz="1400" kern="1200" dirty="0">
            <a:solidFill>
              <a:schemeClr val="tx2"/>
            </a:solidFill>
            <a:latin typeface="Arial" panose="020B0604020202020204" pitchFamily="34" charset="0"/>
            <a:cs typeface="Arial" panose="020B0604020202020204" pitchFamily="34" charset="0"/>
          </a:endParaRPr>
        </a:p>
      </dsp:txBody>
      <dsp:txXfrm>
        <a:off x="1979127" y="1333287"/>
        <a:ext cx="9308366" cy="645694"/>
      </dsp:txXfrm>
    </dsp:sp>
    <dsp:sp modelId="{8CE1C3C1-AA36-4759-8718-3904DA1B8041}">
      <dsp:nvSpPr>
        <dsp:cNvPr id="0" name=""/>
        <dsp:cNvSpPr/>
      </dsp:nvSpPr>
      <dsp:spPr>
        <a:xfrm>
          <a:off x="1944197" y="2170332"/>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3. Жүйке жүйесінің қасиеттерінің күнделікті көрінуінің сипатамасын емес, зертханалық тәжірибені қолдану қажет.</a:t>
          </a:r>
          <a:endParaRPr lang="ru-RU" sz="1400" kern="1200" dirty="0">
            <a:solidFill>
              <a:schemeClr val="tx2"/>
            </a:solidFill>
            <a:latin typeface="Arial" panose="020B0604020202020204" pitchFamily="34" charset="0"/>
            <a:cs typeface="Arial" panose="020B0604020202020204" pitchFamily="34" charset="0"/>
          </a:endParaRPr>
        </a:p>
      </dsp:txBody>
      <dsp:txXfrm>
        <a:off x="1979127" y="2205262"/>
        <a:ext cx="9308366" cy="645694"/>
      </dsp:txXfrm>
    </dsp:sp>
    <dsp:sp modelId="{4011DBA1-A20D-40A6-8EBF-78E97E29AB1D}">
      <dsp:nvSpPr>
        <dsp:cNvPr id="0" name=""/>
        <dsp:cNvSpPr/>
      </dsp:nvSpPr>
      <dsp:spPr>
        <a:xfrm>
          <a:off x="1944197" y="3170859"/>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4. Ағзаның еріксіз әрекеттерін зерттеу қажет. Яғни, көзі тірісі кезіндегі реттеуіш элементтері ең аз мөлшерге дейін төмен түсірілуі қажет.</a:t>
          </a:r>
          <a:endParaRPr lang="ru-RU" sz="1400" kern="1200" dirty="0">
            <a:solidFill>
              <a:schemeClr val="tx2"/>
            </a:solidFill>
            <a:latin typeface="Arial" panose="020B0604020202020204" pitchFamily="34" charset="0"/>
            <a:cs typeface="Arial" panose="020B0604020202020204" pitchFamily="34" charset="0"/>
          </a:endParaRPr>
        </a:p>
      </dsp:txBody>
      <dsp:txXfrm>
        <a:off x="1979127" y="3205789"/>
        <a:ext cx="9308366" cy="645694"/>
      </dsp:txXfrm>
    </dsp:sp>
    <dsp:sp modelId="{D2934E25-54CA-4A1A-8BD7-38437F60D920}">
      <dsp:nvSpPr>
        <dsp:cNvPr id="0" name=""/>
        <dsp:cNvSpPr/>
      </dsp:nvSpPr>
      <dsp:spPr>
        <a:xfrm>
          <a:off x="1944197" y="4079363"/>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5. Психофизиологиялық мінездемедегі жеке өзгешеліктерге бағалау жандасуын қолдануға болмайды (яғни, жақсы және жаман қасиеттер болмайды, олардың әрқайсысы қандай да бір қызметтің түрі үшін пайдалы болып шығуы мүмкін).</a:t>
          </a:r>
          <a:endParaRPr lang="ru-RU" sz="1400" kern="1200" dirty="0">
            <a:solidFill>
              <a:schemeClr val="tx2"/>
            </a:solidFill>
            <a:latin typeface="Arial" panose="020B0604020202020204" pitchFamily="34" charset="0"/>
            <a:cs typeface="Arial" panose="020B0604020202020204" pitchFamily="34" charset="0"/>
          </a:endParaRPr>
        </a:p>
      </dsp:txBody>
      <dsp:txXfrm>
        <a:off x="1979127" y="4114293"/>
        <a:ext cx="9308366" cy="64569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05.09.2025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14</a:t>
            </a:fld>
            <a:endParaRPr lang="x-none"/>
          </a:p>
        </p:txBody>
      </p:sp>
    </p:spTree>
    <p:extLst>
      <p:ext uri="{BB962C8B-B14F-4D97-AF65-F5344CB8AC3E}">
        <p14:creationId xmlns:p14="http://schemas.microsoft.com/office/powerpoint/2010/main" val="560445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05.09.2025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05.09.2025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05.09.2025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05.09.2025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05.09.2025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05.09.2025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1394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05.09.2025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05.09.2025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05.09.2025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05.09.2025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05.09.2025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05.09.2025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05.09.2025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1.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5.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33949" y="5799195"/>
            <a:ext cx="1095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ғылымыдарының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5D6F4578-3FFF-494E-B396-9E16788DB055}"/>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7" name="Объект 6">
            <a:extLst>
              <a:ext uri="{FF2B5EF4-FFF2-40B4-BE49-F238E27FC236}">
                <a16:creationId xmlns:a16="http://schemas.microsoft.com/office/drawing/2014/main" id="{202609BF-D3AD-417C-A9E7-E6D0A8788E8E}"/>
              </a:ext>
            </a:extLst>
          </p:cNvPr>
          <p:cNvGraphicFramePr>
            <a:graphicFrameLocks noGrp="1"/>
          </p:cNvGraphicFramePr>
          <p:nvPr>
            <p:ph idx="1"/>
            <p:extLst>
              <p:ext uri="{D42A27DB-BD31-4B8C-83A1-F6EECF244321}">
                <p14:modId xmlns:p14="http://schemas.microsoft.com/office/powerpoint/2010/main" val="886038371"/>
              </p:ext>
            </p:extLst>
          </p:nvPr>
        </p:nvGraphicFramePr>
        <p:xfrm>
          <a:off x="421341" y="1111625"/>
          <a:ext cx="11591365" cy="5420736"/>
        </p:xfrm>
        <a:graphic>
          <a:graphicData uri="http://schemas.openxmlformats.org/drawingml/2006/table">
            <a:tbl>
              <a:tblPr firstRow="1" firstCol="1" bandRow="1">
                <a:tableStyleId>{5C22544A-7EE6-4342-B048-85BDC9FD1C3A}</a:tableStyleId>
              </a:tblPr>
              <a:tblGrid>
                <a:gridCol w="1054657">
                  <a:extLst>
                    <a:ext uri="{9D8B030D-6E8A-4147-A177-3AD203B41FA5}">
                      <a16:colId xmlns:a16="http://schemas.microsoft.com/office/drawing/2014/main" val="1952084526"/>
                    </a:ext>
                  </a:extLst>
                </a:gridCol>
                <a:gridCol w="837811">
                  <a:extLst>
                    <a:ext uri="{9D8B030D-6E8A-4147-A177-3AD203B41FA5}">
                      <a16:colId xmlns:a16="http://schemas.microsoft.com/office/drawing/2014/main" val="1764729471"/>
                    </a:ext>
                  </a:extLst>
                </a:gridCol>
                <a:gridCol w="4435471">
                  <a:extLst>
                    <a:ext uri="{9D8B030D-6E8A-4147-A177-3AD203B41FA5}">
                      <a16:colId xmlns:a16="http://schemas.microsoft.com/office/drawing/2014/main" val="1854398185"/>
                    </a:ext>
                  </a:extLst>
                </a:gridCol>
                <a:gridCol w="5028688">
                  <a:extLst>
                    <a:ext uri="{9D8B030D-6E8A-4147-A177-3AD203B41FA5}">
                      <a16:colId xmlns:a16="http://schemas.microsoft.com/office/drawing/2014/main" val="1801470701"/>
                    </a:ext>
                  </a:extLst>
                </a:gridCol>
                <a:gridCol w="234738">
                  <a:extLst>
                    <a:ext uri="{9D8B030D-6E8A-4147-A177-3AD203B41FA5}">
                      <a16:colId xmlns:a16="http://schemas.microsoft.com/office/drawing/2014/main" val="4285083879"/>
                    </a:ext>
                  </a:extLst>
                </a:gridCol>
              </a:tblGrid>
              <a:tr h="158076">
                <a:tc rowSpan="2" gridSpan="2">
                  <a:txBody>
                    <a:bodyPr/>
                    <a:lstStyle/>
                    <a:p>
                      <a:pPr algn="ctr">
                        <a:lnSpc>
                          <a:spcPct val="107000"/>
                        </a:lnSpc>
                        <a:spcAft>
                          <a:spcPts val="800"/>
                        </a:spcAft>
                      </a:pPr>
                      <a:r>
                        <a:rPr lang="kk-KZ"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rowSpan="2" hMerge="1">
                  <a:txBody>
                    <a:bodyPr/>
                    <a:lstStyle/>
                    <a:p>
                      <a:endParaRPr lang="ru-RU"/>
                    </a:p>
                  </a:txBody>
                  <a:tcPr/>
                </a:tc>
                <a:tc gridSpan="3">
                  <a:txBody>
                    <a:bodyPr/>
                    <a:lstStyle/>
                    <a:p>
                      <a:pPr algn="ctr">
                        <a:lnSpc>
                          <a:spcPct val="107000"/>
                        </a:lnSpc>
                        <a:spcAft>
                          <a:spcPts val="800"/>
                        </a:spcAft>
                      </a:pPr>
                      <a:r>
                        <a:rPr lang="kk-KZ" sz="1800" dirty="0">
                          <a:effectLst/>
                          <a:latin typeface="Arial" panose="020B0604020202020204" pitchFamily="34" charset="0"/>
                          <a:cs typeface="Arial" panose="020B0604020202020204" pitchFamily="34" charset="0"/>
                        </a:rPr>
                        <a:t>Әлеуметтік қызығушылық</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435367520"/>
                  </a:ext>
                </a:extLst>
              </a:tr>
              <a:tr h="158076">
                <a:tc gridSpan="2" vMerge="1">
                  <a:txBody>
                    <a:bodyPr/>
                    <a:lstStyle/>
                    <a:p>
                      <a:endParaRPr lang="ru-RU"/>
                    </a:p>
                  </a:txBody>
                  <a:tcPr/>
                </a:tc>
                <a:tc hMerge="1" vMerge="1">
                  <a:txBody>
                    <a:bodyPr/>
                    <a:lstStyle/>
                    <a:p>
                      <a:endParaRPr lang="ru-RU"/>
                    </a:p>
                  </a:txBody>
                  <a:tcPr/>
                </a:tc>
                <a:tc>
                  <a:txBody>
                    <a:bodyPr/>
                    <a:lstStyle/>
                    <a:p>
                      <a:pPr algn="ctr">
                        <a:lnSpc>
                          <a:spcPct val="107000"/>
                        </a:lnSpc>
                        <a:spcAft>
                          <a:spcPts val="800"/>
                        </a:spcAft>
                      </a:pPr>
                      <a:r>
                        <a:rPr lang="kk-KZ" sz="2000" dirty="0">
                          <a:effectLst/>
                          <a:latin typeface="Arial" panose="020B060402020202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a:txBody>
                    <a:bodyPr/>
                    <a:lstStyle/>
                    <a:p>
                      <a:pPr algn="ctr">
                        <a:lnSpc>
                          <a:spcPct val="107000"/>
                        </a:lnSpc>
                        <a:spcAft>
                          <a:spcPts val="800"/>
                        </a:spcAft>
                      </a:pPr>
                      <a:r>
                        <a:rPr lang="kk-KZ" sz="2000" dirty="0">
                          <a:effectLst/>
                          <a:latin typeface="Arial" panose="020B060402020202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a:txBody>
                    <a:bodyPr/>
                    <a:lstStyle/>
                    <a:p>
                      <a:pPr>
                        <a:lnSpc>
                          <a:spcPct val="107000"/>
                        </a:lnSpc>
                        <a:spcAft>
                          <a:spcPts val="800"/>
                        </a:spcAft>
                      </a:pPr>
                      <a:r>
                        <a:rPr lang="ru-RU" sz="500">
                          <a:effectLst/>
                        </a:rPr>
                        <a:t> </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76469200"/>
                  </a:ext>
                </a:extLst>
              </a:tr>
              <a:tr h="1505134">
                <a:tc rowSpan="3">
                  <a:txBody>
                    <a:bodyPr/>
                    <a:lstStyle/>
                    <a:p>
                      <a:pPr marL="71755" marR="71755" algn="ctr">
                        <a:lnSpc>
                          <a:spcPct val="107000"/>
                        </a:lnSpc>
                        <a:spcAft>
                          <a:spcPts val="800"/>
                        </a:spcAft>
                      </a:pPr>
                      <a:r>
                        <a:rPr lang="kk-KZ" sz="2000" dirty="0">
                          <a:effectLst/>
                          <a:latin typeface="Arial" panose="020B0604020202020204" pitchFamily="34" charset="0"/>
                          <a:cs typeface="Arial" panose="020B0604020202020204" pitchFamily="34" charset="0"/>
                        </a:rPr>
                        <a:t>Белсенділік</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vert="vert270" anchor="ctr"/>
                </a:tc>
                <a:tc>
                  <a:txBody>
                    <a:bodyPr/>
                    <a:lstStyle/>
                    <a:p>
                      <a:pPr algn="ctr">
                        <a:lnSpc>
                          <a:spcPct val="107000"/>
                        </a:lnSpc>
                        <a:spcAft>
                          <a:spcPts val="800"/>
                        </a:spcAft>
                      </a:pPr>
                      <a:r>
                        <a:rPr lang="kk-KZ" sz="2000" dirty="0">
                          <a:effectLst/>
                          <a:latin typeface="Arial" panose="020B060402020202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nchor="ctr"/>
                </a:tc>
                <a:tc>
                  <a:txBody>
                    <a:bodyPr/>
                    <a:lstStyle/>
                    <a:p>
                      <a:pPr algn="just">
                        <a:lnSpc>
                          <a:spcPct val="107000"/>
                        </a:lnSpc>
                        <a:spcAft>
                          <a:spcPts val="800"/>
                        </a:spcAft>
                      </a:pPr>
                      <a:r>
                        <a:rPr lang="kk-KZ" sz="1400" dirty="0">
                          <a:effectLst/>
                          <a:latin typeface="Arial" panose="020B0604020202020204" pitchFamily="34" charset="0"/>
                          <a:cs typeface="Arial" panose="020B0604020202020204" pitchFamily="34" charset="0"/>
                        </a:rPr>
                        <a:t>Басқарушы тип</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 Өзіне сенімді, басқаларды камкорлауды ойламайтын, қайсар адамдар, поведение. Дүниеге үстемдік ету тәртібі маңызды. Негізгі өмірлік міндеттерді ұқсастық мәнерде шешеді</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a:txBody>
                    <a:bodyPr/>
                    <a:lstStyle/>
                    <a:p>
                      <a:pPr algn="just">
                        <a:lnSpc>
                          <a:spcPct val="107000"/>
                        </a:lnSpc>
                        <a:spcAft>
                          <a:spcPts val="800"/>
                        </a:spcAft>
                      </a:pPr>
                      <a:r>
                        <a:rPr lang="kk-KZ" sz="1400" dirty="0">
                          <a:effectLst/>
                          <a:latin typeface="Arial" panose="020B0604020202020204" pitchFamily="34" charset="0"/>
                          <a:cs typeface="Arial" panose="020B0604020202020204" pitchFamily="34" charset="0"/>
                        </a:rPr>
                        <a:t>Әлеуметтік-пайдалы тип</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 Жеке бастын кемелдігін нақтылы түрде көрсету; ынтымақтастықтың, жеке бастың батылдығының және басқалар үшін әрекет етуге дайын болудың қажет екенін жете түсінеді. Баскалардың табысты болуына қызығушылық танытады</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a:txBody>
                    <a:bodyPr/>
                    <a:lstStyle/>
                    <a:p>
                      <a:pPr>
                        <a:lnSpc>
                          <a:spcPct val="107000"/>
                        </a:lnSpc>
                        <a:spcAft>
                          <a:spcPts val="800"/>
                        </a:spcAft>
                      </a:pPr>
                      <a:r>
                        <a:rPr lang="ru-RU" sz="500">
                          <a:effectLst/>
                        </a:rPr>
                        <a:t> </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73214488"/>
                  </a:ext>
                </a:extLst>
              </a:tr>
              <a:tr h="1367438">
                <a:tc vMerge="1">
                  <a:txBody>
                    <a:bodyPr/>
                    <a:lstStyle/>
                    <a:p>
                      <a:endParaRPr lang="ru-RU"/>
                    </a:p>
                  </a:txBody>
                  <a:tcPr/>
                </a:tc>
                <a:tc rowSpan="2">
                  <a:txBody>
                    <a:bodyPr/>
                    <a:lstStyle/>
                    <a:p>
                      <a:pPr algn="ctr">
                        <a:lnSpc>
                          <a:spcPct val="107000"/>
                        </a:lnSpc>
                        <a:spcAft>
                          <a:spcPts val="800"/>
                        </a:spcAft>
                      </a:pPr>
                      <a:r>
                        <a:rPr lang="kk-KZ" sz="2000" dirty="0">
                          <a:effectLst/>
                          <a:latin typeface="Arial" panose="020B060402020202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nchor="ctr"/>
                </a:tc>
                <a:tc>
                  <a:txBody>
                    <a:bodyPr/>
                    <a:lstStyle/>
                    <a:p>
                      <a:pPr algn="just">
                        <a:lnSpc>
                          <a:spcPct val="107000"/>
                        </a:lnSpc>
                        <a:spcAft>
                          <a:spcPts val="800"/>
                        </a:spcAft>
                      </a:pPr>
                      <a:r>
                        <a:rPr lang="kk-KZ" sz="1400" dirty="0">
                          <a:effectLst/>
                          <a:latin typeface="Arial" panose="020B0604020202020204" pitchFamily="34" charset="0"/>
                          <a:cs typeface="Arial" panose="020B0604020202020204" pitchFamily="34" charset="0"/>
                        </a:rPr>
                        <a:t>Алушы тип</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 </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Осы дүниеге арамтамақтық қарым- қатынаста болады, негізінен өзінің міндеттерін басқалардың есебінен шешеді, барынша көбірек алуға ұмтылады. Төмен белсенділік оларға ынтымақтасуға мүмкіндік бермейді</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rowSpan="2">
                  <a:txBody>
                    <a:bodyPr/>
                    <a:lstStyle/>
                    <a:p>
                      <a:pPr algn="just">
                        <a:lnSpc>
                          <a:spcPct val="107000"/>
                        </a:lnSpc>
                        <a:spcAft>
                          <a:spcPts val="800"/>
                        </a:spcAft>
                      </a:pPr>
                      <a:endParaRPr lang="kk-KZ"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Мұндай мінездемесі бар типтер жок: жоғары әлеуметтік қызығушылыққа төмен және белсенділікке ие болу мүмкін емес</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a:txBody>
                    <a:bodyPr/>
                    <a:lstStyle/>
                    <a:p>
                      <a:pPr>
                        <a:lnSpc>
                          <a:spcPct val="107000"/>
                        </a:lnSpc>
                        <a:spcAft>
                          <a:spcPts val="800"/>
                        </a:spcAft>
                      </a:pPr>
                      <a:r>
                        <a:rPr lang="ru-RU" sz="500">
                          <a:effectLst/>
                        </a:rPr>
                        <a:t> </a:t>
                      </a:r>
                      <a:endParaRPr lang="ru-RU" sz="5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1536443"/>
                  </a:ext>
                </a:extLst>
              </a:tr>
              <a:tr h="1093755">
                <a:tc vMerge="1">
                  <a:txBody>
                    <a:bodyPr/>
                    <a:lstStyle/>
                    <a:p>
                      <a:endParaRPr lang="ru-RU"/>
                    </a:p>
                  </a:txBody>
                  <a:tcPr/>
                </a:tc>
                <a:tc vMerge="1">
                  <a:txBody>
                    <a:bodyPr/>
                    <a:lstStyle/>
                    <a:p>
                      <a:endParaRPr lang="ru-RU"/>
                    </a:p>
                  </a:txBody>
                  <a:tcPr/>
                </a:tc>
                <a:tc>
                  <a:txBody>
                    <a:bodyPr/>
                    <a:lstStyle/>
                    <a:p>
                      <a:pPr algn="just">
                        <a:lnSpc>
                          <a:spcPct val="107000"/>
                        </a:lnSpc>
                        <a:spcAft>
                          <a:spcPts val="800"/>
                        </a:spcAft>
                      </a:pPr>
                      <a:r>
                        <a:rPr lang="kk-KZ" sz="1400" dirty="0">
                          <a:effectLst/>
                          <a:latin typeface="Arial" panose="020B0604020202020204" pitchFamily="34" charset="0"/>
                          <a:cs typeface="Arial" panose="020B0604020202020204" pitchFamily="34" charset="0"/>
                        </a:rPr>
                        <a:t>Қашқақтайтын тип </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 </a:t>
                      </a:r>
                      <a:endParaRPr lang="ru-RU" sz="1400" dirty="0">
                        <a:effectLst/>
                        <a:latin typeface="Arial" panose="020B0604020202020204" pitchFamily="34" charset="0"/>
                        <a:cs typeface="Arial" panose="020B0604020202020204" pitchFamily="34" charset="0"/>
                      </a:endParaRPr>
                    </a:p>
                    <a:p>
                      <a:pPr algn="just">
                        <a:lnSpc>
                          <a:spcPct val="107000"/>
                        </a:lnSpc>
                        <a:spcAft>
                          <a:spcPts val="800"/>
                        </a:spcAft>
                      </a:pPr>
                      <a:r>
                        <a:rPr lang="kk-KZ" sz="1400" dirty="0">
                          <a:effectLst/>
                          <a:latin typeface="Arial" panose="020B0604020202020204" pitchFamily="34" charset="0"/>
                          <a:cs typeface="Arial" panose="020B0604020202020204" pitchFamily="34" charset="0"/>
                        </a:rPr>
                        <a:t>Жағымды мақсатқа ие емес, мінез- құлқының стратегиясы қашқақтау болып табылады. Әлеуметтік- пайдасыз мінез-құлыкка төмен өмірлік нәтижеге ие</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30576" marR="30576" marT="0" marB="0"/>
                </a:tc>
                <a:tc vMerge="1">
                  <a:txBody>
                    <a:bodyPr/>
                    <a:lstStyle/>
                    <a:p>
                      <a:endParaRPr lang="ru-RU"/>
                    </a:p>
                  </a:txBody>
                  <a:tcPr/>
                </a:tc>
                <a:tc>
                  <a:txBody>
                    <a:bodyPr/>
                    <a:lstStyle/>
                    <a:p>
                      <a:pPr>
                        <a:lnSpc>
                          <a:spcPct val="107000"/>
                        </a:lnSpc>
                        <a:spcAft>
                          <a:spcPts val="800"/>
                        </a:spcAft>
                      </a:pPr>
                      <a:r>
                        <a:rPr lang="ru-RU" sz="500" dirty="0">
                          <a:effectLst/>
                        </a:rPr>
                        <a:t> </a:t>
                      </a:r>
                      <a:endParaRPr lang="ru-RU" sz="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4456538"/>
                  </a:ext>
                </a:extLst>
              </a:tr>
            </a:tbl>
          </a:graphicData>
        </a:graphic>
      </p:graphicFrame>
      <p:sp>
        <p:nvSpPr>
          <p:cNvPr id="6" name="TextBox 5">
            <a:extLst>
              <a:ext uri="{FF2B5EF4-FFF2-40B4-BE49-F238E27FC236}">
                <a16:creationId xmlns:a16="http://schemas.microsoft.com/office/drawing/2014/main" id="{2161DFF7-D431-4D78-A649-3DE039E987E8}"/>
              </a:ext>
            </a:extLst>
          </p:cNvPr>
          <p:cNvSpPr txBox="1"/>
          <p:nvPr/>
        </p:nvSpPr>
        <p:spPr>
          <a:xfrm>
            <a:off x="1710621" y="238985"/>
            <a:ext cx="9253214" cy="45878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07000"/>
              </a:lnSpc>
              <a:spcAft>
                <a:spcPts val="800"/>
              </a:spcAft>
            </a:pPr>
            <a:r>
              <a:rPr lang="kk-KZ" sz="24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А.Адлер бойынша өмірлік стилдің түрлері</a:t>
            </a:r>
            <a:endParaRPr lang="ru-RU" sz="2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75044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6507A8B6-C2B0-4C3E-9D51-870312BC3740}"/>
              </a:ext>
            </a:extLst>
          </p:cNvPr>
          <p:cNvPicPr>
            <a:picLocks noChangeAspect="1"/>
          </p:cNvPicPr>
          <p:nvPr/>
        </p:nvPicPr>
        <p:blipFill>
          <a:blip r:embed="rId2"/>
          <a:stretch>
            <a:fillRect/>
          </a:stretch>
        </p:blipFill>
        <p:spPr>
          <a:xfrm>
            <a:off x="0" y="-71718"/>
            <a:ext cx="12192000" cy="6858000"/>
          </a:xfrm>
          <a:prstGeom prst="rect">
            <a:avLst/>
          </a:prstGeom>
        </p:spPr>
      </p:pic>
      <p:sp>
        <p:nvSpPr>
          <p:cNvPr id="5" name="TextBox 4">
            <a:extLst>
              <a:ext uri="{FF2B5EF4-FFF2-40B4-BE49-F238E27FC236}">
                <a16:creationId xmlns:a16="http://schemas.microsoft.com/office/drawing/2014/main" id="{E3199857-707B-4FD7-8BA4-199E82EDCFD7}"/>
              </a:ext>
            </a:extLst>
          </p:cNvPr>
          <p:cNvSpPr txBox="1"/>
          <p:nvPr/>
        </p:nvSpPr>
        <p:spPr>
          <a:xfrm>
            <a:off x="1759227" y="350948"/>
            <a:ext cx="10279646" cy="480901"/>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Отандық</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өзіндік</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дара стиль мен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оның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түрлері</a:t>
            </a:r>
            <a:endParaRPr lang="ru-RU" sz="1600" b="1" dirty="0">
              <a:solidFill>
                <a:schemeClr val="tx2"/>
              </a:solidFill>
              <a:latin typeface="Arial" pitchFamily="34" charset="0"/>
              <a:ea typeface="Calibri" panose="020F0502020204030204" pitchFamily="34" charset="0"/>
              <a:cs typeface="Arial" pitchFamily="34" charset="0"/>
            </a:endParaRPr>
          </a:p>
        </p:txBody>
      </p:sp>
      <p:sp>
        <p:nvSpPr>
          <p:cNvPr id="6" name="Объект 5">
            <a:extLst>
              <a:ext uri="{FF2B5EF4-FFF2-40B4-BE49-F238E27FC236}">
                <a16:creationId xmlns:a16="http://schemas.microsoft.com/office/drawing/2014/main" id="{CE015810-9BC8-4855-A7F9-7C3A0380B5EF}"/>
              </a:ext>
            </a:extLst>
          </p:cNvPr>
          <p:cNvSpPr>
            <a:spLocks noGrp="1"/>
          </p:cNvSpPr>
          <p:nvPr>
            <p:ph idx="1"/>
          </p:nvPr>
        </p:nvSpPr>
        <p:spPr>
          <a:xfrm>
            <a:off x="374448" y="1226296"/>
            <a:ext cx="8195811" cy="5219310"/>
          </a:xfrm>
        </p:spPr>
        <p:style>
          <a:lnRef idx="2">
            <a:schemeClr val="accent1"/>
          </a:lnRef>
          <a:fillRef idx="1">
            <a:schemeClr val="lt1"/>
          </a:fillRef>
          <a:effectRef idx="0">
            <a:schemeClr val="accent1"/>
          </a:effectRef>
          <a:fontRef idx="minor">
            <a:schemeClr val="dk1"/>
          </a:fontRef>
        </p:style>
        <p:txBody>
          <a:bodyPr/>
          <a:lstStyle/>
          <a:p>
            <a:pPr indent="449580" algn="just">
              <a:lnSpc>
                <a:spcPct val="107000"/>
              </a:lnSpc>
              <a:spcAft>
                <a:spcPts val="800"/>
              </a:spcAft>
            </a:pP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Отандық ғылымда да стиль түсінігіне үлкен мағына беріледі, ол өзіндік даралықты динамика арқылы сипаттайды. Орнын толтыратын немесе түрін өзгертетін оқшауландыру қасиетіне байланысты, қарым-қатынас стилін, когнитивтік стилін (қабілет кепілін іске асыру әдісі), кәсіптік қызмет стилін атап көрсетуге болады. Біртұтас жүйеге бағынып және ықпал ету арқылы, олардың бәрі эволюциялық мәні адамның қоршаған ортамен өзара әрекет етуінің оңтайлылыққа, бейімділікке және нәтижелікке негізделген, адамның стилін құрады.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Адамның стилі екі негізгі жолмен танылады: бір жағынан өзіндік даралық құрылымында әр түрлі деңгейдегі параметрлердің түйіндесуі түрінде (темпераменттің, мінез- құлықтың, зияттың және с.с.), ал екінші жағынан, жеке өзара әрекеттердің физикалық және әлеуметтік ортамен тұрақты қамқорлықты ұйымдастыруы. Яғни адамның стилі бұл өзіндік даралықтың ішіндегі нәрсе және оны қызметтің субъектісі ретінде сипаттауы. Интегралды өзіндік даралық теориясының өкілдері, стилді жүйелі ұйымдастыру туралы идеяны дамыта отырып, оның төменгі деңгейлерін формалды-динамикалық қасиеттерімен байланыстырады, ал жоғарғыларын жеке өзіндік, Мен-тұжырымдамасымен байланыстырады.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a:extLst>
              <a:ext uri="{FF2B5EF4-FFF2-40B4-BE49-F238E27FC236}">
                <a16:creationId xmlns:a16="http://schemas.microsoft.com/office/drawing/2014/main" id="{6C90946D-E1E3-47A1-8677-F7AEAFA99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5765" y="1182797"/>
            <a:ext cx="3121787" cy="258127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80AF840C-E7BE-4D89-9C45-29B1597AF2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5764" y="3935506"/>
            <a:ext cx="3121788" cy="2454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710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4ACF3075-A3CB-4B59-9049-8A40084E88CD}"/>
              </a:ext>
            </a:extLst>
          </p:cNvPr>
          <p:cNvPicPr>
            <a:picLocks noChangeAspect="1"/>
          </p:cNvPicPr>
          <p:nvPr/>
        </p:nvPicPr>
        <p:blipFill>
          <a:blip r:embed="rId2"/>
          <a:stretch>
            <a:fillRect/>
          </a:stretch>
        </p:blipFill>
        <p:spPr>
          <a:xfrm>
            <a:off x="31376"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8A8B34E1-5903-4A1F-BDEA-2201F79AC7E3}"/>
              </a:ext>
            </a:extLst>
          </p:cNvPr>
          <p:cNvSpPr>
            <a:spLocks noGrp="1"/>
          </p:cNvSpPr>
          <p:nvPr>
            <p:ph idx="1"/>
          </p:nvPr>
        </p:nvSpPr>
        <p:spPr>
          <a:xfrm>
            <a:off x="609599" y="1044390"/>
            <a:ext cx="6571129" cy="5349438"/>
          </a:xfrm>
        </p:spPr>
        <p:style>
          <a:lnRef idx="2">
            <a:schemeClr val="accent1"/>
          </a:lnRef>
          <a:fillRef idx="1">
            <a:schemeClr val="lt1"/>
          </a:fillRef>
          <a:effectRef idx="0">
            <a:schemeClr val="accent1"/>
          </a:effectRef>
          <a:fontRef idx="minor">
            <a:schemeClr val="dk1"/>
          </a:fontRef>
        </p:style>
        <p:txBody>
          <a:bodyPr/>
          <a:lstStyle/>
          <a:p>
            <a:pPr marL="0" indent="0">
              <a:buNone/>
            </a:pPr>
            <a:r>
              <a:rPr lang="kk-KZ" sz="20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Өмірлік стиль қиын жағдайларда тек қалыптасып қана қоймайды, сонымен бірге ол сол жағдайларда өзін көрсетеді. Өмірлік қиындықтарды жеңіп шығудың әр түрлі әдістері бар (психологияда оларды copingstrategiesor деп атайды, ағылшыншада «соре» жеңіп шығу дегенді білдіреді). Психологиялық жеңіп шығу бұл жағдайдың қисынға сәйкес өзара әрекеттесу әдісі, адамның өміріндегі мәні мен оның психологиялық мүмкіндіктерінің өзара әрекеті. Кең мағынада «coping» сөзі субъекттің сыртқы және ішкі міндеттерімен өзара әрекеттесуінің барлық түрлерін кірістіреді қиын жағдайда талаптардан жалтару немесе дағдылану, басым болу немесе жеңілдету. Ішінара бұл түсінік психологиялық қорғану түсінігімен түйіседі, дегенмен ол кеңірек, өйткені тек ментальды (ділді) шындықты емес, сонымен бірге нақты шындықты да кірістіреді.</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dirty="0"/>
          </a:p>
        </p:txBody>
      </p:sp>
      <p:graphicFrame>
        <p:nvGraphicFramePr>
          <p:cNvPr id="7" name="Схема 6">
            <a:extLst>
              <a:ext uri="{FF2B5EF4-FFF2-40B4-BE49-F238E27FC236}">
                <a16:creationId xmlns:a16="http://schemas.microsoft.com/office/drawing/2014/main" id="{D50CA5EB-AF44-4D72-AA61-77206283B14F}"/>
              </a:ext>
            </a:extLst>
          </p:cNvPr>
          <p:cNvGraphicFramePr/>
          <p:nvPr>
            <p:extLst>
              <p:ext uri="{D42A27DB-BD31-4B8C-83A1-F6EECF244321}">
                <p14:modId xmlns:p14="http://schemas.microsoft.com/office/powerpoint/2010/main" val="760997252"/>
              </p:ext>
            </p:extLst>
          </p:nvPr>
        </p:nvGraphicFramePr>
        <p:xfrm>
          <a:off x="6983506" y="846138"/>
          <a:ext cx="4751294" cy="5349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A4DE2696-D94F-469F-AEA7-D32622BF8C05}"/>
              </a:ext>
            </a:extLst>
          </p:cNvPr>
          <p:cNvSpPr txBox="1"/>
          <p:nvPr/>
        </p:nvSpPr>
        <p:spPr>
          <a:xfrm>
            <a:off x="2102224" y="264117"/>
            <a:ext cx="9399493"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20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4. Психологиялық жеңіп шығу түсінігі және оның әдістері</a:t>
            </a:r>
            <a:endParaRPr lang="ru-RU"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18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н.jpg">
            <a:extLst>
              <a:ext uri="{FF2B5EF4-FFF2-40B4-BE49-F238E27FC236}">
                <a16:creationId xmlns:a16="http://schemas.microsoft.com/office/drawing/2014/main" id="{627541AF-C9F2-47C1-857A-4EEF53F4DF24}"/>
              </a:ext>
            </a:extLst>
          </p:cNvPr>
          <p:cNvPicPr>
            <a:picLocks noChangeAspect="1"/>
          </p:cNvPicPr>
          <p:nvPr/>
        </p:nvPicPr>
        <p:blipFill>
          <a:blip r:embed="rId3"/>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Text 0"/>
          <p:cNvSpPr/>
          <p:nvPr/>
        </p:nvSpPr>
        <p:spPr>
          <a:xfrm>
            <a:off x="4087905" y="1005678"/>
            <a:ext cx="7055224" cy="830364"/>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ct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психологиялық жеңіп шығудың жеке формалары өзара қаншалықты ерекшеленсе де, олар екі полюске тартылады: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 2"/>
          <p:cNvSpPr/>
          <p:nvPr/>
        </p:nvSpPr>
        <p:spPr>
          <a:xfrm>
            <a:off x="815788" y="2658034"/>
            <a:ext cx="4043083" cy="770966"/>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1) мәселені шешу (нысана-жеңіп шығуға бағытталған)</a:t>
            </a:r>
            <a:endParaRPr lang="en-US" sz="2000" dirty="0">
              <a:solidFill>
                <a:schemeClr val="tx2"/>
              </a:solidFill>
              <a:latin typeface="Arial" panose="020B0604020202020204" pitchFamily="34" charset="0"/>
              <a:cs typeface="Arial" panose="020B0604020202020204" pitchFamily="34" charset="0"/>
            </a:endParaRPr>
          </a:p>
        </p:txBody>
      </p:sp>
      <p:sp>
        <p:nvSpPr>
          <p:cNvPr id="7" name="Text 5"/>
          <p:cNvSpPr/>
          <p:nvPr/>
        </p:nvSpPr>
        <p:spPr>
          <a:xfrm>
            <a:off x="5244355" y="3257551"/>
            <a:ext cx="6678689" cy="3170143"/>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gn="ctr">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2) жағдайға қатысты өзінің заңдылықтарын өзгерту (сезімдік- жеңіп шығуға бағытталған). Жеңіп шығуды жіктеу айтарлықтай тарам-тарам. Бірінші типке мәселені нақты шешуді жатқызады, жағдайды «түзету», қосымша ақпаратты іздеу, әлеуметтік колдау көрсетуге жүгіну. Екінші тип мәселені қабылдамауды кірістіреді, біле тұра ақпаратты іздеуден бас тартады (түйеқұсқа ұқсап, құмға басын көміп алады), өзін-өзі бағалаудың төмендеуі және осының негізінде күресуден бас тарту («бұған менің шамам келмейді»), сезімдік экспрессия (ашу-ыза, үмітін үзу, қайғы).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cxnSp>
        <p:nvCxnSpPr>
          <p:cNvPr id="5" name="Прямая со стрелкой 4">
            <a:extLst>
              <a:ext uri="{FF2B5EF4-FFF2-40B4-BE49-F238E27FC236}">
                <a16:creationId xmlns:a16="http://schemas.microsoft.com/office/drawing/2014/main" id="{3B7D1040-D0EA-47CB-8B29-8513DFC21E99}"/>
              </a:ext>
            </a:extLst>
          </p:cNvPr>
          <p:cNvCxnSpPr>
            <a:cxnSpLocks/>
          </p:cNvCxnSpPr>
          <p:nvPr/>
        </p:nvCxnSpPr>
        <p:spPr>
          <a:xfrm flipH="1">
            <a:off x="4993341" y="2002750"/>
            <a:ext cx="3711389" cy="77096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D8CAF93C-BBB1-4F87-9B2F-51EA70678095}"/>
              </a:ext>
            </a:extLst>
          </p:cNvPr>
          <p:cNvCxnSpPr>
            <a:cxnSpLocks/>
          </p:cNvCxnSpPr>
          <p:nvPr/>
        </p:nvCxnSpPr>
        <p:spPr>
          <a:xfrm>
            <a:off x="8704729" y="1965511"/>
            <a:ext cx="0" cy="119903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441859" y="1147481"/>
            <a:ext cx="2841810" cy="5289178"/>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Кейібір туындыгерлер сезімдік-бағытталуда психологиялық жеңіп шығудың ерекше үш әдісін атап көрсетеді:</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DCDFD501-28F4-4960-8724-F4AA3E1FA7B1}"/>
              </a:ext>
            </a:extLst>
          </p:cNvPr>
          <p:cNvGraphicFramePr/>
          <p:nvPr>
            <p:extLst>
              <p:ext uri="{D42A27DB-BD31-4B8C-83A1-F6EECF244321}">
                <p14:modId xmlns:p14="http://schemas.microsoft.com/office/powerpoint/2010/main" val="1439272169"/>
              </p:ext>
            </p:extLst>
          </p:nvPr>
        </p:nvGraphicFramePr>
        <p:xfrm>
          <a:off x="3283669" y="1138517"/>
          <a:ext cx="8600944" cy="54146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381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D5458DED-CE30-48B1-A0C0-97A4FDBF4AAD}"/>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graphicFrame>
        <p:nvGraphicFramePr>
          <p:cNvPr id="2" name="Схема 1">
            <a:extLst>
              <a:ext uri="{FF2B5EF4-FFF2-40B4-BE49-F238E27FC236}">
                <a16:creationId xmlns:a16="http://schemas.microsoft.com/office/drawing/2014/main" id="{C005A24E-B3E3-4991-8EB6-3183F296C1EA}"/>
              </a:ext>
            </a:extLst>
          </p:cNvPr>
          <p:cNvGraphicFramePr/>
          <p:nvPr>
            <p:extLst>
              <p:ext uri="{D42A27DB-BD31-4B8C-83A1-F6EECF244321}">
                <p14:modId xmlns:p14="http://schemas.microsoft.com/office/powerpoint/2010/main" val="2128123622"/>
              </p:ext>
            </p:extLst>
          </p:nvPr>
        </p:nvGraphicFramePr>
        <p:xfrm>
          <a:off x="457199" y="1084730"/>
          <a:ext cx="11528614" cy="5053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1630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E64E10D2-0BFA-4EE9-A8C9-6C38A1A49C72}"/>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E8A2E8EA-3D5D-4EE0-BC92-5F795F9055ED}"/>
              </a:ext>
            </a:extLst>
          </p:cNvPr>
          <p:cNvSpPr>
            <a:spLocks noGrp="1"/>
          </p:cNvSpPr>
          <p:nvPr>
            <p:ph type="title"/>
          </p:nvPr>
        </p:nvSpPr>
        <p:spPr>
          <a:xfrm>
            <a:off x="3307976" y="107576"/>
            <a:ext cx="7413813" cy="690283"/>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2800" dirty="0">
                <a:solidFill>
                  <a:schemeClr val="tx2"/>
                </a:solidFill>
                <a:effectLst/>
                <a:latin typeface="Arial" panose="020B0604020202020204" pitchFamily="34" charset="0"/>
                <a:ea typeface="Calibri" panose="020F0502020204030204" pitchFamily="34" charset="0"/>
                <a:cs typeface="Arial" panose="020B0604020202020204" pitchFamily="34" charset="0"/>
              </a:rPr>
              <a:t>Жеңіп шығудың тиімділігінің белгілері</a:t>
            </a:r>
            <a:endParaRPr lang="ru-RU" sz="2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Объект 4">
            <a:extLst>
              <a:ext uri="{FF2B5EF4-FFF2-40B4-BE49-F238E27FC236}">
                <a16:creationId xmlns:a16="http://schemas.microsoft.com/office/drawing/2014/main" id="{190B637D-8405-43A4-9F0C-620A57699C60}"/>
              </a:ext>
            </a:extLst>
          </p:cNvPr>
          <p:cNvGraphicFramePr>
            <a:graphicFrameLocks noGrp="1"/>
          </p:cNvGraphicFramePr>
          <p:nvPr>
            <p:ph idx="1"/>
            <p:extLst>
              <p:ext uri="{D42A27DB-BD31-4B8C-83A1-F6EECF244321}">
                <p14:modId xmlns:p14="http://schemas.microsoft.com/office/powerpoint/2010/main" val="1315101638"/>
              </p:ext>
            </p:extLst>
          </p:nvPr>
        </p:nvGraphicFramePr>
        <p:xfrm>
          <a:off x="609600" y="1093695"/>
          <a:ext cx="11322424" cy="5032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5263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ADC45243-AAAD-418A-B521-480157E1252C}"/>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E8FAA358-D9F9-4DCB-BE1B-B829F0A9C634}"/>
              </a:ext>
            </a:extLst>
          </p:cNvPr>
          <p:cNvSpPr>
            <a:spLocks noGrp="1"/>
          </p:cNvSpPr>
          <p:nvPr>
            <p:ph idx="1"/>
          </p:nvPr>
        </p:nvSpPr>
        <p:spPr>
          <a:xfrm>
            <a:off x="672352" y="2375647"/>
            <a:ext cx="10910047" cy="3750517"/>
          </a:xfrm>
        </p:spPr>
        <p:style>
          <a:lnRef idx="2">
            <a:schemeClr val="accent1"/>
          </a:lnRef>
          <a:fillRef idx="1">
            <a:schemeClr val="lt1"/>
          </a:fillRef>
          <a:effectRef idx="0">
            <a:schemeClr val="accent1"/>
          </a:effectRef>
          <a:fontRef idx="minor">
            <a:schemeClr val="dk1"/>
          </a:fontRef>
        </p:style>
        <p:txBody>
          <a:bodyPr/>
          <a:lstStyle/>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1.	И.В. </a:t>
            </a:r>
            <a:r>
              <a:rPr lang="ru-RU" sz="1600" dirty="0" err="1">
                <a:solidFill>
                  <a:schemeClr val="tx2"/>
                </a:solidFill>
                <a:latin typeface="Arial" panose="020B0604020202020204" pitchFamily="34" charset="0"/>
                <a:cs typeface="Arial" panose="020B0604020202020204" pitchFamily="34" charset="0"/>
              </a:rPr>
              <a:t>Гетенің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пікірінше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адамның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мінез-құлқының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стилі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нені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білдіреді</a:t>
            </a:r>
            <a:r>
              <a:rPr lang="ru-RU" sz="1600" dirty="0">
                <a:solidFill>
                  <a:schemeClr val="tx2"/>
                </a:solidFill>
                <a:latin typeface="Arial" panose="020B0604020202020204" pitchFamily="34" charset="0"/>
                <a:cs typeface="Arial" panose="020B0604020202020204" pitchFamily="34" charset="0"/>
              </a:rPr>
              <a:t>? (</a:t>
            </a:r>
            <a:r>
              <a:rPr lang="en-US" sz="1600" dirty="0">
                <a:solidFill>
                  <a:schemeClr val="tx2"/>
                </a:solidFill>
                <a:latin typeface="Arial" panose="020B0604020202020204" pitchFamily="34" charset="0"/>
                <a:cs typeface="Arial" panose="020B0604020202020204" pitchFamily="34" charset="0"/>
              </a:rPr>
              <a:t>B) </a:t>
            </a:r>
            <a:r>
              <a:rPr lang="ru-RU" sz="1600" dirty="0" err="1">
                <a:solidFill>
                  <a:schemeClr val="tx2"/>
                </a:solidFill>
                <a:latin typeface="Arial" panose="020B0604020202020204" pitchFamily="34" charset="0"/>
                <a:cs typeface="Arial" panose="020B0604020202020204" pitchFamily="34" charset="0"/>
              </a:rPr>
              <a:t>Адамның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мінез-құлқының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жоғарғы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қасиетін</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2.	«</a:t>
            </a:r>
            <a:r>
              <a:rPr lang="ru-RU" sz="1600" dirty="0" err="1">
                <a:solidFill>
                  <a:schemeClr val="tx2"/>
                </a:solidFill>
                <a:latin typeface="Arial" panose="020B0604020202020204" pitchFamily="34" charset="0"/>
                <a:cs typeface="Arial" panose="020B0604020202020204" pitchFamily="34" charset="0"/>
              </a:rPr>
              <a:t>Интегралды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өзіндік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даралық</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ұғымын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ғылымға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еңгізген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ғалым</a:t>
            </a:r>
            <a:r>
              <a:rPr lang="ru-RU" sz="1600" dirty="0">
                <a:solidFill>
                  <a:schemeClr val="tx2"/>
                </a:solidFill>
                <a:latin typeface="Arial" panose="020B0604020202020204" pitchFamily="34" charset="0"/>
                <a:cs typeface="Arial" panose="020B0604020202020204" pitchFamily="34" charset="0"/>
              </a:rPr>
              <a:t>? (В.С. Мерлин)</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3.	В.С. </a:t>
            </a:r>
            <a:r>
              <a:rPr lang="ru-RU" sz="1600" dirty="0" err="1">
                <a:solidFill>
                  <a:schemeClr val="tx2"/>
                </a:solidFill>
                <a:latin typeface="Arial" panose="020B0604020202020204" pitchFamily="34" charset="0"/>
                <a:cs typeface="Arial" panose="020B0604020202020204" pitchFamily="34" charset="0"/>
              </a:rPr>
              <a:t>Мерлиннің</a:t>
            </a:r>
            <a:r>
              <a:rPr lang="ru-RU" sz="1600" dirty="0">
                <a:solidFill>
                  <a:schemeClr val="tx2"/>
                </a:solidFill>
                <a:latin typeface="Arial" panose="020B0604020202020204" pitchFamily="34" charset="0"/>
                <a:cs typeface="Arial" panose="020B0604020202020204" pitchFamily="34" charset="0"/>
              </a:rPr>
              <a:t> А.Н. </a:t>
            </a:r>
            <a:r>
              <a:rPr lang="ru-RU" sz="1600" dirty="0" err="1">
                <a:solidFill>
                  <a:schemeClr val="tx2"/>
                </a:solidFill>
                <a:latin typeface="Arial" panose="020B0604020202020204" pitchFamily="34" charset="0"/>
                <a:cs typeface="Arial" panose="020B0604020202020204" pitchFamily="34" charset="0"/>
              </a:rPr>
              <a:t>Леонтьевтің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пікірінен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айырмашылығы</a:t>
            </a:r>
            <a:r>
              <a:rPr lang="ru-RU" sz="1600" dirty="0">
                <a:solidFill>
                  <a:schemeClr val="tx2"/>
                </a:solidFill>
                <a:latin typeface="Arial" panose="020B0604020202020204" pitchFamily="34" charset="0"/>
                <a:cs typeface="Arial" panose="020B0604020202020204" pitchFamily="34" charset="0"/>
              </a:rPr>
              <a:t> (</a:t>
            </a:r>
            <a:r>
              <a:rPr lang="en-US" sz="1600" dirty="0">
                <a:solidFill>
                  <a:schemeClr val="tx2"/>
                </a:solidFill>
                <a:latin typeface="Arial" panose="020B0604020202020204" pitchFamily="34" charset="0"/>
                <a:cs typeface="Arial" panose="020B0604020202020204" pitchFamily="34" charset="0"/>
              </a:rPr>
              <a:t>D) </a:t>
            </a:r>
            <a:r>
              <a:rPr lang="ru-RU" sz="1600" dirty="0" err="1">
                <a:solidFill>
                  <a:schemeClr val="tx2"/>
                </a:solidFill>
                <a:latin typeface="Arial" panose="020B0604020202020204" pitchFamily="34" charset="0"/>
                <a:cs typeface="Arial" panose="020B0604020202020204" pitchFamily="34" charset="0"/>
              </a:rPr>
              <a:t>Ол</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индивидтік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және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жеке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тұлғаның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ерекшеліктерін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қарама-қарсы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қойған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жоқ</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қайта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оларды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бір-біріне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бағындыруға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тырысты</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4.	</a:t>
            </a:r>
            <a:r>
              <a:rPr lang="ru-RU" sz="1600" dirty="0" err="1">
                <a:solidFill>
                  <a:schemeClr val="tx2"/>
                </a:solidFill>
                <a:latin typeface="Arial" panose="020B0604020202020204" pitchFamily="34" charset="0"/>
                <a:cs typeface="Arial" panose="020B0604020202020204" pitchFamily="34" charset="0"/>
              </a:rPr>
              <a:t>Өзіндік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даралықтың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барлық</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деңгейлерінің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мінездемесі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адамдардың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бойында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қалай</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көрінеді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Дүниемен</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өзара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әрекеттесу</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әдісі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арқылы</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5.	Б.Г. </a:t>
            </a:r>
            <a:r>
              <a:rPr lang="ru-RU" sz="1600" dirty="0" err="1">
                <a:solidFill>
                  <a:schemeClr val="tx2"/>
                </a:solidFill>
                <a:latin typeface="Arial" panose="020B0604020202020204" pitchFamily="34" charset="0"/>
                <a:cs typeface="Arial" panose="020B0604020202020204" pitchFamily="34" charset="0"/>
              </a:rPr>
              <a:t>Ананьевтің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шешімі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бойынша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өзіндік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даралықтың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құрылымындағы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деңгейлер</a:t>
            </a:r>
            <a:r>
              <a:rPr lang="ru-RU" sz="1600" dirty="0">
                <a:solidFill>
                  <a:schemeClr val="tx2"/>
                </a:solidFill>
                <a:latin typeface="Arial" panose="020B0604020202020204" pitchFamily="34" charset="0"/>
                <a:cs typeface="Arial" panose="020B0604020202020204" pitchFamily="34" charset="0"/>
              </a:rPr>
              <a:t>(Индивид, </a:t>
            </a:r>
            <a:r>
              <a:rPr lang="ru-RU" sz="1600" dirty="0" err="1">
                <a:solidFill>
                  <a:schemeClr val="tx2"/>
                </a:solidFill>
                <a:latin typeface="Arial" panose="020B0604020202020204" pitchFamily="34" charset="0"/>
                <a:cs typeface="Arial" panose="020B0604020202020204" pitchFamily="34" charset="0"/>
              </a:rPr>
              <a:t>қызметтің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субъектісі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жеке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тұлға</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6.	</a:t>
            </a:r>
            <a:r>
              <a:rPr lang="ru-RU" sz="1600" dirty="0" err="1">
                <a:solidFill>
                  <a:schemeClr val="tx2"/>
                </a:solidFill>
                <a:latin typeface="Arial" panose="020B0604020202020204" pitchFamily="34" charset="0"/>
                <a:cs typeface="Arial" panose="020B0604020202020204" pitchFamily="34" charset="0"/>
              </a:rPr>
              <a:t>В.С.Мерлиннің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шешімі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бойынша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өзіндік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даралықтың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құрылымындағы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деңгейлер</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Ағзаның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қасиеттері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психикалық</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қасиеттер</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әлеуметтік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психологиялык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қасиеттер</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r>
              <a:rPr lang="ru-RU" sz="1600" dirty="0">
                <a:solidFill>
                  <a:schemeClr val="tx2"/>
                </a:solidFill>
                <a:latin typeface="Arial" panose="020B0604020202020204" pitchFamily="34" charset="0"/>
                <a:cs typeface="Arial" panose="020B0604020202020204" pitchFamily="34" charset="0"/>
              </a:rPr>
              <a:t>7.	</a:t>
            </a:r>
            <a:r>
              <a:rPr lang="ru-RU" sz="1600" dirty="0" err="1">
                <a:solidFill>
                  <a:schemeClr val="tx2"/>
                </a:solidFill>
                <a:latin typeface="Arial" panose="020B0604020202020204" pitchFamily="34" charset="0"/>
                <a:cs typeface="Arial" panose="020B0604020202020204" pitchFamily="34" charset="0"/>
              </a:rPr>
              <a:t>Э.А.Голубеваның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шешімі</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бойынша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өзіндік</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даралықтың</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құрылымындағы</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деңгейлер</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Ағза</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жеке</a:t>
            </a:r>
            <a:r>
              <a:rPr lang="ru-RU" sz="1600" dirty="0">
                <a:solidFill>
                  <a:schemeClr val="tx2"/>
                </a:solidFill>
                <a:latin typeface="Arial" panose="020B0604020202020204" pitchFamily="34" charset="0"/>
                <a:cs typeface="Arial" panose="020B0604020202020204" pitchFamily="34" charset="0"/>
              </a:rPr>
              <a:t> </a:t>
            </a:r>
            <a:r>
              <a:rPr lang="ru-RU" sz="1600" dirty="0" err="1">
                <a:solidFill>
                  <a:schemeClr val="tx2"/>
                </a:solidFill>
                <a:latin typeface="Arial" panose="020B0604020202020204" pitchFamily="34" charset="0"/>
                <a:cs typeface="Arial" panose="020B0604020202020204" pitchFamily="34" charset="0"/>
              </a:rPr>
              <a:t>тұлға</a:t>
            </a:r>
            <a:r>
              <a:rPr lang="ru-RU" sz="1600" dirty="0">
                <a:solidFill>
                  <a:schemeClr val="tx2"/>
                </a:solidFill>
                <a:latin typeface="Arial" panose="020B0604020202020204" pitchFamily="34" charset="0"/>
                <a:cs typeface="Arial" panose="020B0604020202020204" pitchFamily="34" charset="0"/>
              </a:rPr>
              <a:t>)</a:t>
            </a:r>
          </a:p>
          <a:p>
            <a:pPr marL="0" lvl="0" indent="0">
              <a:lnSpc>
                <a:spcPct val="107000"/>
              </a:lnSpc>
              <a:buNone/>
            </a:pPr>
            <a:endParaRPr lang="ru-RU" sz="1600" dirty="0">
              <a:solidFill>
                <a:schemeClr val="tx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E0095F7-6D59-4DFA-BD97-AC1E65419709}"/>
              </a:ext>
            </a:extLst>
          </p:cNvPr>
          <p:cNvSpPr txBox="1"/>
          <p:nvPr/>
        </p:nvSpPr>
        <p:spPr>
          <a:xfrm>
            <a:off x="2393576" y="955227"/>
            <a:ext cx="8059269"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k-KZ" sz="3200" b="1"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Бақылау сұрақтары:</a:t>
            </a:r>
            <a:br>
              <a:rPr lang="ru-RU" sz="32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endParaRPr lang="ru-RU" sz="3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456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896456"/>
            <a:ext cx="11420061" cy="56536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2805896"/>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психологиядағы өзіндік даралықтың стильдік ерекшеліктері </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№6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89647"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317009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Жоспары:</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Психологиядағы өзіндік даралықтың стилдік құрылымы</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Психологиядағы өмірлік стиль түсінігі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Отандық психологиядағы өзіндік дара стиль мен оның түрлері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4.	Психологиялық жеңіп шығу түсінігі және оның әдістері.</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4F342D05-C451-4C8F-95CD-5197BD477BEF}"/>
              </a:ext>
            </a:extLst>
          </p:cNvPr>
          <p:cNvPicPr>
            <a:picLocks noChangeAspect="1"/>
          </p:cNvPicPr>
          <p:nvPr/>
        </p:nvPicPr>
        <p:blipFill>
          <a:blip r:embed="rId2"/>
          <a:stretch>
            <a:fillRect/>
          </a:stretch>
        </p:blipFill>
        <p:spPr>
          <a:xfrm>
            <a:off x="-153127" y="-62753"/>
            <a:ext cx="12192000" cy="6858000"/>
          </a:xfrm>
          <a:prstGeom prst="rect">
            <a:avLst/>
          </a:prstGeom>
        </p:spPr>
      </p:pic>
      <p:pic>
        <p:nvPicPr>
          <p:cNvPr id="7170" name="Picture 2">
            <a:extLst>
              <a:ext uri="{FF2B5EF4-FFF2-40B4-BE49-F238E27FC236}">
                <a16:creationId xmlns:a16="http://schemas.microsoft.com/office/drawing/2014/main" id="{A66F5B76-980D-4129-B0D4-9C588BB2F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127" y="977152"/>
            <a:ext cx="6462826" cy="542704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B4E06D39-35C5-43F4-B249-A7F59A7ACFC4}"/>
              </a:ext>
            </a:extLst>
          </p:cNvPr>
          <p:cNvSpPr>
            <a:spLocks noGrp="1"/>
          </p:cNvSpPr>
          <p:nvPr>
            <p:ph idx="1"/>
          </p:nvPr>
        </p:nvSpPr>
        <p:spPr>
          <a:xfrm>
            <a:off x="5405718" y="977153"/>
            <a:ext cx="6382143" cy="5427041"/>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Өзіндік даралықтың барлық деңгейлерінің мінездемесі адамдардың бойында осы дүниемен өзара әрекеттесу әдісі арқылы көрінеді және қалған ерекшеліктер сияқты, ол да түрлендірмеге ие. Бұл әдісті көрсету үшін шегерме психологияда «стиль» түсінігін қолданады.</a:t>
            </a:r>
          </a:p>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Адамның мінез-құлқының стилінің маңыздылығын көрсететін ең маңызды нұсқаулардың бірін И.В. Гетеге тиесілі деп санайды, ол оның көрінуін өзіндік даралықтың жоғарғы қасиеті деп есептеді.</a:t>
            </a:r>
          </a:p>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Индивид пен жеке тұлғаның мінездемесін біріктіру үшін, В.С.Мерлин интегралды өзіндік даралық деген түсінікті енгізді, осы атау арқылы ол бүкіл табиғи және әлеуметтік қасиеттер бір- бірімен тығыз байланысты деп атап көрсетті.</a:t>
            </a:r>
          </a:p>
          <a:p>
            <a:endParaRPr lang="ru-RU" sz="1800" dirty="0">
              <a:solidFill>
                <a:schemeClr val="tx2"/>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AEF1F00-1466-4046-B616-9641302F0946}"/>
              </a:ext>
            </a:extLst>
          </p:cNvPr>
          <p:cNvSpPr txBox="1"/>
          <p:nvPr/>
        </p:nvSpPr>
        <p:spPr>
          <a:xfrm>
            <a:off x="1759227" y="350948"/>
            <a:ext cx="10279646" cy="480901"/>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өзіндік</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даралықтың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стилдік</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құрылымы</a:t>
            </a:r>
            <a:endParaRPr lang="ru-RU" sz="1600" b="1" dirty="0">
              <a:solidFill>
                <a:schemeClr val="tx2"/>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836427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4F342D05-C451-4C8F-95CD-5197BD477BEF}"/>
              </a:ext>
            </a:extLst>
          </p:cNvPr>
          <p:cNvPicPr>
            <a:picLocks noChangeAspect="1"/>
          </p:cNvPicPr>
          <p:nvPr/>
        </p:nvPicPr>
        <p:blipFill>
          <a:blip r:embed="rId2"/>
          <a:stretch>
            <a:fillRect/>
          </a:stretch>
        </p:blipFill>
        <p:spPr>
          <a:xfrm>
            <a:off x="-71718" y="-107576"/>
            <a:ext cx="12192000" cy="6858000"/>
          </a:xfrm>
          <a:prstGeom prst="rect">
            <a:avLst/>
          </a:prstGeom>
        </p:spPr>
      </p:pic>
      <p:sp>
        <p:nvSpPr>
          <p:cNvPr id="3" name="Объект 2">
            <a:extLst>
              <a:ext uri="{FF2B5EF4-FFF2-40B4-BE49-F238E27FC236}">
                <a16:creationId xmlns:a16="http://schemas.microsoft.com/office/drawing/2014/main" id="{B4E06D39-35C5-43F4-B249-A7F59A7ACFC4}"/>
              </a:ext>
            </a:extLst>
          </p:cNvPr>
          <p:cNvSpPr>
            <a:spLocks noGrp="1"/>
          </p:cNvSpPr>
          <p:nvPr>
            <p:ph idx="1"/>
          </p:nvPr>
        </p:nvSpPr>
        <p:spPr>
          <a:xfrm>
            <a:off x="779930" y="1205753"/>
            <a:ext cx="7836532" cy="5257800"/>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В.С.Мерлиннің, А.Н.Леонтьевтің пікірінен айырмашылығы, ол индивидтік және жеке тұлғаның ерекшеліктерін қарама-қарсы қойған жоқ, қайта оларды бір-біріне бағындыруға тырысты. Индивидтік өзіндік даралыққа қосылады.</a:t>
            </a:r>
          </a:p>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Өзіндік даралық бұл өздігінен дамитын және өзін-өзі реттейтін автономиялык, бірегей, қайталанбас, біртума биоәлеуметтік жүйе. Оған көп өлшемді және көп деңгейлі байланыстар кіреді, ол адамның жеке дамуындағы бүкіл тұрақты қозғаушы күштердің бәрін қамтиды, ол материяның дамуының барлық сатыларының қасиеттерін өзіне иерархиялық жолмен бағындырады физикалық, биохимиялык, әлеуметтік-топтық және қоғамдық-тарихи бағындырады. Бұл жеке адамның болмысының пішіні, ол сыртқы және ішкі үздіксіз өзгерістер жағдайында, біртұтастық пен үйлесімділікті сақтап қала алады. Физиологиялық әлеуметтік-топтық және қоғамдық-тарихи бағындырады. Бұл жеке адамның болмысының пішіні, ол сыртқы және ішкі үздіксіз өзгерістер жағдайында, біртұтастық пен үйлесімділікті сақтап қала алады.</a:t>
            </a:r>
          </a:p>
          <a:p>
            <a:endParaRPr lang="ru-RU" sz="1400" dirty="0">
              <a:solidFill>
                <a:schemeClr val="tx2"/>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AEF1F00-1466-4046-B616-9641302F0946}"/>
              </a:ext>
            </a:extLst>
          </p:cNvPr>
          <p:cNvSpPr txBox="1"/>
          <p:nvPr/>
        </p:nvSpPr>
        <p:spPr>
          <a:xfrm>
            <a:off x="1759227" y="350948"/>
            <a:ext cx="10279646" cy="480901"/>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өзіндік</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даралықтың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стилдік</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құрылымы</a:t>
            </a:r>
            <a:endParaRPr lang="ru-RU" sz="1600" b="1" dirty="0">
              <a:solidFill>
                <a:schemeClr val="tx2"/>
              </a:solidFill>
              <a:latin typeface="Arial" pitchFamily="34" charset="0"/>
              <a:ea typeface="Calibri" panose="020F0502020204030204" pitchFamily="34" charset="0"/>
              <a:cs typeface="Arial" pitchFamily="34" charset="0"/>
            </a:endParaRPr>
          </a:p>
        </p:txBody>
      </p:sp>
      <p:pic>
        <p:nvPicPr>
          <p:cNvPr id="6146" name="Picture 2">
            <a:extLst>
              <a:ext uri="{FF2B5EF4-FFF2-40B4-BE49-F238E27FC236}">
                <a16:creationId xmlns:a16="http://schemas.microsoft.com/office/drawing/2014/main" id="{DCA345E1-F389-4651-BA7A-BA775D545C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1054" y="3834653"/>
            <a:ext cx="1861016" cy="26234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1E642B14-242C-4841-9EE4-89B3BC1472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19" r="3404"/>
          <a:stretch/>
        </p:blipFill>
        <p:spPr bwMode="auto">
          <a:xfrm>
            <a:off x="9317973" y="1205753"/>
            <a:ext cx="2294964" cy="25170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969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6507A8B6-C2B0-4C3E-9D51-870312BC3740}"/>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E3199857-707B-4FD7-8BA4-199E82EDCFD7}"/>
              </a:ext>
            </a:extLst>
          </p:cNvPr>
          <p:cNvSpPr txBox="1"/>
          <p:nvPr/>
        </p:nvSpPr>
        <p:spPr>
          <a:xfrm>
            <a:off x="1759227" y="140694"/>
            <a:ext cx="10029361" cy="63453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Aft>
                <a:spcPts val="1000"/>
              </a:spcAft>
            </a:pP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Б.Г.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Ананьевтің</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В.С.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Мерлиннің</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және</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Э.А.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Голубеваның</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шешімдері</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бойынша</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өзіндік</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даралықтың</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құрылымын</a:t>
            </a:r>
            <a:r>
              <a:rPr lang="ru-RU" sz="16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16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салыстыру</a:t>
            </a:r>
            <a:endParaRPr lang="ru-RU" sz="1600" b="1" dirty="0">
              <a:solidFill>
                <a:schemeClr val="tx2"/>
              </a:solidFill>
              <a:latin typeface="Arial" pitchFamily="34" charset="0"/>
              <a:ea typeface="Calibri" panose="020F0502020204030204" pitchFamily="34" charset="0"/>
              <a:cs typeface="Arial" pitchFamily="34" charset="0"/>
            </a:endParaRPr>
          </a:p>
        </p:txBody>
      </p:sp>
      <p:graphicFrame>
        <p:nvGraphicFramePr>
          <p:cNvPr id="3" name="Таблица 2">
            <a:extLst>
              <a:ext uri="{FF2B5EF4-FFF2-40B4-BE49-F238E27FC236}">
                <a16:creationId xmlns:a16="http://schemas.microsoft.com/office/drawing/2014/main" id="{D9707981-896C-4CE7-83E6-4712A1D38227}"/>
              </a:ext>
            </a:extLst>
          </p:cNvPr>
          <p:cNvGraphicFramePr>
            <a:graphicFrameLocks noGrp="1"/>
          </p:cNvGraphicFramePr>
          <p:nvPr>
            <p:extLst>
              <p:ext uri="{D42A27DB-BD31-4B8C-83A1-F6EECF244321}">
                <p14:modId xmlns:p14="http://schemas.microsoft.com/office/powerpoint/2010/main" val="1404306637"/>
              </p:ext>
            </p:extLst>
          </p:nvPr>
        </p:nvGraphicFramePr>
        <p:xfrm>
          <a:off x="833719" y="1256581"/>
          <a:ext cx="11053480" cy="5221551"/>
        </p:xfrm>
        <a:graphic>
          <a:graphicData uri="http://schemas.openxmlformats.org/drawingml/2006/table">
            <a:tbl>
              <a:tblPr firstRow="1" firstCol="1" bandRow="1">
                <a:tableStyleId>{5C22544A-7EE6-4342-B048-85BDC9FD1C3A}</a:tableStyleId>
              </a:tblPr>
              <a:tblGrid>
                <a:gridCol w="2339753">
                  <a:extLst>
                    <a:ext uri="{9D8B030D-6E8A-4147-A177-3AD203B41FA5}">
                      <a16:colId xmlns:a16="http://schemas.microsoft.com/office/drawing/2014/main" val="944165274"/>
                    </a:ext>
                  </a:extLst>
                </a:gridCol>
                <a:gridCol w="6304189">
                  <a:extLst>
                    <a:ext uri="{9D8B030D-6E8A-4147-A177-3AD203B41FA5}">
                      <a16:colId xmlns:a16="http://schemas.microsoft.com/office/drawing/2014/main" val="439420951"/>
                    </a:ext>
                  </a:extLst>
                </a:gridCol>
                <a:gridCol w="2185673">
                  <a:extLst>
                    <a:ext uri="{9D8B030D-6E8A-4147-A177-3AD203B41FA5}">
                      <a16:colId xmlns:a16="http://schemas.microsoft.com/office/drawing/2014/main" val="1197907432"/>
                    </a:ext>
                  </a:extLst>
                </a:gridCol>
                <a:gridCol w="223865">
                  <a:extLst>
                    <a:ext uri="{9D8B030D-6E8A-4147-A177-3AD203B41FA5}">
                      <a16:colId xmlns:a16="http://schemas.microsoft.com/office/drawing/2014/main" val="1442797473"/>
                    </a:ext>
                  </a:extLst>
                </a:gridCol>
              </a:tblGrid>
              <a:tr h="344129">
                <a:tc>
                  <a:txBody>
                    <a:bodyPr/>
                    <a:lstStyle/>
                    <a:p>
                      <a:pPr algn="ctr">
                        <a:lnSpc>
                          <a:spcPct val="100000"/>
                        </a:lnSpc>
                        <a:spcAft>
                          <a:spcPts val="800"/>
                        </a:spcAft>
                        <a:tabLst>
                          <a:tab pos="1228725" algn="l"/>
                        </a:tabLst>
                      </a:pPr>
                      <a:r>
                        <a:rPr lang="kk-KZ" sz="1200" dirty="0">
                          <a:effectLst/>
                          <a:latin typeface="Arial" panose="020B0604020202020204" pitchFamily="34" charset="0"/>
                          <a:cs typeface="Arial" panose="020B0604020202020204" pitchFamily="34" charset="0"/>
                        </a:rPr>
                        <a:t>Өзіндік даралык құрылымындағы денгейлер</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gn="ctr">
                        <a:lnSpc>
                          <a:spcPct val="107000"/>
                        </a:lnSpc>
                        <a:spcAft>
                          <a:spcPts val="800"/>
                        </a:spcAft>
                      </a:pPr>
                      <a:r>
                        <a:rPr lang="kk-KZ" sz="1200" dirty="0">
                          <a:effectLst/>
                          <a:latin typeface="Arial" panose="020B0604020202020204" pitchFamily="34" charset="0"/>
                          <a:cs typeface="Arial" panose="020B0604020202020204" pitchFamily="34" charset="0"/>
                        </a:rPr>
                        <a:t>Әрбір деңгейге кіретін касиеттер</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gn="ctr">
                        <a:lnSpc>
                          <a:spcPct val="107000"/>
                        </a:lnSpc>
                        <a:spcAft>
                          <a:spcPts val="800"/>
                        </a:spcAft>
                      </a:pPr>
                      <a:r>
                        <a:rPr lang="kk-KZ" sz="1200" dirty="0">
                          <a:effectLst/>
                          <a:latin typeface="Arial" panose="020B0604020202020204" pitchFamily="34" charset="0"/>
                          <a:cs typeface="Arial" panose="020B0604020202020204" pitchFamily="34" charset="0"/>
                        </a:rPr>
                        <a:t>Жүйені ұйымдастыратын касиеттер</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9406029"/>
                  </a:ext>
                </a:extLst>
              </a:tr>
              <a:tr h="131442">
                <a:tc gridSpan="4">
                  <a:txBody>
                    <a:bodyPr/>
                    <a:lstStyle/>
                    <a:p>
                      <a:pPr algn="ctr">
                        <a:lnSpc>
                          <a:spcPct val="107000"/>
                        </a:lnSpc>
                        <a:spcAft>
                          <a:spcPts val="800"/>
                        </a:spcAft>
                      </a:pPr>
                      <a:r>
                        <a:rPr lang="kk-KZ" sz="1200" dirty="0">
                          <a:effectLst/>
                          <a:latin typeface="Arial" panose="020B0604020202020204" pitchFamily="34" charset="0"/>
                          <a:cs typeface="Arial" panose="020B0604020202020204" pitchFamily="34" charset="0"/>
                        </a:rPr>
                        <a:t>Б.Г.Ананьев (1969)</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4145545"/>
                  </a:ext>
                </a:extLst>
              </a:tr>
              <a:tr h="591625">
                <a:tc>
                  <a:txBody>
                    <a:bodyPr/>
                    <a:lstStyle/>
                    <a:p>
                      <a:pPr marL="342900" lvl="0" indent="-342900">
                        <a:lnSpc>
                          <a:spcPct val="107000"/>
                        </a:lnSpc>
                        <a:spcAft>
                          <a:spcPts val="800"/>
                        </a:spcAft>
                        <a:buFont typeface="+mj-lt"/>
                        <a:buAutoNum type="arabicPeriod"/>
                      </a:pPr>
                      <a:r>
                        <a:rPr lang="kk-KZ" sz="1200" dirty="0">
                          <a:effectLst/>
                          <a:latin typeface="Arial" panose="020B0604020202020204" pitchFamily="34" charset="0"/>
                          <a:cs typeface="Arial" panose="020B0604020202020204" pitchFamily="34" charset="0"/>
                        </a:rPr>
                        <a:t>Индивид</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Жынысы, жас шамасы, Ата зан, нейродинамика</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Психофизиологиялық кызметтер, органикалық кажеттіліктер</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3) Қабілеттер, темперамент</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rowSpan="3">
                  <a:txBody>
                    <a:bodyPr/>
                    <a:lstStyle/>
                    <a:p>
                      <a:pPr algn="ctr">
                        <a:lnSpc>
                          <a:spcPct val="107000"/>
                        </a:lnSpc>
                        <a:spcAft>
                          <a:spcPts val="800"/>
                        </a:spcAft>
                      </a:pPr>
                      <a:r>
                        <a:rPr lang="kk-KZ" sz="1200" dirty="0">
                          <a:solidFill>
                            <a:schemeClr val="tx2"/>
                          </a:solidFill>
                          <a:effectLst/>
                          <a:latin typeface="Arial" panose="020B0604020202020204" pitchFamily="34" charset="0"/>
                          <a:cs typeface="Arial" panose="020B0604020202020204" pitchFamily="34" charset="0"/>
                        </a:rPr>
                        <a:t>Жеке тұлғаның касиеттері</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nchor="ct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235271110"/>
                  </a:ext>
                </a:extLst>
              </a:tr>
              <a:tr h="591625">
                <a:tc>
                  <a:txBody>
                    <a:bodyPr/>
                    <a:lstStyle/>
                    <a:p>
                      <a:pPr marL="342900" lvl="0" indent="-342900">
                        <a:lnSpc>
                          <a:spcPct val="107000"/>
                        </a:lnSpc>
                        <a:spcAft>
                          <a:spcPts val="800"/>
                        </a:spcAft>
                        <a:buFont typeface="+mj-lt"/>
                        <a:buAutoNum type="arabicPeriod"/>
                      </a:pPr>
                      <a:r>
                        <a:rPr lang="kk-KZ" sz="1200" dirty="0">
                          <a:effectLst/>
                          <a:latin typeface="Arial" panose="020B0604020202020204" pitchFamily="34" charset="0"/>
                          <a:cs typeface="Arial" panose="020B0604020202020204" pitchFamily="34" charset="0"/>
                        </a:rPr>
                        <a:t>Қызметтің субъектісі</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Когнитивтік мінездемелер, коммуникативтік қасиеттер, енбекке жарамдылық</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Қабілеттер</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vMerge="1">
                  <a:txBody>
                    <a:bodyPr/>
                    <a:lstStyle/>
                    <a:p>
                      <a:endParaRPr lang="ru-RU"/>
                    </a:p>
                  </a:txBody>
                  <a:tcP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054033388"/>
                  </a:ext>
                </a:extLst>
              </a:tr>
              <a:tr h="591625">
                <a:tc>
                  <a:txBody>
                    <a:bodyPr/>
                    <a:lstStyle/>
                    <a:p>
                      <a:pPr marL="342900" lvl="0" indent="-342900">
                        <a:lnSpc>
                          <a:spcPct val="107000"/>
                        </a:lnSpc>
                        <a:spcAft>
                          <a:spcPts val="800"/>
                        </a:spcAft>
                        <a:buFont typeface="+mj-lt"/>
                        <a:buAutoNum type="arabicPeriod"/>
                      </a:pPr>
                      <a:r>
                        <a:rPr lang="kk-KZ" sz="1200">
                          <a:effectLst/>
                          <a:latin typeface="Arial" panose="020B0604020202020204" pitchFamily="34" charset="0"/>
                          <a:cs typeface="Arial" panose="020B0604020202020204" pitchFamily="34" charset="0"/>
                        </a:rPr>
                        <a:t>Жеке тұлға</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Мәртебесі, әлеуметтік рөлі, құндылыктар кұрылымы</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Мінез-құлықтың уәждемесі</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3) Мінез-құлык, бейімділік</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vMerge="1">
                  <a:txBody>
                    <a:bodyPr/>
                    <a:lstStyle/>
                    <a:p>
                      <a:endParaRPr lang="ru-RU"/>
                    </a:p>
                  </a:txBody>
                  <a:tcP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176700627"/>
                  </a:ext>
                </a:extLst>
              </a:tr>
              <a:tr h="131442">
                <a:tc gridSpan="4">
                  <a:txBody>
                    <a:bodyPr/>
                    <a:lstStyle/>
                    <a:p>
                      <a:pPr algn="ct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В.С.Мерлин (1986)</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192401514"/>
                  </a:ext>
                </a:extLst>
              </a:tr>
              <a:tr h="361533">
                <a:tc>
                  <a:txBody>
                    <a:bodyPr/>
                    <a:lstStyle/>
                    <a:p>
                      <a:pPr>
                        <a:lnSpc>
                          <a:spcPct val="107000"/>
                        </a:lnSpc>
                        <a:spcAft>
                          <a:spcPts val="800"/>
                        </a:spcAft>
                      </a:pPr>
                      <a:r>
                        <a:rPr lang="kk-KZ" sz="1200" dirty="0">
                          <a:effectLst/>
                          <a:latin typeface="Arial" panose="020B0604020202020204" pitchFamily="34" charset="0"/>
                          <a:cs typeface="Arial" panose="020B0604020202020204" pitchFamily="34" charset="0"/>
                        </a:rPr>
                        <a:t>1. Агзаның қасиеттері</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Биохимиялық қасиеттер</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Жалпы соматикалық қасиеттер</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rowSpan="3">
                  <a:txBody>
                    <a:bodyPr/>
                    <a:lstStyle/>
                    <a:p>
                      <a:pPr algn="ctr">
                        <a:lnSpc>
                          <a:spcPct val="107000"/>
                        </a:lnSpc>
                        <a:spcAft>
                          <a:spcPts val="800"/>
                        </a:spcAft>
                      </a:pPr>
                      <a:r>
                        <a:rPr lang="kk-KZ" sz="1200" dirty="0">
                          <a:solidFill>
                            <a:schemeClr val="tx2"/>
                          </a:solidFill>
                          <a:effectLst/>
                          <a:latin typeface="Arial" panose="020B0604020202020204" pitchFamily="34" charset="0"/>
                          <a:cs typeface="Arial" panose="020B0604020202020204" pitchFamily="34" charset="0"/>
                        </a:rPr>
                        <a:t>Қызметтің жекеше қыр- сыры</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nchor="ctr"/>
                </a:tc>
                <a:tc>
                  <a:txBody>
                    <a:bodyPr/>
                    <a:lstStyle/>
                    <a:p>
                      <a:pPr>
                        <a:lnSpc>
                          <a:spcPct val="107000"/>
                        </a:lnSpc>
                        <a:spcAft>
                          <a:spcPts val="80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788222970"/>
                  </a:ext>
                </a:extLst>
              </a:tr>
              <a:tr h="361533">
                <a:tc>
                  <a:txBody>
                    <a:bodyPr/>
                    <a:lstStyle/>
                    <a:p>
                      <a:pPr marL="342900" lvl="0" indent="-342900">
                        <a:lnSpc>
                          <a:spcPct val="107000"/>
                        </a:lnSpc>
                        <a:spcAft>
                          <a:spcPts val="800"/>
                        </a:spcAft>
                        <a:buFont typeface="+mj-lt"/>
                        <a:buAutoNum type="arabicPeriod"/>
                      </a:pPr>
                      <a:r>
                        <a:rPr lang="kk-KZ" sz="1200">
                          <a:effectLst/>
                          <a:latin typeface="Arial" panose="020B0604020202020204" pitchFamily="34" charset="0"/>
                          <a:cs typeface="Arial" panose="020B0604020202020204" pitchFamily="34" charset="0"/>
                        </a:rPr>
                        <a:t>Психикалық қасиеттер</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Темперамент</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Жеке тұлғаның қасиеттері</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vMerge="1">
                  <a:txBody>
                    <a:bodyPr/>
                    <a:lstStyle/>
                    <a:p>
                      <a:endParaRPr lang="ru-RU"/>
                    </a:p>
                  </a:txBody>
                  <a:tcP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173762079"/>
                  </a:ext>
                </a:extLst>
              </a:tr>
              <a:tr h="361533">
                <a:tc>
                  <a:txBody>
                    <a:bodyPr/>
                    <a:lstStyle/>
                    <a:p>
                      <a:pPr>
                        <a:lnSpc>
                          <a:spcPct val="107000"/>
                        </a:lnSpc>
                        <a:spcAft>
                          <a:spcPts val="800"/>
                        </a:spcAft>
                      </a:pPr>
                      <a:r>
                        <a:rPr lang="kk-KZ" sz="1200">
                          <a:effectLst/>
                          <a:latin typeface="Arial" panose="020B0604020202020204" pitchFamily="34" charset="0"/>
                          <a:cs typeface="Arial" panose="020B0604020202020204" pitchFamily="34" charset="0"/>
                        </a:rPr>
                        <a:t>3. Әлеуметтік- психологиялык қасиеттер</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Әлеуметтік топтағы әлеуметтік рөлдер</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Тарихи жалпылықтағы әлеуметтік рөлдер</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vMerge="1">
                  <a:txBody>
                    <a:bodyPr/>
                    <a:lstStyle/>
                    <a:p>
                      <a:endParaRPr lang="ru-RU"/>
                    </a:p>
                  </a:txBody>
                  <a:tcP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794891598"/>
                  </a:ext>
                </a:extLst>
              </a:tr>
              <a:tr h="131442">
                <a:tc gridSpan="4">
                  <a:txBody>
                    <a:bodyPr/>
                    <a:lstStyle/>
                    <a:p>
                      <a:pPr algn="ct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Э.А.Голубева (1989)</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87271449"/>
                  </a:ext>
                </a:extLst>
              </a:tr>
              <a:tr h="821716">
                <a:tc>
                  <a:txBody>
                    <a:bodyPr/>
                    <a:lstStyle/>
                    <a:p>
                      <a:pPr marL="342900" lvl="0" indent="-342900">
                        <a:lnSpc>
                          <a:spcPct val="107000"/>
                        </a:lnSpc>
                        <a:spcAft>
                          <a:spcPts val="800"/>
                        </a:spcAft>
                        <a:buFont typeface="+mj-lt"/>
                        <a:buAutoNum type="arabicPeriod"/>
                      </a:pPr>
                      <a:r>
                        <a:rPr lang="kk-KZ" sz="1200">
                          <a:effectLst/>
                          <a:latin typeface="Arial" panose="020B0604020202020204" pitchFamily="34" charset="0"/>
                          <a:cs typeface="Arial" panose="020B0604020202020204" pitchFamily="34" charset="0"/>
                        </a:rPr>
                        <a:t>Ағза</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1) Бастауыш қажеттіліктер</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Адам мен жануарлар үшін ортак, жүйке жүйесінің қасиеттері</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3) Жүйке жүйесінің арнайы адамдык касиеттері</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4) Көзі тірісі кезінде қалыптасқан уақытша байланыстар</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rowSpan="2">
                  <a:txBody>
                    <a:bodyPr/>
                    <a:lstStyle/>
                    <a:p>
                      <a:pPr algn="ctr">
                        <a:lnSpc>
                          <a:spcPct val="107000"/>
                        </a:lnSpc>
                        <a:spcAft>
                          <a:spcPts val="800"/>
                        </a:spcAft>
                      </a:pPr>
                      <a:r>
                        <a:rPr lang="kk-KZ" sz="1200" dirty="0">
                          <a:solidFill>
                            <a:schemeClr val="tx2"/>
                          </a:solidFill>
                          <a:effectLst/>
                          <a:latin typeface="Arial" panose="020B0604020202020204" pitchFamily="34" charset="0"/>
                          <a:cs typeface="Arial" panose="020B0604020202020204" pitchFamily="34" charset="0"/>
                        </a:rPr>
                        <a:t>Сезімдік, белсенділік, өзін-өзі реттеу, ояныш, түрткі болу</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nchor="ctr"/>
                </a:tc>
                <a:tc>
                  <a:txBody>
                    <a:bodyPr/>
                    <a:lstStyle/>
                    <a:p>
                      <a:pPr>
                        <a:lnSpc>
                          <a:spcPct val="107000"/>
                        </a:lnSpc>
                        <a:spcAft>
                          <a:spcPts val="80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266008761"/>
                  </a:ext>
                </a:extLst>
              </a:tr>
              <a:tr h="591625">
                <a:tc>
                  <a:txBody>
                    <a:bodyPr/>
                    <a:lstStyle/>
                    <a:p>
                      <a:pPr marL="342900" lvl="0" indent="-342900">
                        <a:lnSpc>
                          <a:spcPct val="107000"/>
                        </a:lnSpc>
                        <a:buFont typeface="+mj-lt"/>
                        <a:buAutoNum type="arabicPeriod"/>
                      </a:pPr>
                      <a:r>
                        <a:rPr lang="kk-KZ" sz="1200" dirty="0">
                          <a:effectLst/>
                          <a:latin typeface="Arial" panose="020B0604020202020204" pitchFamily="34" charset="0"/>
                          <a:cs typeface="Arial" panose="020B0604020202020204" pitchFamily="34" charset="0"/>
                        </a:rPr>
                        <a:t>Жеке тұлга</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a:txBody>
                    <a:bodyPr/>
                    <a:lstStyle/>
                    <a:p>
                      <a:pPr marL="342900" lvl="0" indent="-342900">
                        <a:lnSpc>
                          <a:spcPct val="100000"/>
                        </a:lnSpc>
                        <a:spcAft>
                          <a:spcPts val="0"/>
                        </a:spcAft>
                        <a:buFont typeface="+mj-lt"/>
                        <a:buAutoNum type="arabicParenR"/>
                      </a:pPr>
                      <a:r>
                        <a:rPr lang="kk-KZ" sz="1200" dirty="0">
                          <a:solidFill>
                            <a:schemeClr val="tx2"/>
                          </a:solidFill>
                          <a:effectLst/>
                          <a:latin typeface="Arial" panose="020B0604020202020204" pitchFamily="34" charset="0"/>
                          <a:cs typeface="Arial" panose="020B0604020202020204" pitchFamily="34" charset="0"/>
                        </a:rPr>
                        <a:t>Бейімділік</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2) Темпераменттің талдап жинақталған қасиеттері</a:t>
                      </a:r>
                      <a:endParaRPr lang="ru-RU" sz="1200" dirty="0">
                        <a:solidFill>
                          <a:schemeClr val="tx2"/>
                        </a:solidFill>
                        <a:effectLst/>
                        <a:latin typeface="Arial" panose="020B0604020202020204" pitchFamily="34" charset="0"/>
                        <a:cs typeface="Arial" panose="020B0604020202020204" pitchFamily="34" charset="0"/>
                      </a:endParaRPr>
                    </a:p>
                    <a:p>
                      <a:pPr>
                        <a:lnSpc>
                          <a:spcPct val="100000"/>
                        </a:lnSpc>
                        <a:spcAft>
                          <a:spcPts val="0"/>
                        </a:spcAft>
                      </a:pPr>
                      <a:r>
                        <a:rPr lang="kk-KZ" sz="1200" dirty="0">
                          <a:solidFill>
                            <a:schemeClr val="tx2"/>
                          </a:solidFill>
                          <a:effectLst/>
                          <a:latin typeface="Arial" panose="020B0604020202020204" pitchFamily="34" charset="0"/>
                          <a:cs typeface="Arial" panose="020B0604020202020204" pitchFamily="34" charset="0"/>
                        </a:rPr>
                        <a:t>3) Қабілеттерді іске асыру 4) Мінез-құлықтың қасиеттері</a:t>
                      </a:r>
                      <a:endParaRPr lang="ru-RU" sz="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4720" marR="34720" marT="0" marB="0"/>
                </a:tc>
                <a:tc vMerge="1">
                  <a:txBody>
                    <a:bodyPr/>
                    <a:lstStyle/>
                    <a:p>
                      <a:endParaRPr lang="ru-RU"/>
                    </a:p>
                  </a:txBody>
                  <a:tcPr/>
                </a:tc>
                <a:tc>
                  <a:txBody>
                    <a:bodyPr/>
                    <a:lstStyle/>
                    <a:p>
                      <a:pPr>
                        <a:lnSpc>
                          <a:spcPct val="107000"/>
                        </a:lnSpc>
                        <a:spcAft>
                          <a:spcPts val="80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595066520"/>
                  </a:ext>
                </a:extLst>
              </a:tr>
            </a:tbl>
          </a:graphicData>
        </a:graphic>
      </p:graphicFrame>
    </p:spTree>
    <p:extLst>
      <p:ext uri="{BB962C8B-B14F-4D97-AF65-F5344CB8AC3E}">
        <p14:creationId xmlns:p14="http://schemas.microsoft.com/office/powerpoint/2010/main" val="2068244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17052F72-4CE9-4F71-AC99-710DB1A496E3}"/>
              </a:ext>
            </a:extLst>
          </p:cNvPr>
          <p:cNvPicPr>
            <a:picLocks noChangeAspect="1"/>
          </p:cNvPicPr>
          <p:nvPr/>
        </p:nvPicPr>
        <p:blipFill>
          <a:blip r:embed="rId2"/>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8C98E623-1E98-4794-9FA0-55931F1260B1}"/>
              </a:ext>
            </a:extLst>
          </p:cNvPr>
          <p:cNvSpPr>
            <a:spLocks noGrp="1"/>
          </p:cNvSpPr>
          <p:nvPr>
            <p:ph type="title"/>
          </p:nvPr>
        </p:nvSpPr>
        <p:spPr>
          <a:xfrm>
            <a:off x="1846384" y="274638"/>
            <a:ext cx="9736015" cy="457198"/>
          </a:xfrm>
        </p:spPr>
        <p:txBody>
          <a:bodyPr/>
          <a:lstStyle/>
          <a:p>
            <a:r>
              <a:rPr lang="ru-RU" sz="2800" b="1" dirty="0" err="1">
                <a:solidFill>
                  <a:schemeClr val="tx2"/>
                </a:solidFill>
                <a:latin typeface="Arial" panose="020B0604020202020204" pitchFamily="34" charset="0"/>
                <a:cs typeface="Arial" panose="020B0604020202020204" pitchFamily="34" charset="0"/>
              </a:rPr>
              <a:t>Өзіндік</a:t>
            </a:r>
            <a:r>
              <a:rPr lang="ru-RU" sz="2800" b="1" dirty="0">
                <a:solidFill>
                  <a:schemeClr val="tx2"/>
                </a:solidFill>
                <a:latin typeface="Arial" panose="020B0604020202020204" pitchFamily="34" charset="0"/>
                <a:cs typeface="Arial" panose="020B0604020202020204" pitchFamily="34" charset="0"/>
              </a:rPr>
              <a:t> </a:t>
            </a:r>
            <a:r>
              <a:rPr lang="ru-RU" sz="2800" b="1" dirty="0" err="1">
                <a:solidFill>
                  <a:schemeClr val="tx2"/>
                </a:solidFill>
                <a:latin typeface="Arial" panose="020B0604020202020204" pitchFamily="34" charset="0"/>
                <a:cs typeface="Arial" panose="020B0604020202020204" pitchFamily="34" charset="0"/>
              </a:rPr>
              <a:t>даралықтың</a:t>
            </a:r>
            <a:r>
              <a:rPr lang="ru-RU" sz="2800" b="1" dirty="0">
                <a:solidFill>
                  <a:schemeClr val="tx2"/>
                </a:solidFill>
                <a:latin typeface="Arial" panose="020B0604020202020204" pitchFamily="34" charset="0"/>
                <a:cs typeface="Arial" panose="020B0604020202020204" pitchFamily="34" charset="0"/>
              </a:rPr>
              <a:t> </a:t>
            </a:r>
            <a:r>
              <a:rPr lang="ru-RU" sz="2800" b="1" dirty="0" err="1">
                <a:solidFill>
                  <a:schemeClr val="tx2"/>
                </a:solidFill>
                <a:latin typeface="Arial" panose="020B0604020202020204" pitchFamily="34" charset="0"/>
                <a:cs typeface="Arial" panose="020B0604020202020204" pitchFamily="34" charset="0"/>
              </a:rPr>
              <a:t>құрылымы</a:t>
            </a:r>
            <a:endParaRPr lang="ru-RU" sz="2800" b="1" dirty="0">
              <a:solidFill>
                <a:schemeClr val="tx2"/>
              </a:solidFill>
              <a:latin typeface="Arial" panose="020B0604020202020204" pitchFamily="34" charset="0"/>
              <a:cs typeface="Arial" panose="020B0604020202020204" pitchFamily="34" charset="0"/>
            </a:endParaRPr>
          </a:p>
        </p:txBody>
      </p:sp>
      <p:graphicFrame>
        <p:nvGraphicFramePr>
          <p:cNvPr id="5" name="Таблица 4">
            <a:extLst>
              <a:ext uri="{FF2B5EF4-FFF2-40B4-BE49-F238E27FC236}">
                <a16:creationId xmlns:a16="http://schemas.microsoft.com/office/drawing/2014/main" id="{8CDFF3D9-FFDE-4896-BAB5-63C844B95A9E}"/>
              </a:ext>
            </a:extLst>
          </p:cNvPr>
          <p:cNvGraphicFramePr>
            <a:graphicFrameLocks noGrp="1"/>
          </p:cNvGraphicFramePr>
          <p:nvPr>
            <p:extLst>
              <p:ext uri="{D42A27DB-BD31-4B8C-83A1-F6EECF244321}">
                <p14:modId xmlns:p14="http://schemas.microsoft.com/office/powerpoint/2010/main" val="2604980411"/>
              </p:ext>
            </p:extLst>
          </p:nvPr>
        </p:nvGraphicFramePr>
        <p:xfrm>
          <a:off x="1658750" y="1409252"/>
          <a:ext cx="9502308" cy="4771331"/>
        </p:xfrm>
        <a:graphic>
          <a:graphicData uri="http://schemas.openxmlformats.org/drawingml/2006/table">
            <a:tbl>
              <a:tblPr firstRow="1" firstCol="1" bandRow="1">
                <a:tableStyleId>{5C22544A-7EE6-4342-B048-85BDC9FD1C3A}</a:tableStyleId>
              </a:tblPr>
              <a:tblGrid>
                <a:gridCol w="3167436">
                  <a:extLst>
                    <a:ext uri="{9D8B030D-6E8A-4147-A177-3AD203B41FA5}">
                      <a16:colId xmlns:a16="http://schemas.microsoft.com/office/drawing/2014/main" val="1226048161"/>
                    </a:ext>
                  </a:extLst>
                </a:gridCol>
                <a:gridCol w="3167436">
                  <a:extLst>
                    <a:ext uri="{9D8B030D-6E8A-4147-A177-3AD203B41FA5}">
                      <a16:colId xmlns:a16="http://schemas.microsoft.com/office/drawing/2014/main" val="2615978446"/>
                    </a:ext>
                  </a:extLst>
                </a:gridCol>
                <a:gridCol w="3167436">
                  <a:extLst>
                    <a:ext uri="{9D8B030D-6E8A-4147-A177-3AD203B41FA5}">
                      <a16:colId xmlns:a16="http://schemas.microsoft.com/office/drawing/2014/main" val="3570060082"/>
                    </a:ext>
                  </a:extLst>
                </a:gridCol>
              </a:tblGrid>
              <a:tr h="1040926">
                <a:tc>
                  <a:txBody>
                    <a:bodyPr/>
                    <a:lstStyle/>
                    <a:p>
                      <a:pPr marL="13970" algn="ctr">
                        <a:lnSpc>
                          <a:spcPct val="107000"/>
                        </a:lnSpc>
                        <a:spcAft>
                          <a:spcPts val="800"/>
                        </a:spcAft>
                      </a:pPr>
                      <a:r>
                        <a:rPr lang="kk-KZ" sz="2000" dirty="0">
                          <a:effectLst/>
                          <a:latin typeface="Arial" panose="020B0604020202020204" pitchFamily="34" charset="0"/>
                          <a:cs typeface="Arial" panose="020B0604020202020204" pitchFamily="34" charset="0"/>
                        </a:rPr>
                        <a:t>Рухани-дүниетану қасиеттері</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kk-KZ" sz="2000" dirty="0">
                          <a:effectLst/>
                          <a:latin typeface="Arial" panose="020B0604020202020204" pitchFamily="34" charset="0"/>
                          <a:cs typeface="Arial" panose="020B0604020202020204" pitchFamily="34" charset="0"/>
                        </a:rPr>
                        <a:t>Қызығушылықтар, мұраттар, құндылыктар, өзіндік сана-сезім Не үшін?</a:t>
                      </a:r>
                      <a:endParaRPr lang="ru-R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22225" algn="ctr">
                        <a:lnSpc>
                          <a:spcPct val="107000"/>
                        </a:lnSpc>
                        <a:spcAft>
                          <a:spcPts val="800"/>
                        </a:spcAft>
                      </a:pPr>
                      <a:r>
                        <a:rPr lang="kk-KZ" sz="2000">
                          <a:effectLst/>
                          <a:latin typeface="Arial" panose="020B0604020202020204" pitchFamily="34" charset="0"/>
                          <a:cs typeface="Arial" panose="020B0604020202020204" pitchFamily="34" charset="0"/>
                        </a:rPr>
                        <a:t>Құбылмалы</a:t>
                      </a:r>
                      <a:endParaRPr lang="ru-RU" sz="2000">
                        <a:effectLst/>
                        <a:latin typeface="Arial" panose="020B0604020202020204" pitchFamily="34" charset="0"/>
                        <a:cs typeface="Arial" panose="020B0604020202020204" pitchFamily="34" charset="0"/>
                      </a:endParaRPr>
                    </a:p>
                    <a:p>
                      <a:pPr algn="ctr">
                        <a:lnSpc>
                          <a:spcPct val="107000"/>
                        </a:lnSpc>
                        <a:spcAft>
                          <a:spcPts val="800"/>
                        </a:spcAft>
                      </a:pPr>
                      <a:r>
                        <a:rPr lang="kk-KZ" sz="2000">
                          <a:effectLst/>
                          <a:latin typeface="Arial" panose="020B0604020202020204" pitchFamily="34" charset="0"/>
                          <a:cs typeface="Arial" panose="020B0604020202020204" pitchFamily="34" charset="0"/>
                        </a:rPr>
                        <a:t> </a:t>
                      </a:r>
                      <a:endParaRPr lang="ru-RU"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36278251"/>
                  </a:ext>
                </a:extLst>
              </a:tr>
              <a:tr h="1745236">
                <a:tc>
                  <a:txBody>
                    <a:bodyPr/>
                    <a:lstStyle/>
                    <a:p>
                      <a:pPr marL="457200" algn="ctr">
                        <a:lnSpc>
                          <a:spcPct val="107000"/>
                        </a:lnSpc>
                        <a:spcAft>
                          <a:spcPts val="800"/>
                        </a:spcAft>
                      </a:pPr>
                      <a:r>
                        <a:rPr lang="kk-KZ" sz="2000">
                          <a:effectLst/>
                          <a:latin typeface="Arial" panose="020B0604020202020204" pitchFamily="34" charset="0"/>
                          <a:cs typeface="Arial" panose="020B0604020202020204" pitchFamily="34" charset="0"/>
                        </a:rPr>
                        <a:t>Заттық-мазмұнды қасиеттер</a:t>
                      </a:r>
                      <a:endParaRPr lang="ru-RU" sz="2000">
                        <a:effectLst/>
                        <a:latin typeface="Arial" panose="020B0604020202020204" pitchFamily="34" charset="0"/>
                        <a:cs typeface="Arial" panose="020B0604020202020204" pitchFamily="34" charset="0"/>
                      </a:endParaRPr>
                    </a:p>
                    <a:p>
                      <a:pPr algn="ctr">
                        <a:lnSpc>
                          <a:spcPct val="107000"/>
                        </a:lnSpc>
                        <a:spcAft>
                          <a:spcPts val="800"/>
                        </a:spcAft>
                      </a:pPr>
                      <a:r>
                        <a:rPr lang="kk-KZ" sz="2000">
                          <a:effectLst/>
                          <a:latin typeface="Arial" panose="020B0604020202020204" pitchFamily="34" charset="0"/>
                          <a:cs typeface="Arial" panose="020B0604020202020204" pitchFamily="34" charset="0"/>
                        </a:rPr>
                        <a:t> </a:t>
                      </a:r>
                      <a:endParaRPr lang="ru-RU"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23495" algn="ctr">
                        <a:lnSpc>
                          <a:spcPct val="107000"/>
                        </a:lnSpc>
                      </a:pPr>
                      <a:r>
                        <a:rPr lang="kk-KZ" sz="2000" dirty="0">
                          <a:solidFill>
                            <a:srgbClr val="0070C0"/>
                          </a:solidFill>
                          <a:effectLst/>
                          <a:latin typeface="Arial" panose="020B0604020202020204" pitchFamily="34" charset="0"/>
                          <a:cs typeface="Arial" panose="020B0604020202020204" pitchFamily="34" charset="0"/>
                        </a:rPr>
                        <a:t>Мінез ерекшеліктері, типологикалық ерекшеліктер, мінез-құлық, қабілет, өзіндік стиль Қалайша</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22225" algn="ctr">
                        <a:lnSpc>
                          <a:spcPct val="107000"/>
                        </a:lnSpc>
                        <a:spcAft>
                          <a:spcPts val="800"/>
                        </a:spcAft>
                      </a:pPr>
                      <a:r>
                        <a:rPr lang="kk-KZ" sz="2000" dirty="0">
                          <a:solidFill>
                            <a:srgbClr val="0070C0"/>
                          </a:solidFill>
                          <a:effectLst/>
                          <a:latin typeface="Arial" panose="020B0604020202020204" pitchFamily="34" charset="0"/>
                          <a:cs typeface="Arial" panose="020B0604020202020204" pitchFamily="34" charset="0"/>
                        </a:rPr>
                        <a:t>Қоршаған ортаның ықпал жасауына сезімталдық</a:t>
                      </a:r>
                      <a:endParaRPr lang="ru-RU" sz="2000" dirty="0">
                        <a:solidFill>
                          <a:srgbClr val="0070C0"/>
                        </a:solidFill>
                        <a:effectLst/>
                        <a:latin typeface="Arial" panose="020B0604020202020204" pitchFamily="34" charset="0"/>
                        <a:cs typeface="Arial" panose="020B0604020202020204" pitchFamily="34" charset="0"/>
                      </a:endParaRPr>
                    </a:p>
                    <a:p>
                      <a:pPr algn="ctr">
                        <a:lnSpc>
                          <a:spcPct val="107000"/>
                        </a:lnSpc>
                        <a:spcAft>
                          <a:spcPts val="800"/>
                        </a:spcAft>
                      </a:pPr>
                      <a:r>
                        <a:rPr lang="kk-KZ" sz="2000" dirty="0">
                          <a:solidFill>
                            <a:srgbClr val="0070C0"/>
                          </a:solidFill>
                          <a:effectLst/>
                          <a:latin typeface="Arial" panose="020B0604020202020204" pitchFamily="34" charset="0"/>
                          <a:cs typeface="Arial" panose="020B0604020202020204" pitchFamily="34" charset="0"/>
                        </a:rPr>
                        <a:t> </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48224066"/>
                  </a:ext>
                </a:extLst>
              </a:tr>
              <a:tr h="1745236">
                <a:tc>
                  <a:txBody>
                    <a:bodyPr/>
                    <a:lstStyle/>
                    <a:p>
                      <a:pPr marL="457200" algn="ctr">
                        <a:lnSpc>
                          <a:spcPct val="107000"/>
                        </a:lnSpc>
                      </a:pPr>
                      <a:r>
                        <a:rPr lang="kk-KZ" sz="2000">
                          <a:effectLst/>
                          <a:latin typeface="Arial" panose="020B0604020202020204" pitchFamily="34" charset="0"/>
                          <a:cs typeface="Arial" panose="020B0604020202020204" pitchFamily="34" charset="0"/>
                        </a:rPr>
                        <a:t>Индивидтік қасиеттер (жеке тұлғаның биологиялық тасы) ipre тасы)</a:t>
                      </a:r>
                      <a:endParaRPr lang="ru-RU"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23495" algn="ctr">
                        <a:lnSpc>
                          <a:spcPct val="107000"/>
                        </a:lnSpc>
                      </a:pPr>
                      <a:r>
                        <a:rPr lang="kk-KZ" sz="2000">
                          <a:solidFill>
                            <a:srgbClr val="0070C0"/>
                          </a:solidFill>
                          <a:effectLst/>
                          <a:latin typeface="Arial" panose="020B0604020202020204" pitchFamily="34" charset="0"/>
                          <a:cs typeface="Arial" panose="020B0604020202020204" pitchFamily="34" charset="0"/>
                        </a:rPr>
                        <a:t>Темперамент, жартышарларлардың асимметрия, қабілет кепілі, жынысы Неліктен?</a:t>
                      </a:r>
                      <a:endParaRPr lang="ru-RU" sz="200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22225" algn="ctr">
                        <a:lnSpc>
                          <a:spcPct val="107000"/>
                        </a:lnSpc>
                        <a:spcAft>
                          <a:spcPts val="800"/>
                        </a:spcAft>
                      </a:pPr>
                      <a:r>
                        <a:rPr lang="kk-KZ" sz="2000" dirty="0">
                          <a:solidFill>
                            <a:srgbClr val="0070C0"/>
                          </a:solidFill>
                          <a:effectLst/>
                          <a:latin typeface="Arial" panose="020B0604020202020204" pitchFamily="34" charset="0"/>
                          <a:cs typeface="Arial" panose="020B0604020202020204" pitchFamily="34" charset="0"/>
                        </a:rPr>
                        <a:t>Тұрақтылық</a:t>
                      </a:r>
                      <a:endParaRPr lang="ru-RU" sz="2000" dirty="0">
                        <a:solidFill>
                          <a:srgbClr val="0070C0"/>
                        </a:solidFill>
                        <a:effectLst/>
                        <a:latin typeface="Arial" panose="020B0604020202020204" pitchFamily="34" charset="0"/>
                        <a:cs typeface="Arial" panose="020B0604020202020204" pitchFamily="34" charset="0"/>
                      </a:endParaRPr>
                    </a:p>
                    <a:p>
                      <a:pPr algn="ctr">
                        <a:lnSpc>
                          <a:spcPct val="107000"/>
                        </a:lnSpc>
                        <a:spcAft>
                          <a:spcPts val="800"/>
                        </a:spcAft>
                      </a:pPr>
                      <a:r>
                        <a:rPr lang="kk-KZ" sz="2000" dirty="0">
                          <a:solidFill>
                            <a:srgbClr val="0070C0"/>
                          </a:solidFill>
                          <a:effectLst/>
                          <a:latin typeface="Arial" panose="020B0604020202020204" pitchFamily="34" charset="0"/>
                          <a:cs typeface="Arial" panose="020B0604020202020204" pitchFamily="34" charset="0"/>
                        </a:rPr>
                        <a:t> </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62379651"/>
                  </a:ext>
                </a:extLst>
              </a:tr>
            </a:tbl>
          </a:graphicData>
        </a:graphic>
      </p:graphicFrame>
    </p:spTree>
    <p:extLst>
      <p:ext uri="{BB962C8B-B14F-4D97-AF65-F5344CB8AC3E}">
        <p14:creationId xmlns:p14="http://schemas.microsoft.com/office/powerpoint/2010/main" val="1449303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931040DD-2196-463F-8C31-837A81415498}"/>
              </a:ext>
            </a:extLst>
          </p:cNvPr>
          <p:cNvPicPr>
            <a:picLocks noChangeAspect="1"/>
          </p:cNvPicPr>
          <p:nvPr/>
        </p:nvPicPr>
        <p:blipFill>
          <a:blip r:embed="rId2"/>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6176D143-53C6-4C85-B1A4-B19001BC8BAA}"/>
              </a:ext>
            </a:extLst>
          </p:cNvPr>
          <p:cNvSpPr>
            <a:spLocks noGrp="1"/>
          </p:cNvSpPr>
          <p:nvPr>
            <p:ph idx="1"/>
          </p:nvPr>
        </p:nvSpPr>
        <p:spPr>
          <a:xfrm>
            <a:off x="564777" y="1396252"/>
            <a:ext cx="7408985" cy="4933858"/>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Ал психологияда өмірлік стиль деген түсінікті алғашқы рет Альфред Адлер қолдана бастады, ол оны мінез ерекшеліктерінің, адамның тіршілік етуінің қайталанбас көрінісін анықтайтын мінез-құлықтың және дағдылардың әдістерінің бірегей ұштасуы деп тұспалдады.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А. Адлер "өмірлік стиль" деген түсінікті суреттеу үшін мынадай бейнені қолданды. "Егер біз аңғарда өсіп келе жатқан қарағайды, таудың шыңында тамырланып нығайған қарағаймен салыстыратын болсақ, біз олардың әр түрлі болып өсетінін көреміз. Бұл ағаштың бір түрі, алайда олардың өмір сүру стилі әр түрлі. Ағаштың өмірлік стилі бұл оның өзіндік даралығы, оның белгілі бір ортада қалыптасуы мен көрінуі. Стиль біз тек жәй әншейін жалаң қоршаған ортаға орай еріксіз әрекетін көріп қана қоймай, сонымен бірге әрбір ағашта өзінің өмірлік мінез- құлқының үлгісі бар екенін көре білген кезде, жақыннан танылады".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endParaRPr lang="ru-RU" dirty="0">
              <a:solidFill>
                <a:schemeClr val="tx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4AC6D61-2C82-4AA7-8DD8-89E01AC7BDA6}"/>
              </a:ext>
            </a:extLst>
          </p:cNvPr>
          <p:cNvSpPr txBox="1"/>
          <p:nvPr/>
        </p:nvSpPr>
        <p:spPr>
          <a:xfrm>
            <a:off x="1759227" y="257877"/>
            <a:ext cx="10279646" cy="610488"/>
          </a:xfrm>
          <a:prstGeom prst="rect">
            <a:avLst/>
          </a:prstGeom>
          <a:noFill/>
        </p:spPr>
        <p:txBody>
          <a:bodyPr wrap="square">
            <a:spAutoFit/>
          </a:bodyPr>
          <a:lstStyle/>
          <a:p>
            <a:pPr algn="ctr">
              <a:lnSpc>
                <a:spcPct val="115000"/>
              </a:lnSpc>
              <a:spcAft>
                <a:spcPts val="1000"/>
              </a:spcAft>
            </a:pPr>
            <a:r>
              <a:rPr lang="ru-RU" sz="32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a:t>
            </a:r>
            <a:r>
              <a:rPr lang="ru-RU" sz="32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32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32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өмірлік</a:t>
            </a:r>
            <a:r>
              <a:rPr lang="ru-RU" sz="32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стиль </a:t>
            </a:r>
            <a:r>
              <a:rPr lang="ru-RU" sz="32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түсінігі</a:t>
            </a:r>
            <a:endParaRPr lang="ru-RU" sz="3200" b="1" dirty="0">
              <a:solidFill>
                <a:schemeClr val="tx2"/>
              </a:solidFill>
              <a:latin typeface="Arial" pitchFamily="34" charset="0"/>
              <a:ea typeface="Calibri" panose="020F0502020204030204" pitchFamily="34" charset="0"/>
              <a:cs typeface="Arial" pitchFamily="34" charset="0"/>
            </a:endParaRPr>
          </a:p>
        </p:txBody>
      </p:sp>
      <p:pic>
        <p:nvPicPr>
          <p:cNvPr id="5122" name="Picture 2">
            <a:extLst>
              <a:ext uri="{FF2B5EF4-FFF2-40B4-BE49-F238E27FC236}">
                <a16:creationId xmlns:a16="http://schemas.microsoft.com/office/drawing/2014/main" id="{F70EB976-95C0-41F1-89EE-0904D74034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78" t="3985" r="21728"/>
          <a:stretch/>
        </p:blipFill>
        <p:spPr bwMode="auto">
          <a:xfrm>
            <a:off x="8086164" y="1396252"/>
            <a:ext cx="3747247" cy="4933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634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931040DD-2196-463F-8C31-837A81415498}"/>
              </a:ext>
            </a:extLst>
          </p:cNvPr>
          <p:cNvPicPr>
            <a:picLocks noChangeAspect="1"/>
          </p:cNvPicPr>
          <p:nvPr/>
        </p:nvPicPr>
        <p:blipFill>
          <a:blip r:embed="rId2"/>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6176D143-53C6-4C85-B1A4-B19001BC8BAA}"/>
              </a:ext>
            </a:extLst>
          </p:cNvPr>
          <p:cNvSpPr>
            <a:spLocks noGrp="1"/>
          </p:cNvSpPr>
          <p:nvPr>
            <p:ph idx="1"/>
          </p:nvPr>
        </p:nvSpPr>
        <p:spPr>
          <a:xfrm>
            <a:off x="609600" y="1600201"/>
            <a:ext cx="7408985" cy="4525963"/>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Өмірлік стиль әрқашан болады, алайда ол адам өмірлік келелі мәселелермен кездескен кезде ғана көріне бастайды. Бұл оның балалық шағында басынан өткізген қиындықтарының ықпал етуі арқылы қалыптасады және мақсатқа ұмтылуға негізделіп, 4-5 жас жас шамасында үзілді-кесілді бекітіледі. Ал адамның ересек өмірі, Адлердің пікірі бойынша, тек өмірлік стилді тіркеп, оны сақтап қалады, сондықтан адамның мінез-құлқын алдын-ала болжауға мүмкіндік береді.</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dirty="0"/>
          </a:p>
        </p:txBody>
      </p:sp>
      <p:pic>
        <p:nvPicPr>
          <p:cNvPr id="4098" name="Picture 2">
            <a:extLst>
              <a:ext uri="{FF2B5EF4-FFF2-40B4-BE49-F238E27FC236}">
                <a16:creationId xmlns:a16="http://schemas.microsoft.com/office/drawing/2014/main" id="{C5953B37-4B3F-4818-BD7E-FDA1A9E81F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4154" y="1600201"/>
            <a:ext cx="339447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749819"/>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9341</TotalTime>
  <Words>2254</Words>
  <Application>Microsoft Office PowerPoint</Application>
  <PresentationFormat>Широкоэкранный</PresentationFormat>
  <Paragraphs>171</Paragraphs>
  <Slides>19</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19</vt:i4>
      </vt:variant>
    </vt:vector>
  </HeadingPairs>
  <TitlesOfParts>
    <vt:vector size="26" baseType="lpstr">
      <vt:lpstr>Arial</vt:lpstr>
      <vt:lpstr>Calibri</vt:lpstr>
      <vt:lpstr>Century Gothic</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Өзіндік даралықтың құрылымы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Кейібір туындыгерлер сезімдік-бағытталуда психологиялық жеңіп шығудың ерекше үш әдісін атап көрсетеді:</vt:lpstr>
      <vt:lpstr>Презентация PowerPoint</vt:lpstr>
      <vt:lpstr>Жеңіп шығудың тиімділігінің белгілері</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654</cp:revision>
  <cp:lastPrinted>2021-11-08T04:39:27Z</cp:lastPrinted>
  <dcterms:created xsi:type="dcterms:W3CDTF">2021-10-20T07:07:45Z</dcterms:created>
  <dcterms:modified xsi:type="dcterms:W3CDTF">2025-09-07T20:05:14Z</dcterms:modified>
</cp:coreProperties>
</file>