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78" r:id="rId2"/>
    <p:sldId id="256" r:id="rId3"/>
    <p:sldId id="257" r:id="rId4"/>
    <p:sldId id="262" r:id="rId5"/>
    <p:sldId id="260" r:id="rId6"/>
    <p:sldId id="263" r:id="rId7"/>
    <p:sldId id="269" r:id="rId8"/>
    <p:sldId id="270" r:id="rId9"/>
    <p:sldId id="272" r:id="rId10"/>
    <p:sldId id="271" r:id="rId11"/>
    <p:sldId id="273"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20" autoAdjust="0"/>
  </p:normalViewPr>
  <p:slideViewPr>
    <p:cSldViewPr snapToGrid="0">
      <p:cViewPr varScale="1">
        <p:scale>
          <a:sx n="94" d="100"/>
          <a:sy n="94" d="100"/>
        </p:scale>
        <p:origin x="20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6E16B-CF12-4614-81F3-200BCD10B3BC}"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C3BC-A63A-4242-8176-BEF38FD7DF75}" type="slidenum">
              <a:rPr lang="ru-KZ" smtClean="0"/>
              <a:t>‹#›</a:t>
            </a:fld>
            <a:endParaRPr lang="ru-KZ"/>
          </a:p>
        </p:txBody>
      </p:sp>
    </p:spTree>
    <p:extLst>
      <p:ext uri="{BB962C8B-B14F-4D97-AF65-F5344CB8AC3E}">
        <p14:creationId xmlns:p14="http://schemas.microsoft.com/office/powerpoint/2010/main" val="36390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pypi.org/project/Django/" TargetMode="External"/><Relationship Id="rId3" Type="http://schemas.openxmlformats.org/officeDocument/2006/relationships/hyperlink" Target="https://docs.djangoproject.com/en/dev/topics/auth/" TargetMode="External"/><Relationship Id="rId7" Type="http://schemas.openxmlformats.org/officeDocument/2006/relationships/hyperlink" Target="https://docs.djangoproject.com/en/dev/topics/migration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ullstackpython.com/object-relational-mappers-orms.html" TargetMode="External"/><Relationship Id="rId5" Type="http://schemas.openxmlformats.org/officeDocument/2006/relationships/hyperlink" Target="https://www.fullstackpython.com/django-templates.html" TargetMode="External"/><Relationship Id="rId4" Type="http://schemas.openxmlformats.org/officeDocument/2006/relationships/hyperlink" Target="https://docs.djangoproject.com/en/dev/topics/http/urls/" TargetMode="External"/><Relationship Id="rId9" Type="http://schemas.openxmlformats.org/officeDocument/2006/relationships/hyperlink" Target="https://flask-login.readthedocs.org/en/lates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Web development is the umbrella term for conceptualizing, creating, deploying and operating web applications and application programming interfaces for the Web.</a:t>
            </a:r>
          </a:p>
          <a:p>
            <a:r>
              <a:rPr lang="en-US" dirty="0"/>
              <a:t>The Web has grown a mindboggling amount in the number of sites, users and implementation capabilities since the first website went live in 1989. Web development is the concept that encompasses all the activities involved with websites and web applications.</a:t>
            </a:r>
          </a:p>
          <a:p>
            <a:endParaRPr lang="en-US" dirty="0"/>
          </a:p>
          <a:p>
            <a:r>
              <a:rPr lang="en-US" dirty="0"/>
              <a:t>How does Python fit into web development?</a:t>
            </a:r>
          </a:p>
          <a:p>
            <a:r>
              <a:rPr lang="en-US" dirty="0"/>
              <a:t>Python can be used to build server-side web applications. While a web framework is not required to build web apps, it's rare that developers would not use existing open source libraries to speed up their progress in getting their application working.</a:t>
            </a:r>
          </a:p>
          <a:p>
            <a:r>
              <a:rPr lang="en-US" dirty="0"/>
              <a:t>Python is not used in a web browser. The language executed in browsers such as Chrome, Firefox and Internet Explorer is JavaScript. Projects such as </a:t>
            </a:r>
            <a:r>
              <a:rPr lang="en-US" dirty="0" err="1"/>
              <a:t>pyjs</a:t>
            </a:r>
            <a:r>
              <a:rPr lang="en-US" dirty="0"/>
              <a:t> can compile from Python to JavaScript. However, most Python developers write their web applications using a combination of Python and JavaScript. Python is executed on the server side while JavaScript is downloaded to the client and run by the web browser.</a:t>
            </a:r>
          </a:p>
          <a:p>
            <a:endParaRPr lang="ru-KZ" dirty="0"/>
          </a:p>
        </p:txBody>
      </p:sp>
      <p:sp>
        <p:nvSpPr>
          <p:cNvPr id="4" name="Номер слайда 3"/>
          <p:cNvSpPr>
            <a:spLocks noGrp="1"/>
          </p:cNvSpPr>
          <p:nvPr>
            <p:ph type="sldNum" sz="quarter" idx="5"/>
          </p:nvPr>
        </p:nvSpPr>
        <p:spPr/>
        <p:txBody>
          <a:bodyPr/>
          <a:lstStyle/>
          <a:p>
            <a:fld id="{910CC3BC-A63A-4242-8176-BEF38FD7DF75}" type="slidenum">
              <a:rPr lang="ru-KZ" smtClean="0"/>
              <a:t>3</a:t>
            </a:fld>
            <a:endParaRPr lang="ru-KZ"/>
          </a:p>
        </p:txBody>
      </p:sp>
    </p:spTree>
    <p:extLst>
      <p:ext uri="{BB962C8B-B14F-4D97-AF65-F5344CB8AC3E}">
        <p14:creationId xmlns:p14="http://schemas.microsoft.com/office/powerpoint/2010/main" val="108812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Another good thing about Python is that it has many frameworks that simplify the development process. Depending on what you’re doing, you may need different frameworks.</a:t>
            </a:r>
          </a:p>
          <a:p>
            <a:r>
              <a:rPr lang="en-US" dirty="0"/>
              <a:t>Let’s take a look at the most well-known Python frameworks.</a:t>
            </a:r>
          </a:p>
          <a:p>
            <a:pPr marL="171450" indent="-171450">
              <a:buFont typeface="Arial" panose="020B0604020202020204" pitchFamily="34" charset="0"/>
              <a:buChar char="•"/>
            </a:pPr>
            <a:r>
              <a:rPr lang="en-US" b="1" dirty="0"/>
              <a:t>Django</a:t>
            </a:r>
          </a:p>
          <a:p>
            <a:r>
              <a:rPr lang="en-US" dirty="0"/>
              <a:t>This framework is great for fully-fledged web apps and mid-range scalable projects. It has built-in features and allows for code re-usage, coherent modification of different components of the code, and other functionality that simplifies web development. Django works well with Oracle SQL, PostgreSQL, MySQL, and other well-known databases.</a:t>
            </a:r>
          </a:p>
          <a:p>
            <a:pPr marL="171450" indent="-171450">
              <a:buFont typeface="Arial" panose="020B0604020202020204" pitchFamily="34" charset="0"/>
              <a:buChar char="•"/>
            </a:pPr>
            <a:r>
              <a:rPr lang="en-US" b="1" dirty="0"/>
              <a:t>Pyramid</a:t>
            </a:r>
          </a:p>
          <a:p>
            <a:r>
              <a:rPr lang="en-US" dirty="0"/>
              <a:t>With this framework, you can start small and scale if needed. Pyramid can be used with various databases and applications or extended with plugins — developers can add whatever functionality they need. That’s handy when you need to implement various solutions in one task.</a:t>
            </a:r>
          </a:p>
          <a:p>
            <a:pPr marL="171450" indent="-171450">
              <a:buFont typeface="Arial" panose="020B0604020202020204" pitchFamily="34" charset="0"/>
              <a:buChar char="•"/>
            </a:pPr>
            <a:r>
              <a:rPr lang="en-US" b="1" dirty="0" err="1"/>
              <a:t>TurboGears</a:t>
            </a:r>
            <a:endParaRPr lang="en-US" b="1" dirty="0"/>
          </a:p>
          <a:p>
            <a:r>
              <a:rPr lang="en-US" dirty="0" err="1"/>
              <a:t>TurboGears</a:t>
            </a:r>
            <a:r>
              <a:rPr lang="en-US" dirty="0"/>
              <a:t> consists of several components such as </a:t>
            </a:r>
            <a:r>
              <a:rPr lang="en-US" dirty="0" err="1"/>
              <a:t>Repoze</a:t>
            </a:r>
            <a:r>
              <a:rPr lang="en-US" dirty="0"/>
              <a:t>, </a:t>
            </a:r>
            <a:r>
              <a:rPr lang="en-US" dirty="0" err="1"/>
              <a:t>WebOb</a:t>
            </a:r>
            <a:r>
              <a:rPr lang="en-US" dirty="0"/>
              <a:t>, and </a:t>
            </a:r>
            <a:r>
              <a:rPr lang="en-US" dirty="0" err="1"/>
              <a:t>Genshi</a:t>
            </a:r>
            <a:r>
              <a:rPr lang="en-US" dirty="0"/>
              <a:t>, and is based on the MVC architecture. It’s good for fast and efficient web application development, which is also more maintainable. With this framework, you can write small or complex applications using minimal or full-stack modes respectively.</a:t>
            </a:r>
          </a:p>
          <a:p>
            <a:pPr marL="171450" indent="-171450">
              <a:buFont typeface="Arial" panose="020B0604020202020204" pitchFamily="34" charset="0"/>
              <a:buChar char="•"/>
            </a:pPr>
            <a:r>
              <a:rPr lang="en-US" b="1" dirty="0"/>
              <a:t>Flask</a:t>
            </a:r>
          </a:p>
          <a:p>
            <a:r>
              <a:rPr lang="en-US" dirty="0"/>
              <a:t>This framework’s philosophy is to provide a simple and manageable solution that can be easily customized. Flask defines itself as a microframework and is most commonly applied to small solutions whose main priority is lean functionality. The framework is also used for creating prototypes.</a:t>
            </a:r>
            <a:endParaRPr lang="ru-KZ" dirty="0"/>
          </a:p>
        </p:txBody>
      </p:sp>
      <p:sp>
        <p:nvSpPr>
          <p:cNvPr id="4" name="Номер слайда 3"/>
          <p:cNvSpPr>
            <a:spLocks noGrp="1"/>
          </p:cNvSpPr>
          <p:nvPr>
            <p:ph type="sldNum" sz="quarter" idx="5"/>
          </p:nvPr>
        </p:nvSpPr>
        <p:spPr/>
        <p:txBody>
          <a:bodyPr/>
          <a:lstStyle/>
          <a:p>
            <a:fld id="{910CC3BC-A63A-4242-8176-BEF38FD7DF75}" type="slidenum">
              <a:rPr lang="ru-KZ" smtClean="0"/>
              <a:t>4</a:t>
            </a:fld>
            <a:endParaRPr lang="ru-KZ"/>
          </a:p>
        </p:txBody>
      </p:sp>
    </p:spTree>
    <p:extLst>
      <p:ext uri="{BB962C8B-B14F-4D97-AF65-F5344CB8AC3E}">
        <p14:creationId xmlns:p14="http://schemas.microsoft.com/office/powerpoint/2010/main" val="276996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Django is a Web framework written in Python. A Web framework is a software that supports the development of dynamic Web sites, applications, and services. It provides a set of tools and functionalities that solves many common problems associated with Web development, such as security features, database access, sessions, template processing, URL routing, internationalization, localization, and much more.</a:t>
            </a:r>
          </a:p>
          <a:p>
            <a:r>
              <a:rPr lang="en-US" dirty="0"/>
              <a:t>Django is a widely-used Python web application framework with a "batteries-included" philosophy. The principle behind batteries-included is that the common functionality for building web applications should come with the framework instead of as separate libraries.</a:t>
            </a:r>
            <a:endParaRPr lang="kk-KZ" dirty="0"/>
          </a:p>
          <a:p>
            <a:r>
              <a:rPr lang="en-US" sz="1200" b="0" i="0" kern="1200" dirty="0">
                <a:solidFill>
                  <a:schemeClr val="tx1"/>
                </a:solidFill>
                <a:effectLst/>
                <a:latin typeface="+mn-lt"/>
                <a:ea typeface="+mn-ea"/>
                <a:cs typeface="+mn-cs"/>
              </a:rPr>
              <a:t>For example, </a:t>
            </a:r>
            <a:r>
              <a:rPr lang="en-US" sz="1200" b="0" i="0" u="none" strike="noStrike" kern="1200" dirty="0">
                <a:solidFill>
                  <a:schemeClr val="tx1"/>
                </a:solidFill>
                <a:effectLst/>
                <a:latin typeface="+mn-lt"/>
                <a:ea typeface="+mn-ea"/>
                <a:cs typeface="+mn-cs"/>
                <a:hlinkClick r:id="rId3"/>
              </a:rPr>
              <a:t>authentication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URL routing</a:t>
            </a:r>
            <a:r>
              <a:rPr lang="en-US" sz="1200" b="0" i="0"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5"/>
              </a:rPr>
              <a:t>template engine</a:t>
            </a:r>
            <a:r>
              <a:rPr lang="en-US" sz="1200" b="0" i="0" kern="1200" dirty="0">
                <a:solidFill>
                  <a:schemeClr val="tx1"/>
                </a:solidFill>
                <a:effectLst/>
                <a:latin typeface="+mn-lt"/>
                <a:ea typeface="+mn-ea"/>
                <a:cs typeface="+mn-cs"/>
              </a:rPr>
              <a:t>, an </a:t>
            </a:r>
            <a:r>
              <a:rPr lang="en-US" sz="1200" b="0" i="0" u="none" strike="noStrike" kern="1200" dirty="0">
                <a:solidFill>
                  <a:schemeClr val="tx1"/>
                </a:solidFill>
                <a:effectLst/>
                <a:latin typeface="+mn-lt"/>
                <a:ea typeface="+mn-ea"/>
                <a:cs typeface="+mn-cs"/>
                <a:hlinkClick r:id="rId6"/>
              </a:rPr>
              <a:t>object-relational mapper</a:t>
            </a:r>
            <a:r>
              <a:rPr lang="en-US" sz="1200" b="0" i="0" kern="1200" dirty="0">
                <a:solidFill>
                  <a:schemeClr val="tx1"/>
                </a:solidFill>
                <a:effectLst/>
                <a:latin typeface="+mn-lt"/>
                <a:ea typeface="+mn-ea"/>
                <a:cs typeface="+mn-cs"/>
              </a:rPr>
              <a:t> (ORM), and </a:t>
            </a:r>
            <a:r>
              <a:rPr lang="en-US" sz="1200" b="0" i="0" u="none" strike="noStrike" kern="1200" dirty="0">
                <a:solidFill>
                  <a:schemeClr val="tx1"/>
                </a:solidFill>
                <a:effectLst/>
                <a:latin typeface="+mn-lt"/>
                <a:ea typeface="+mn-ea"/>
                <a:cs typeface="+mn-cs"/>
                <a:hlinkClick r:id="rId7"/>
              </a:rPr>
              <a:t>database schema migrations</a:t>
            </a:r>
            <a:r>
              <a:rPr lang="en-US" sz="1200" b="0" i="0" kern="1200" dirty="0">
                <a:solidFill>
                  <a:schemeClr val="tx1"/>
                </a:solidFill>
                <a:effectLst/>
                <a:latin typeface="+mn-lt"/>
                <a:ea typeface="+mn-ea"/>
                <a:cs typeface="+mn-cs"/>
              </a:rPr>
              <a:t> are all included with the </a:t>
            </a:r>
            <a:r>
              <a:rPr lang="en-US" sz="1200" b="0" i="0" u="none" strike="noStrike" kern="1200" dirty="0">
                <a:solidFill>
                  <a:schemeClr val="tx1"/>
                </a:solidFill>
                <a:effectLst/>
                <a:latin typeface="+mn-lt"/>
                <a:ea typeface="+mn-ea"/>
                <a:cs typeface="+mn-cs"/>
                <a:hlinkClick r:id="rId8"/>
              </a:rPr>
              <a:t>Django framework</a:t>
            </a:r>
            <a:r>
              <a:rPr lang="en-US" sz="1200" b="0" i="0" kern="1200" dirty="0">
                <a:solidFill>
                  <a:schemeClr val="tx1"/>
                </a:solidFill>
                <a:effectLst/>
                <a:latin typeface="+mn-lt"/>
                <a:ea typeface="+mn-ea"/>
                <a:cs typeface="+mn-cs"/>
              </a:rPr>
              <a:t>. Compare that included functionality to the Flask framework which requires a separate library such as </a:t>
            </a:r>
            <a:r>
              <a:rPr lang="en-US" sz="1200" b="0" i="0" u="none" strike="noStrike" kern="1200" dirty="0">
                <a:solidFill>
                  <a:schemeClr val="tx1"/>
                </a:solidFill>
                <a:effectLst/>
                <a:latin typeface="+mn-lt"/>
                <a:ea typeface="+mn-ea"/>
                <a:cs typeface="+mn-cs"/>
                <a:hlinkClick r:id="rId9"/>
              </a:rPr>
              <a:t>Flask-Login</a:t>
            </a:r>
            <a:r>
              <a:rPr lang="en-US" sz="1200" b="0" i="0" kern="1200" dirty="0">
                <a:solidFill>
                  <a:schemeClr val="tx1"/>
                </a:solidFill>
                <a:effectLst/>
                <a:latin typeface="+mn-lt"/>
                <a:ea typeface="+mn-ea"/>
                <a:cs typeface="+mn-cs"/>
              </a:rPr>
              <a:t> to perform user authentication.</a:t>
            </a:r>
          </a:p>
          <a:p>
            <a:r>
              <a:rPr lang="en-US" sz="1200" b="0" i="0" kern="1200" dirty="0">
                <a:solidFill>
                  <a:schemeClr val="tx1"/>
                </a:solidFill>
                <a:effectLst/>
                <a:latin typeface="+mn-lt"/>
                <a:ea typeface="+mn-ea"/>
                <a:cs typeface="+mn-cs"/>
              </a:rPr>
              <a:t>The batteries-included and extensibility philosophies are simply two different ways to tackle framework building. Neither philosophy is inherently better than the other 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Because of the Django’s unique strength, there are multiple popular websites which are built with Python on top of the Django framework. There are some of the major sites which are fully or partially built based on Django.</a:t>
            </a:r>
          </a:p>
          <a:p>
            <a:endParaRPr lang="en-US" dirty="0"/>
          </a:p>
          <a:p>
            <a:endParaRPr lang="kk-KZ" dirty="0"/>
          </a:p>
          <a:p>
            <a:endParaRPr lang="ru-KZ" dirty="0"/>
          </a:p>
        </p:txBody>
      </p:sp>
      <p:sp>
        <p:nvSpPr>
          <p:cNvPr id="4" name="Номер слайда 3"/>
          <p:cNvSpPr>
            <a:spLocks noGrp="1"/>
          </p:cNvSpPr>
          <p:nvPr>
            <p:ph type="sldNum" sz="quarter" idx="5"/>
          </p:nvPr>
        </p:nvSpPr>
        <p:spPr/>
        <p:txBody>
          <a:bodyPr/>
          <a:lstStyle/>
          <a:p>
            <a:fld id="{910CC3BC-A63A-4242-8176-BEF38FD7DF75}" type="slidenum">
              <a:rPr lang="ru-KZ" smtClean="0"/>
              <a:t>5</a:t>
            </a:fld>
            <a:endParaRPr lang="ru-KZ"/>
          </a:p>
        </p:txBody>
      </p:sp>
    </p:spTree>
    <p:extLst>
      <p:ext uri="{BB962C8B-B14F-4D97-AF65-F5344CB8AC3E}">
        <p14:creationId xmlns:p14="http://schemas.microsoft.com/office/powerpoint/2010/main" val="44155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The first thing we need to do is install some programs on our machine so to be able to start playing with Django. The basic setup consists of installing </a:t>
            </a:r>
            <a:r>
              <a:rPr lang="en-US" b="1" dirty="0"/>
              <a:t>Python, Virtualenv, and Django</a:t>
            </a:r>
            <a:r>
              <a:rPr lang="en-US" dirty="0"/>
              <a:t>.</a:t>
            </a:r>
            <a:endParaRPr lang="ru-RU" dirty="0"/>
          </a:p>
          <a:p>
            <a:r>
              <a:rPr lang="en-US" dirty="0"/>
              <a:t>Using virtual environments is not mandatory, but it’s highly recommended. If you are just getting started, it’s better to start with the right foot.</a:t>
            </a:r>
          </a:p>
          <a:p>
            <a:r>
              <a:rPr lang="en-US" dirty="0"/>
              <a:t>When developing Web sites or Web projects with Django, it’s very common to have to install external libraries to support the development. Using virtual environments, each project you develop will have its isolated environment. So the dependencies won’t clash. It also allows you to maintain in your local machine projects that run on different Django versions.</a:t>
            </a:r>
            <a:endParaRPr lang="ru-RU" dirty="0"/>
          </a:p>
          <a:p>
            <a:endParaRPr lang="ru-RU" dirty="0"/>
          </a:p>
          <a:p>
            <a:r>
              <a:rPr lang="en-US" sz="1200" b="0" i="0" kern="1200" dirty="0">
                <a:solidFill>
                  <a:schemeClr val="tx1"/>
                </a:solidFill>
                <a:effectLst/>
                <a:latin typeface="+mn-lt"/>
                <a:ea typeface="+mn-ea"/>
                <a:cs typeface="+mn-cs"/>
              </a:rPr>
              <a:t>The first thing we should install the latest </a:t>
            </a:r>
            <a:r>
              <a:rPr lang="en-US" sz="1200" b="1" i="0" kern="1200" dirty="0">
                <a:solidFill>
                  <a:schemeClr val="tx1"/>
                </a:solidFill>
                <a:effectLst/>
                <a:latin typeface="+mn-lt"/>
                <a:ea typeface="+mn-ea"/>
                <a:cs typeface="+mn-cs"/>
              </a:rPr>
              <a:t>Python</a:t>
            </a:r>
            <a:r>
              <a:rPr lang="en-US" sz="1200" b="0" i="0" kern="1200" dirty="0">
                <a:solidFill>
                  <a:schemeClr val="tx1"/>
                </a:solidFill>
                <a:effectLst/>
                <a:latin typeface="+mn-lt"/>
                <a:ea typeface="+mn-ea"/>
                <a:cs typeface="+mn-cs"/>
              </a:rPr>
              <a:t> distribution.</a:t>
            </a:r>
          </a:p>
          <a:p>
            <a:r>
              <a:rPr lang="en-US" sz="1200" b="0" i="0" kern="1200" dirty="0">
                <a:solidFill>
                  <a:schemeClr val="tx1"/>
                </a:solidFill>
                <a:effectLst/>
                <a:latin typeface="+mn-lt"/>
                <a:ea typeface="+mn-ea"/>
                <a:cs typeface="+mn-cs"/>
              </a:rPr>
              <a:t>For the next step, we are going to use </a:t>
            </a:r>
            <a:r>
              <a:rPr lang="en-US" sz="1200" b="1" i="0" kern="1200" dirty="0">
                <a:solidFill>
                  <a:schemeClr val="tx1"/>
                </a:solidFill>
                <a:effectLst/>
                <a:latin typeface="+mn-lt"/>
                <a:ea typeface="+mn-ea"/>
                <a:cs typeface="+mn-cs"/>
              </a:rPr>
              <a:t>pip</a:t>
            </a:r>
            <a:r>
              <a:rPr lang="en-US" sz="1200" b="0" i="0" kern="1200" dirty="0">
                <a:solidFill>
                  <a:schemeClr val="tx1"/>
                </a:solidFill>
                <a:effectLst/>
                <a:latin typeface="+mn-lt"/>
                <a:ea typeface="+mn-ea"/>
                <a:cs typeface="+mn-cs"/>
              </a:rPr>
              <a:t>, a tool to manage and install Python packages, to install </a:t>
            </a:r>
            <a:r>
              <a:rPr lang="en-US" sz="1200" b="1" i="0" kern="1200" dirty="0">
                <a:solidFill>
                  <a:schemeClr val="tx1"/>
                </a:solidFill>
                <a:effectLst/>
                <a:latin typeface="+mn-lt"/>
                <a:ea typeface="+mn-ea"/>
                <a:cs typeface="+mn-cs"/>
              </a:rPr>
              <a:t>virtual environment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last step is to install </a:t>
            </a:r>
            <a:r>
              <a:rPr lang="en-US" sz="1200" b="1" i="0" kern="1200" dirty="0">
                <a:solidFill>
                  <a:schemeClr val="tx1"/>
                </a:solidFill>
                <a:effectLst/>
                <a:latin typeface="+mn-lt"/>
                <a:ea typeface="+mn-ea"/>
                <a:cs typeface="+mn-cs"/>
              </a:rPr>
              <a:t>Django</a:t>
            </a:r>
            <a:r>
              <a:rPr lang="en-US" sz="1200" b="0" i="0" kern="1200" dirty="0">
                <a:solidFill>
                  <a:schemeClr val="tx1"/>
                </a:solidFill>
                <a:effectLst/>
                <a:latin typeface="+mn-lt"/>
                <a:ea typeface="+mn-ea"/>
                <a:cs typeface="+mn-cs"/>
              </a:rPr>
              <a:t>.</a:t>
            </a:r>
            <a:endParaRPr lang="en-US" dirty="0"/>
          </a:p>
        </p:txBody>
      </p:sp>
      <p:sp>
        <p:nvSpPr>
          <p:cNvPr id="4" name="Номер слайда 3"/>
          <p:cNvSpPr>
            <a:spLocks noGrp="1"/>
          </p:cNvSpPr>
          <p:nvPr>
            <p:ph type="sldNum" sz="quarter" idx="5"/>
          </p:nvPr>
        </p:nvSpPr>
        <p:spPr/>
        <p:txBody>
          <a:bodyPr/>
          <a:lstStyle/>
          <a:p>
            <a:fld id="{910CC3BC-A63A-4242-8176-BEF38FD7DF75}" type="slidenum">
              <a:rPr lang="ru-KZ" smtClean="0"/>
              <a:t>6</a:t>
            </a:fld>
            <a:endParaRPr lang="ru-KZ"/>
          </a:p>
        </p:txBody>
      </p:sp>
    </p:spTree>
    <p:extLst>
      <p:ext uri="{BB962C8B-B14F-4D97-AF65-F5344CB8AC3E}">
        <p14:creationId xmlns:p14="http://schemas.microsoft.com/office/powerpoint/2010/main" val="194264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In the Django philosophy we have two important concepts:</a:t>
            </a:r>
          </a:p>
          <a:p>
            <a:r>
              <a:rPr lang="en-US" b="1" dirty="0"/>
              <a:t>app</a:t>
            </a:r>
            <a:r>
              <a:rPr lang="en-US" dirty="0"/>
              <a:t>: is a Web application that does something. An app usually is composed of a set of models (database tables), views, templates, tests.</a:t>
            </a:r>
          </a:p>
          <a:p>
            <a:r>
              <a:rPr lang="en-US" b="1" dirty="0"/>
              <a:t>project</a:t>
            </a:r>
            <a:r>
              <a:rPr lang="en-US" dirty="0"/>
              <a:t>: is a collection of configurations and apps. One project can be composed of multiple apps, or a single app.</a:t>
            </a:r>
          </a:p>
          <a:p>
            <a:r>
              <a:rPr lang="en-US" dirty="0"/>
              <a:t>It’s important to note that you can’t run a Django app without a project. Simple websites like a blog can be written entirely inside a single app, which could be named </a:t>
            </a:r>
            <a:r>
              <a:rPr lang="en-US" b="1" dirty="0"/>
              <a:t>blog</a:t>
            </a:r>
            <a:r>
              <a:rPr lang="en-US" dirty="0"/>
              <a:t> or </a:t>
            </a:r>
            <a:r>
              <a:rPr lang="en-US" b="1" dirty="0"/>
              <a:t>weblog</a:t>
            </a:r>
            <a:r>
              <a:rPr lang="en-US" dirty="0"/>
              <a:t> for example.</a:t>
            </a:r>
          </a:p>
          <a:p>
            <a:r>
              <a:rPr lang="en-US" dirty="0"/>
              <a:t>Our initial project structure is composed of five files:</a:t>
            </a:r>
          </a:p>
          <a:p>
            <a:pPr marL="171450" indent="-171450">
              <a:buFont typeface="Arial" panose="020B0604020202020204" pitchFamily="34" charset="0"/>
              <a:buChar char="•"/>
            </a:pPr>
            <a:r>
              <a:rPr lang="en-US" b="1" dirty="0"/>
              <a:t>manage.py</a:t>
            </a:r>
            <a:r>
              <a:rPr lang="en-US" dirty="0"/>
              <a:t>: a shortcut to use the </a:t>
            </a:r>
            <a:r>
              <a:rPr lang="en-US" dirty="0" err="1"/>
              <a:t>django</a:t>
            </a:r>
            <a:r>
              <a:rPr lang="en-US" dirty="0"/>
              <a:t>-admin command-line utility. It’s used to run management commands related to our project. We will use it to run the development server, run tests, create migrations and much more.</a:t>
            </a:r>
          </a:p>
          <a:p>
            <a:pPr marL="171450" indent="-171450">
              <a:buFont typeface="Arial" panose="020B0604020202020204" pitchFamily="34" charset="0"/>
              <a:buChar char="•"/>
            </a:pPr>
            <a:r>
              <a:rPr lang="en-US" b="1" dirty="0"/>
              <a:t>__init__.py</a:t>
            </a:r>
            <a:r>
              <a:rPr lang="en-US" dirty="0"/>
              <a:t>: this empty file tells Python that this folder is a Python package.</a:t>
            </a:r>
          </a:p>
          <a:p>
            <a:pPr marL="171450" indent="-171450">
              <a:buFont typeface="Arial" panose="020B0604020202020204" pitchFamily="34" charset="0"/>
              <a:buChar char="•"/>
            </a:pPr>
            <a:r>
              <a:rPr lang="en-US" b="1" dirty="0"/>
              <a:t>settings.py</a:t>
            </a:r>
            <a:r>
              <a:rPr lang="en-US" dirty="0"/>
              <a:t>: this file contains all the project’s configuration. We will refer to this file all the time!</a:t>
            </a:r>
          </a:p>
          <a:p>
            <a:pPr marL="171450" indent="-171450">
              <a:buFont typeface="Arial" panose="020B0604020202020204" pitchFamily="34" charset="0"/>
              <a:buChar char="•"/>
            </a:pPr>
            <a:r>
              <a:rPr lang="en-US" b="1" dirty="0"/>
              <a:t>urls.py</a:t>
            </a:r>
            <a:r>
              <a:rPr lang="en-US" dirty="0"/>
              <a:t>: this file is responsible for mapping the routes and paths in our project. For example, if you want to show something in the URL /about/, you have to map it here first.</a:t>
            </a:r>
          </a:p>
          <a:p>
            <a:pPr marL="171450" indent="-171450">
              <a:buFont typeface="Arial" panose="020B0604020202020204" pitchFamily="34" charset="0"/>
              <a:buChar char="•"/>
            </a:pPr>
            <a:r>
              <a:rPr lang="en-US" b="1" dirty="0"/>
              <a:t>wsgi.py</a:t>
            </a:r>
            <a:r>
              <a:rPr lang="en-US" dirty="0"/>
              <a:t>: this file is a simple gateway interface used for deployment. You don’t have to bother about it. Just let it be for now.</a:t>
            </a:r>
          </a:p>
        </p:txBody>
      </p:sp>
      <p:sp>
        <p:nvSpPr>
          <p:cNvPr id="4" name="Номер слайда 3"/>
          <p:cNvSpPr>
            <a:spLocks noGrp="1"/>
          </p:cNvSpPr>
          <p:nvPr>
            <p:ph type="sldNum" sz="quarter" idx="5"/>
          </p:nvPr>
        </p:nvSpPr>
        <p:spPr/>
        <p:txBody>
          <a:bodyPr/>
          <a:lstStyle/>
          <a:p>
            <a:fld id="{910CC3BC-A63A-4242-8176-BEF38FD7DF75}" type="slidenum">
              <a:rPr lang="ru-KZ" smtClean="0"/>
              <a:t>7</a:t>
            </a:fld>
            <a:endParaRPr lang="ru-KZ"/>
          </a:p>
        </p:txBody>
      </p:sp>
    </p:spTree>
    <p:extLst>
      <p:ext uri="{BB962C8B-B14F-4D97-AF65-F5344CB8AC3E}">
        <p14:creationId xmlns:p14="http://schemas.microsoft.com/office/powerpoint/2010/main" val="225316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create our first app, go to the directory where the manage.py file is and executes the following command: </a:t>
            </a:r>
            <a:r>
              <a:rPr lang="en-US" b="1" i="1" dirty="0" err="1"/>
              <a:t>django</a:t>
            </a:r>
            <a:r>
              <a:rPr lang="en-US" b="1" i="1" dirty="0"/>
              <a:t>-admin </a:t>
            </a:r>
            <a:r>
              <a:rPr lang="en-US" b="1" i="1" dirty="0" err="1"/>
              <a:t>startapp</a:t>
            </a:r>
            <a:r>
              <a:rPr lang="en-US" b="1" i="1" dirty="0"/>
              <a:t> boards</a:t>
            </a:r>
            <a:r>
              <a:rPr lang="en-US" dirty="0"/>
              <a:t>.</a:t>
            </a:r>
          </a:p>
          <a:p>
            <a:r>
              <a:rPr lang="en-US" dirty="0"/>
              <a:t>Notice that we used the command </a:t>
            </a:r>
            <a:r>
              <a:rPr lang="en-US" b="1" dirty="0" err="1"/>
              <a:t>startapp</a:t>
            </a:r>
            <a:r>
              <a:rPr lang="en-US" dirty="0"/>
              <a:t> this time.</a:t>
            </a:r>
          </a:p>
          <a:p>
            <a:r>
              <a:rPr lang="en-US" dirty="0"/>
              <a:t>This will give us the following directory structure as in the picture.</a:t>
            </a:r>
          </a:p>
          <a:p>
            <a:r>
              <a:rPr lang="en-US" dirty="0"/>
              <a:t>So, let’s first explore what each file does:</a:t>
            </a:r>
          </a:p>
          <a:p>
            <a:pPr marL="171450" indent="-171450">
              <a:buFont typeface="Arial" panose="020B0604020202020204" pitchFamily="34" charset="0"/>
              <a:buChar char="•"/>
            </a:pPr>
            <a:r>
              <a:rPr lang="en-US" b="1" dirty="0"/>
              <a:t>migrations/</a:t>
            </a:r>
            <a:r>
              <a:rPr lang="en-US" dirty="0"/>
              <a:t>: here Django store some files to keep track of the changes you create in the models.py file, so to keep the database and the models.py synchronized.</a:t>
            </a:r>
          </a:p>
          <a:p>
            <a:pPr marL="171450" indent="-171450">
              <a:buFont typeface="Arial" panose="020B0604020202020204" pitchFamily="34" charset="0"/>
              <a:buChar char="•"/>
            </a:pPr>
            <a:r>
              <a:rPr lang="en-US" b="1" dirty="0"/>
              <a:t>admin.py</a:t>
            </a:r>
            <a:r>
              <a:rPr lang="en-US" dirty="0"/>
              <a:t>: this is a configuration file for a built-in Django app called Django Admin.</a:t>
            </a:r>
          </a:p>
          <a:p>
            <a:pPr marL="171450" indent="-171450">
              <a:buFont typeface="Arial" panose="020B0604020202020204" pitchFamily="34" charset="0"/>
              <a:buChar char="•"/>
            </a:pPr>
            <a:r>
              <a:rPr lang="en-US" b="1" dirty="0"/>
              <a:t>apps.py</a:t>
            </a:r>
            <a:r>
              <a:rPr lang="en-US" dirty="0"/>
              <a:t>: this is a configuration file of the app itself.</a:t>
            </a:r>
          </a:p>
          <a:p>
            <a:pPr marL="171450" indent="-171450">
              <a:buFont typeface="Arial" panose="020B0604020202020204" pitchFamily="34" charset="0"/>
              <a:buChar char="•"/>
            </a:pPr>
            <a:r>
              <a:rPr lang="en-US" b="1" dirty="0"/>
              <a:t>models.py</a:t>
            </a:r>
            <a:r>
              <a:rPr lang="en-US" dirty="0"/>
              <a:t>: here is where we define the entities of our Web application. The models are translated automatically by Django into database tables.</a:t>
            </a:r>
          </a:p>
          <a:p>
            <a:pPr marL="171450" indent="-171450">
              <a:buFont typeface="Arial" panose="020B0604020202020204" pitchFamily="34" charset="0"/>
              <a:buChar char="•"/>
            </a:pPr>
            <a:r>
              <a:rPr lang="en-US" b="1" dirty="0"/>
              <a:t>tests.py</a:t>
            </a:r>
            <a:r>
              <a:rPr lang="en-US" dirty="0"/>
              <a:t>: this file is used to write unit tests for the app.</a:t>
            </a:r>
          </a:p>
          <a:p>
            <a:pPr marL="171450" indent="-171450">
              <a:buFont typeface="Arial" panose="020B0604020202020204" pitchFamily="34" charset="0"/>
              <a:buChar char="•"/>
            </a:pPr>
            <a:r>
              <a:rPr lang="en-US" b="1" dirty="0"/>
              <a:t>views.py</a:t>
            </a:r>
            <a:r>
              <a:rPr lang="en-US" dirty="0"/>
              <a:t>: this is the file where we handle the request/response cycle of our Web application.</a:t>
            </a:r>
          </a:p>
        </p:txBody>
      </p:sp>
      <p:sp>
        <p:nvSpPr>
          <p:cNvPr id="4" name="Номер слайда 3"/>
          <p:cNvSpPr>
            <a:spLocks noGrp="1"/>
          </p:cNvSpPr>
          <p:nvPr>
            <p:ph type="sldNum" sz="quarter" idx="5"/>
          </p:nvPr>
        </p:nvSpPr>
        <p:spPr/>
        <p:txBody>
          <a:bodyPr/>
          <a:lstStyle/>
          <a:p>
            <a:fld id="{910CC3BC-A63A-4242-8176-BEF38FD7DF75}" type="slidenum">
              <a:rPr lang="ru-KZ" smtClean="0"/>
              <a:t>8</a:t>
            </a:fld>
            <a:endParaRPr lang="ru-KZ"/>
          </a:p>
        </p:txBody>
      </p:sp>
    </p:spTree>
    <p:extLst>
      <p:ext uri="{BB962C8B-B14F-4D97-AF65-F5344CB8AC3E}">
        <p14:creationId xmlns:p14="http://schemas.microsoft.com/office/powerpoint/2010/main" val="331315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Now that we created our first app, let’s configure our project to use it.</a:t>
            </a:r>
          </a:p>
          <a:p>
            <a:r>
              <a:rPr lang="en-US" dirty="0"/>
              <a:t>To do that, open the </a:t>
            </a:r>
            <a:r>
              <a:rPr lang="en-US" b="1" dirty="0"/>
              <a:t>settings.py</a:t>
            </a:r>
            <a:r>
              <a:rPr lang="en-US" dirty="0"/>
              <a:t> and try to find the </a:t>
            </a:r>
            <a:r>
              <a:rPr lang="en-US" b="1" dirty="0"/>
              <a:t>INSTALLED_APPS</a:t>
            </a:r>
            <a:r>
              <a:rPr lang="en-US" dirty="0"/>
              <a:t> variable.</a:t>
            </a:r>
          </a:p>
          <a:p>
            <a:r>
              <a:rPr lang="en-US" dirty="0"/>
              <a:t>As you can see, Django already come with 6 built-in apps installed. They offer common functionalities that most Web applications need, like authentication, sessions, static files management (images, </a:t>
            </a:r>
            <a:r>
              <a:rPr lang="en-US" dirty="0" err="1"/>
              <a:t>javascripts</a:t>
            </a:r>
            <a:r>
              <a:rPr lang="en-US" dirty="0"/>
              <a:t>, </a:t>
            </a:r>
            <a:r>
              <a:rPr lang="en-US" dirty="0" err="1"/>
              <a:t>css</a:t>
            </a:r>
            <a:r>
              <a:rPr lang="en-US" dirty="0"/>
              <a:t>, etc.) and so on.</a:t>
            </a:r>
            <a:endParaRPr lang="ru-KZ" dirty="0"/>
          </a:p>
        </p:txBody>
      </p:sp>
      <p:sp>
        <p:nvSpPr>
          <p:cNvPr id="4" name="Номер слайда 3"/>
          <p:cNvSpPr>
            <a:spLocks noGrp="1"/>
          </p:cNvSpPr>
          <p:nvPr>
            <p:ph type="sldNum" sz="quarter" idx="5"/>
          </p:nvPr>
        </p:nvSpPr>
        <p:spPr/>
        <p:txBody>
          <a:bodyPr/>
          <a:lstStyle/>
          <a:p>
            <a:fld id="{910CC3BC-A63A-4242-8176-BEF38FD7DF75}" type="slidenum">
              <a:rPr lang="ru-KZ" smtClean="0"/>
              <a:t>9</a:t>
            </a:fld>
            <a:endParaRPr lang="ru-KZ"/>
          </a:p>
        </p:txBody>
      </p:sp>
    </p:spTree>
    <p:extLst>
      <p:ext uri="{BB962C8B-B14F-4D97-AF65-F5344CB8AC3E}">
        <p14:creationId xmlns:p14="http://schemas.microsoft.com/office/powerpoint/2010/main" val="375990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Open the </a:t>
            </a:r>
            <a:r>
              <a:rPr lang="en-US" b="1" dirty="0"/>
              <a:t>views.py</a:t>
            </a:r>
            <a:r>
              <a:rPr lang="en-US" dirty="0"/>
              <a:t> file inside the </a:t>
            </a:r>
            <a:r>
              <a:rPr lang="en-US" b="1" dirty="0"/>
              <a:t>boards</a:t>
            </a:r>
            <a:r>
              <a:rPr lang="en-US" dirty="0"/>
              <a:t> app, and add the code as in the picture.</a:t>
            </a:r>
          </a:p>
          <a:p>
            <a:endParaRPr lang="en-US" dirty="0"/>
          </a:p>
          <a:p>
            <a:r>
              <a:rPr lang="en-US" dirty="0"/>
              <a:t>Views are Python functions that receive an </a:t>
            </a:r>
            <a:r>
              <a:rPr lang="en-US" b="1" dirty="0" err="1"/>
              <a:t>HttpRequest</a:t>
            </a:r>
            <a:r>
              <a:rPr lang="en-US" dirty="0"/>
              <a:t> object and returns an </a:t>
            </a:r>
            <a:r>
              <a:rPr lang="en-US" b="1" dirty="0" err="1"/>
              <a:t>HttpResponse</a:t>
            </a:r>
            <a:r>
              <a:rPr lang="en-US" dirty="0"/>
              <a:t> object. Receive a </a:t>
            </a:r>
            <a:r>
              <a:rPr lang="en-US" b="1" dirty="0"/>
              <a:t>request</a:t>
            </a:r>
            <a:r>
              <a:rPr lang="en-US" dirty="0"/>
              <a:t> as a parameter and returns a </a:t>
            </a:r>
            <a:r>
              <a:rPr lang="en-US" b="1" dirty="0"/>
              <a:t>response</a:t>
            </a:r>
            <a:r>
              <a:rPr lang="en-US" dirty="0"/>
              <a:t> as a result.</a:t>
            </a:r>
          </a:p>
          <a:p>
            <a:r>
              <a:rPr lang="en-US" dirty="0"/>
              <a:t>So, here we defined a simple view called </a:t>
            </a:r>
            <a:r>
              <a:rPr lang="en-US" b="1" dirty="0"/>
              <a:t>home</a:t>
            </a:r>
            <a:r>
              <a:rPr lang="en-US" dirty="0"/>
              <a:t> which simply returns a message saying </a:t>
            </a:r>
            <a:r>
              <a:rPr lang="en-US" b="1" dirty="0"/>
              <a:t>Hello, World!</a:t>
            </a:r>
            <a:r>
              <a:rPr lang="en-US" dirty="0"/>
              <a:t>.</a:t>
            </a:r>
          </a:p>
          <a:p>
            <a:r>
              <a:rPr lang="en-US" dirty="0"/>
              <a:t>Now we have to tell Django </a:t>
            </a:r>
            <a:r>
              <a:rPr lang="en-US" b="1" i="1" dirty="0"/>
              <a:t>when</a:t>
            </a:r>
            <a:r>
              <a:rPr lang="en-US" dirty="0"/>
              <a:t> to serve this view. It’s done inside the </a:t>
            </a:r>
            <a:r>
              <a:rPr lang="en-US" b="1" dirty="0"/>
              <a:t>urls.py </a:t>
            </a:r>
            <a:r>
              <a:rPr lang="en-US" dirty="0"/>
              <a:t>file.</a:t>
            </a:r>
            <a:endParaRPr lang="ru-KZ" dirty="0"/>
          </a:p>
        </p:txBody>
      </p:sp>
      <p:sp>
        <p:nvSpPr>
          <p:cNvPr id="4" name="Номер слайда 3"/>
          <p:cNvSpPr>
            <a:spLocks noGrp="1"/>
          </p:cNvSpPr>
          <p:nvPr>
            <p:ph type="sldNum" sz="quarter" idx="5"/>
          </p:nvPr>
        </p:nvSpPr>
        <p:spPr/>
        <p:txBody>
          <a:bodyPr/>
          <a:lstStyle/>
          <a:p>
            <a:fld id="{910CC3BC-A63A-4242-8176-BEF38FD7DF75}" type="slidenum">
              <a:rPr lang="ru-KZ" smtClean="0"/>
              <a:t>10</a:t>
            </a:fld>
            <a:endParaRPr lang="ru-KZ"/>
          </a:p>
        </p:txBody>
      </p:sp>
    </p:spTree>
    <p:extLst>
      <p:ext uri="{BB962C8B-B14F-4D97-AF65-F5344CB8AC3E}">
        <p14:creationId xmlns:p14="http://schemas.microsoft.com/office/powerpoint/2010/main" val="157970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In a Web browser, open the </a:t>
            </a:r>
            <a:r>
              <a:rPr lang="en-US" b="1" dirty="0"/>
              <a:t>URL </a:t>
            </a:r>
            <a:r>
              <a:rPr lang="en-US" b="0" dirty="0"/>
              <a:t>as in the picture. </a:t>
            </a:r>
          </a:p>
          <a:p>
            <a:r>
              <a:rPr lang="en-US" b="0" dirty="0"/>
              <a:t>Congratulations! You’ve just created your first website and run it using a web server!</a:t>
            </a:r>
          </a:p>
          <a:p>
            <a:endParaRPr lang="ru-KZ" b="1" dirty="0"/>
          </a:p>
        </p:txBody>
      </p:sp>
      <p:sp>
        <p:nvSpPr>
          <p:cNvPr id="4" name="Номер слайда 3"/>
          <p:cNvSpPr>
            <a:spLocks noGrp="1"/>
          </p:cNvSpPr>
          <p:nvPr>
            <p:ph type="sldNum" sz="quarter" idx="5"/>
          </p:nvPr>
        </p:nvSpPr>
        <p:spPr/>
        <p:txBody>
          <a:bodyPr/>
          <a:lstStyle/>
          <a:p>
            <a:fld id="{910CC3BC-A63A-4242-8176-BEF38FD7DF75}" type="slidenum">
              <a:rPr lang="ru-KZ" smtClean="0"/>
              <a:t>11</a:t>
            </a:fld>
            <a:endParaRPr lang="ru-KZ"/>
          </a:p>
        </p:txBody>
      </p:sp>
    </p:spTree>
    <p:extLst>
      <p:ext uri="{BB962C8B-B14F-4D97-AF65-F5344CB8AC3E}">
        <p14:creationId xmlns:p14="http://schemas.microsoft.com/office/powerpoint/2010/main" val="374264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AFE46CC-7F23-4FF5-936B-A72DF00D199B}"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193027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FE46CC-7F23-4FF5-936B-A72DF00D199B}"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172429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FE46CC-7F23-4FF5-936B-A72DF00D199B}"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403660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FE46CC-7F23-4FF5-936B-A72DF00D199B}"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315727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FE46CC-7F23-4FF5-936B-A72DF00D199B}"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402624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FE46CC-7F23-4FF5-936B-A72DF00D199B}"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419186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AFE46CC-7F23-4FF5-936B-A72DF00D199B}"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8368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FE46CC-7F23-4FF5-936B-A72DF00D199B}"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351328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E46CC-7F23-4FF5-936B-A72DF00D199B}"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333997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AFE46CC-7F23-4FF5-936B-A72DF00D199B}"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36068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AFE46CC-7F23-4FF5-936B-A72DF00D199B}"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8D88D87C-BF86-4017-BDAC-935A672A8DB9}" type="slidenum">
              <a:rPr lang="ru-KZ" smtClean="0"/>
              <a:t>‹#›</a:t>
            </a:fld>
            <a:endParaRPr lang="ru-KZ"/>
          </a:p>
        </p:txBody>
      </p:sp>
    </p:spTree>
    <p:extLst>
      <p:ext uri="{BB962C8B-B14F-4D97-AF65-F5344CB8AC3E}">
        <p14:creationId xmlns:p14="http://schemas.microsoft.com/office/powerpoint/2010/main" val="201112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E46CC-7F23-4FF5-936B-A72DF00D199B}"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D87C-BF86-4017-BDAC-935A672A8DB9}" type="slidenum">
              <a:rPr lang="ru-KZ" smtClean="0"/>
              <a:t>‹#›</a:t>
            </a:fld>
            <a:endParaRPr lang="ru-KZ"/>
          </a:p>
        </p:txBody>
      </p:sp>
    </p:spTree>
    <p:extLst>
      <p:ext uri="{BB962C8B-B14F-4D97-AF65-F5344CB8AC3E}">
        <p14:creationId xmlns:p14="http://schemas.microsoft.com/office/powerpoint/2010/main" val="3773518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218573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68284EC-B6AB-4B59-ABB7-25E006E6FF6D}"/>
              </a:ext>
            </a:extLst>
          </p:cNvPr>
          <p:cNvSpPr/>
          <p:nvPr/>
        </p:nvSpPr>
        <p:spPr>
          <a:xfrm>
            <a:off x="0" y="73746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Hello, World!</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9DBB10C2-2009-4158-8DBB-130B8D08DA4C}"/>
              </a:ext>
            </a:extLst>
          </p:cNvPr>
          <p:cNvSpPr/>
          <p:nvPr/>
        </p:nvSpPr>
        <p:spPr>
          <a:xfrm>
            <a:off x="1270936" y="1417374"/>
            <a:ext cx="1366080"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views.py</a:t>
            </a:r>
            <a:endParaRPr lang="ru-KZ" sz="24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48E757B1-CABD-4EAA-96CD-CC7511D2C7E5}"/>
              </a:ext>
            </a:extLst>
          </p:cNvPr>
          <p:cNvSpPr/>
          <p:nvPr/>
        </p:nvSpPr>
        <p:spPr>
          <a:xfrm>
            <a:off x="121897" y="2641570"/>
            <a:ext cx="3942104" cy="2677656"/>
          </a:xfrm>
          <a:prstGeom prst="rect">
            <a:avLst/>
          </a:prstGeom>
          <a:ln w="38100">
            <a:solidFill>
              <a:srgbClr val="FFFF00"/>
            </a:solidFill>
          </a:ln>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from </a:t>
            </a:r>
            <a:r>
              <a:rPr lang="en-US" sz="2400" dirty="0" err="1">
                <a:solidFill>
                  <a:schemeClr val="bg1"/>
                </a:solidFill>
                <a:latin typeface="Arial" panose="020B0604020202020204" pitchFamily="34" charset="0"/>
                <a:cs typeface="Arial" panose="020B0604020202020204" pitchFamily="34" charset="0"/>
              </a:rPr>
              <a:t>django.http</a:t>
            </a:r>
            <a:r>
              <a:rPr lang="en-US" sz="2400" dirty="0">
                <a:solidFill>
                  <a:schemeClr val="bg1"/>
                </a:solidFill>
                <a:latin typeface="Arial" panose="020B0604020202020204" pitchFamily="34" charset="0"/>
                <a:cs typeface="Arial" panose="020B0604020202020204" pitchFamily="34" charset="0"/>
              </a:rPr>
              <a:t> import </a:t>
            </a:r>
            <a:r>
              <a:rPr lang="en-US" sz="2400" dirty="0" err="1">
                <a:solidFill>
                  <a:schemeClr val="bg1"/>
                </a:solidFill>
                <a:latin typeface="Arial" panose="020B0604020202020204" pitchFamily="34" charset="0"/>
                <a:cs typeface="Arial" panose="020B0604020202020204" pitchFamily="34" charset="0"/>
              </a:rPr>
              <a:t>HttpResponse</a:t>
            </a: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def home(request):</a:t>
            </a:r>
          </a:p>
          <a:p>
            <a:r>
              <a:rPr lang="en-US" sz="2400" dirty="0">
                <a:solidFill>
                  <a:schemeClr val="bg1"/>
                </a:solidFill>
                <a:latin typeface="Arial" panose="020B0604020202020204" pitchFamily="34" charset="0"/>
                <a:cs typeface="Arial" panose="020B0604020202020204" pitchFamily="34" charset="0"/>
              </a:rPr>
              <a:t>    return </a:t>
            </a:r>
            <a:r>
              <a:rPr lang="en-US" sz="2400" dirty="0" err="1">
                <a:solidFill>
                  <a:schemeClr val="bg1"/>
                </a:solidFill>
                <a:latin typeface="Arial" panose="020B0604020202020204" pitchFamily="34" charset="0"/>
                <a:cs typeface="Arial" panose="020B0604020202020204" pitchFamily="34" charset="0"/>
              </a:rPr>
              <a:t>HttpResponse</a:t>
            </a:r>
            <a:r>
              <a:rPr lang="en-US" sz="2400" dirty="0">
                <a:solidFill>
                  <a:schemeClr val="bg1"/>
                </a:solidFill>
                <a:latin typeface="Arial" panose="020B0604020202020204" pitchFamily="34" charset="0"/>
                <a:cs typeface="Arial" panose="020B0604020202020204" pitchFamily="34" charset="0"/>
              </a:rPr>
              <a:t>('Hello, World!')</a:t>
            </a:r>
            <a:endParaRPr lang="ru-KZ" sz="2400"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55E309CD-3BF3-4C74-80CF-3ABAD3C9B17E}"/>
              </a:ext>
            </a:extLst>
          </p:cNvPr>
          <p:cNvSpPr/>
          <p:nvPr/>
        </p:nvSpPr>
        <p:spPr>
          <a:xfrm>
            <a:off x="6176109" y="1400463"/>
            <a:ext cx="1176925" cy="461665"/>
          </a:xfrm>
          <a:prstGeom prst="rect">
            <a:avLst/>
          </a:prstGeom>
        </p:spPr>
        <p:txBody>
          <a:bodyPr wrap="none">
            <a:spAutoFit/>
          </a:bodyPr>
          <a:lstStyle/>
          <a:p>
            <a:r>
              <a:rPr lang="en-US" sz="2400" dirty="0">
                <a:solidFill>
                  <a:schemeClr val="bg1"/>
                </a:solidFill>
                <a:latin typeface="Arial" panose="020B0604020202020204" pitchFamily="34" charset="0"/>
                <a:cs typeface="Arial" panose="020B0604020202020204" pitchFamily="34" charset="0"/>
              </a:rPr>
              <a:t>urls.py </a:t>
            </a:r>
            <a:endParaRPr lang="ru-KZ" sz="24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346292F9-5DBB-4504-AB60-CC86BE8E5922}"/>
              </a:ext>
            </a:extLst>
          </p:cNvPr>
          <p:cNvSpPr/>
          <p:nvPr/>
        </p:nvSpPr>
        <p:spPr>
          <a:xfrm>
            <a:off x="4507042" y="2096070"/>
            <a:ext cx="4515061" cy="4524315"/>
          </a:xfrm>
          <a:prstGeom prst="rect">
            <a:avLst/>
          </a:prstGeom>
          <a:ln w="38100">
            <a:solidFill>
              <a:srgbClr val="FFFF00"/>
            </a:solidFill>
          </a:ln>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from </a:t>
            </a:r>
            <a:r>
              <a:rPr lang="en-US" sz="2400" dirty="0" err="1">
                <a:solidFill>
                  <a:schemeClr val="bg1"/>
                </a:solidFill>
                <a:latin typeface="Arial" panose="020B0604020202020204" pitchFamily="34" charset="0"/>
                <a:cs typeface="Arial" panose="020B0604020202020204" pitchFamily="34" charset="0"/>
              </a:rPr>
              <a:t>django.conf.urls</a:t>
            </a:r>
            <a:r>
              <a:rPr lang="en-US" sz="2400" dirty="0">
                <a:solidFill>
                  <a:schemeClr val="bg1"/>
                </a:solidFill>
                <a:latin typeface="Arial" panose="020B0604020202020204" pitchFamily="34" charset="0"/>
                <a:cs typeface="Arial" panose="020B0604020202020204" pitchFamily="34" charset="0"/>
              </a:rPr>
              <a:t> import </a:t>
            </a:r>
            <a:r>
              <a:rPr lang="en-US" sz="2400" dirty="0" err="1">
                <a:solidFill>
                  <a:schemeClr val="bg1"/>
                </a:solidFill>
                <a:latin typeface="Arial" panose="020B0604020202020204" pitchFamily="34" charset="0"/>
                <a:cs typeface="Arial" panose="020B0604020202020204" pitchFamily="34" charset="0"/>
              </a:rPr>
              <a:t>url</a:t>
            </a: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from </a:t>
            </a:r>
            <a:r>
              <a:rPr lang="en-US" sz="2400" dirty="0" err="1">
                <a:solidFill>
                  <a:schemeClr val="bg1"/>
                </a:solidFill>
                <a:latin typeface="Arial" panose="020B0604020202020204" pitchFamily="34" charset="0"/>
                <a:cs typeface="Arial" panose="020B0604020202020204" pitchFamily="34" charset="0"/>
              </a:rPr>
              <a:t>django.contrib</a:t>
            </a:r>
            <a:r>
              <a:rPr lang="en-US" sz="2400" dirty="0">
                <a:solidFill>
                  <a:schemeClr val="bg1"/>
                </a:solidFill>
                <a:latin typeface="Arial" panose="020B0604020202020204" pitchFamily="34" charset="0"/>
                <a:cs typeface="Arial" panose="020B0604020202020204" pitchFamily="34" charset="0"/>
              </a:rPr>
              <a:t> import admin</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from boards import views</a:t>
            </a:r>
          </a:p>
          <a:p>
            <a:endParaRPr lang="en-US" sz="2400" dirty="0">
              <a:solidFill>
                <a:schemeClr val="bg1"/>
              </a:solidFill>
              <a:latin typeface="Arial" panose="020B0604020202020204" pitchFamily="34" charset="0"/>
              <a:cs typeface="Arial" panose="020B0604020202020204" pitchFamily="34" charset="0"/>
            </a:endParaRPr>
          </a:p>
          <a:p>
            <a:r>
              <a:rPr lang="en-US" sz="2400" dirty="0" err="1">
                <a:solidFill>
                  <a:schemeClr val="bg1"/>
                </a:solidFill>
                <a:latin typeface="Arial" panose="020B0604020202020204" pitchFamily="34" charset="0"/>
                <a:cs typeface="Arial" panose="020B0604020202020204" pitchFamily="34" charset="0"/>
              </a:rPr>
              <a:t>urlpatterns</a:t>
            </a:r>
            <a:r>
              <a:rPr lang="en-US" sz="2400" dirty="0">
                <a:solidFill>
                  <a:schemeClr val="bg1"/>
                </a:solidFill>
                <a:latin typeface="Arial" panose="020B0604020202020204" pitchFamily="34" charset="0"/>
                <a:cs typeface="Arial" panose="020B0604020202020204" pitchFamily="34" charset="0"/>
              </a:rPr>
              <a:t> = [</a:t>
            </a:r>
          </a:p>
          <a:p>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url</a:t>
            </a:r>
            <a:r>
              <a:rPr lang="en-US" sz="2400" dirty="0">
                <a:solidFill>
                  <a:schemeClr val="bg1"/>
                </a:solidFill>
                <a:latin typeface="Arial" panose="020B0604020202020204" pitchFamily="34" charset="0"/>
                <a:cs typeface="Arial" panose="020B0604020202020204" pitchFamily="34" charset="0"/>
              </a:rPr>
              <a:t>(r'^$', </a:t>
            </a:r>
            <a:r>
              <a:rPr lang="en-US" sz="2400" dirty="0" err="1">
                <a:solidFill>
                  <a:schemeClr val="bg1"/>
                </a:solidFill>
                <a:latin typeface="Arial" panose="020B0604020202020204" pitchFamily="34" charset="0"/>
                <a:cs typeface="Arial" panose="020B0604020202020204" pitchFamily="34" charset="0"/>
              </a:rPr>
              <a:t>views.home</a:t>
            </a:r>
            <a:r>
              <a:rPr lang="en-US" sz="2400" dirty="0">
                <a:solidFill>
                  <a:schemeClr val="bg1"/>
                </a:solidFill>
                <a:latin typeface="Arial" panose="020B0604020202020204" pitchFamily="34" charset="0"/>
                <a:cs typeface="Arial" panose="020B0604020202020204" pitchFamily="34" charset="0"/>
              </a:rPr>
              <a:t>, name='home'),</a:t>
            </a:r>
          </a:p>
          <a:p>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url</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r'^admin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admin.site.urls</a:t>
            </a:r>
            <a:r>
              <a:rPr lang="en-US" sz="2400" dirty="0">
                <a:solidFill>
                  <a:schemeClr val="bg1"/>
                </a:solidFill>
                <a:latin typeface="Arial" panose="020B0604020202020204" pitchFamily="34" charset="0"/>
                <a:cs typeface="Arial" panose="020B0604020202020204" pitchFamily="34" charset="0"/>
              </a:rPr>
              <a:t>),</a:t>
            </a:r>
          </a:p>
          <a:p>
            <a:r>
              <a:rPr lang="en-US" sz="2400" dirty="0">
                <a:solidFill>
                  <a:schemeClr val="bg1"/>
                </a:solidFill>
                <a:latin typeface="Arial" panose="020B0604020202020204" pitchFamily="34" charset="0"/>
                <a:cs typeface="Arial" panose="020B0604020202020204" pitchFamily="34" charset="0"/>
              </a:rPr>
              <a:t>]</a:t>
            </a:r>
            <a:endParaRPr lang="ru-KZ"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989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impleisbetterthancomplex.com/media/series/beginners-guide/1.11/part-1/hello-world.png">
            <a:extLst>
              <a:ext uri="{FF2B5EF4-FFF2-40B4-BE49-F238E27FC236}">
                <a16:creationId xmlns:a16="http://schemas.microsoft.com/office/drawing/2014/main" id="{3671CBCE-49E5-4703-9900-41F34D14B8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4" t="6535" r="8782" b="18112"/>
          <a:stretch/>
        </p:blipFill>
        <p:spPr bwMode="auto">
          <a:xfrm>
            <a:off x="928155" y="1867940"/>
            <a:ext cx="7287690" cy="4695424"/>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843EBBA0-6CED-4DA1-8B6D-3A8611365C9C}"/>
              </a:ext>
            </a:extLst>
          </p:cNvPr>
          <p:cNvSpPr/>
          <p:nvPr/>
        </p:nvSpPr>
        <p:spPr>
          <a:xfrm>
            <a:off x="1944557" y="2541040"/>
            <a:ext cx="3392775" cy="6145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6" name="Прямоугольник 5">
            <a:extLst>
              <a:ext uri="{FF2B5EF4-FFF2-40B4-BE49-F238E27FC236}">
                <a16:creationId xmlns:a16="http://schemas.microsoft.com/office/drawing/2014/main" id="{AFD6CBA7-0953-4C35-B497-6E54DE4C9799}"/>
              </a:ext>
            </a:extLst>
          </p:cNvPr>
          <p:cNvSpPr/>
          <p:nvPr/>
        </p:nvSpPr>
        <p:spPr>
          <a:xfrm>
            <a:off x="0" y="746560"/>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Hello, World!</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0804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p:nvPr>
        </p:nvSpPr>
        <p:spPr>
          <a:xfrm>
            <a:off x="0" y="685801"/>
            <a:ext cx="9144000" cy="698500"/>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References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46BBEB30-2D04-4454-9B69-106468A44A44}"/>
              </a:ext>
            </a:extLst>
          </p:cNvPr>
          <p:cNvSpPr/>
          <p:nvPr/>
        </p:nvSpPr>
        <p:spPr>
          <a:xfrm>
            <a:off x="228600" y="2128327"/>
            <a:ext cx="8674100" cy="2862322"/>
          </a:xfrm>
          <a:prstGeom prst="rect">
            <a:avLst/>
          </a:prstGeom>
        </p:spPr>
        <p:txBody>
          <a:bodyPr wrap="square">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Link: [https://www.fullstackpython.com/web-development.html]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Link: [https://djangostars.com/blog/python-web-development/]</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 Complete Beginner's Guide to Django by </a:t>
            </a:r>
            <a:r>
              <a:rPr lang="en-US" sz="2000" dirty="0" err="1">
                <a:solidFill>
                  <a:schemeClr val="bg1"/>
                </a:solidFill>
                <a:latin typeface="Arial" panose="020B0604020202020204" pitchFamily="34" charset="0"/>
                <a:cs typeface="Arial" panose="020B0604020202020204" pitchFamily="34" charset="0"/>
              </a:rPr>
              <a:t>Vitor</a:t>
            </a:r>
            <a:r>
              <a:rPr lang="en-US" sz="2000" dirty="0">
                <a:solidFill>
                  <a:schemeClr val="bg1"/>
                </a:solidFill>
                <a:latin typeface="Arial" panose="020B0604020202020204" pitchFamily="34" charset="0"/>
                <a:cs typeface="Arial" panose="020B0604020202020204" pitchFamily="34" charset="0"/>
              </a:rPr>
              <a:t> Freitas. Link: [https://simpleisbetterthancomplex.com/series/2017/09/04/a-complete-beginners-guide-to-django-part-1.html]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Link:[https://www.tutorialspoint.com/python_web_development_libraries/python_web_development_libraries_django_framework.htm]</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Core Python Applications programming (Third edition) by Wesley </a:t>
            </a:r>
            <a:r>
              <a:rPr lang="en-US" sz="2000" dirty="0" err="1">
                <a:solidFill>
                  <a:schemeClr val="bg1"/>
                </a:solidFill>
                <a:latin typeface="Arial" panose="020B0604020202020204" pitchFamily="34" charset="0"/>
                <a:cs typeface="Arial" panose="020B0604020202020204" pitchFamily="34" charset="0"/>
              </a:rPr>
              <a:t>J.Chun</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B5CEF-5820-4616-A11B-4205BC119E84}"/>
              </a:ext>
            </a:extLst>
          </p:cNvPr>
          <p:cNvSpPr>
            <a:spLocks noGrp="1"/>
          </p:cNvSpPr>
          <p:nvPr>
            <p:ph type="ctrTitle"/>
          </p:nvPr>
        </p:nvSpPr>
        <p:spPr>
          <a:xfrm>
            <a:off x="0" y="3006622"/>
            <a:ext cx="9144000" cy="844756"/>
          </a:xfrm>
        </p:spPr>
        <p:txBody>
          <a:bodyPr>
            <a:normAutofit/>
          </a:bodyPr>
          <a:lstStyle/>
          <a:p>
            <a:r>
              <a:rPr lang="en-US" sz="4800" b="1" dirty="0">
                <a:solidFill>
                  <a:schemeClr val="bg1"/>
                </a:solidFill>
                <a:latin typeface="Cambria" panose="02040503050406030204" pitchFamily="18" charset="0"/>
                <a:ea typeface="Cambria" panose="02040503050406030204" pitchFamily="18" charset="0"/>
              </a:rPr>
              <a:t>Web development in Python</a:t>
            </a:r>
            <a:endParaRPr lang="ru-KZ" sz="4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584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3902CA-7CA9-4404-BE64-22157619CC68}"/>
              </a:ext>
            </a:extLst>
          </p:cNvPr>
          <p:cNvSpPr>
            <a:spLocks noGrp="1"/>
          </p:cNvSpPr>
          <p:nvPr>
            <p:ph type="title" idx="4294967295"/>
          </p:nvPr>
        </p:nvSpPr>
        <p:spPr>
          <a:xfrm>
            <a:off x="0" y="692020"/>
            <a:ext cx="9144000" cy="512837"/>
          </a:xfrm>
        </p:spPr>
        <p:txBody>
          <a:bodyPr>
            <a:normAutofit/>
          </a:bodyPr>
          <a:lstStyle/>
          <a:p>
            <a:pPr algn="ctr"/>
            <a:r>
              <a:rPr lang="en-US" sz="2800" b="1" dirty="0">
                <a:solidFill>
                  <a:srgbClr val="FFFF00"/>
                </a:solidFill>
                <a:latin typeface="Cambria" panose="02040503050406030204" pitchFamily="18" charset="0"/>
                <a:ea typeface="Cambria" panose="02040503050406030204" pitchFamily="18" charset="0"/>
              </a:rPr>
              <a:t>Web Development</a:t>
            </a:r>
            <a:endParaRPr lang="ru-KZ" sz="2800" b="1" dirty="0">
              <a:solidFill>
                <a:srgbClr val="FFFF00"/>
              </a:solidFill>
              <a:latin typeface="Cambria" panose="02040503050406030204" pitchFamily="18" charset="0"/>
              <a:ea typeface="Cambria" panose="02040503050406030204" pitchFamily="18" charset="0"/>
            </a:endParaRPr>
          </a:p>
        </p:txBody>
      </p:sp>
      <p:pic>
        <p:nvPicPr>
          <p:cNvPr id="5" name="Picture 2" descr="https://djangostars.com/blog/uploads/2019/09/why-use-python-for-web-development.png">
            <a:extLst>
              <a:ext uri="{FF2B5EF4-FFF2-40B4-BE49-F238E27FC236}">
                <a16:creationId xmlns:a16="http://schemas.microsoft.com/office/drawing/2014/main" id="{C8F56AA8-F8DC-4FA8-A08F-0E98FFB0F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89" t="7968" r="13316" b="7901"/>
          <a:stretch/>
        </p:blipFill>
        <p:spPr bwMode="auto">
          <a:xfrm>
            <a:off x="1623286" y="1333949"/>
            <a:ext cx="5897428" cy="524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0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jangostars.com/blog/uploads/2019/09/python-frameworks.png">
            <a:extLst>
              <a:ext uri="{FF2B5EF4-FFF2-40B4-BE49-F238E27FC236}">
                <a16:creationId xmlns:a16="http://schemas.microsoft.com/office/drawing/2014/main" id="{5B7567B2-7D9A-4009-BB70-A7E1B2E29C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967" t="10241" r="24732" b="9372"/>
          <a:stretch/>
        </p:blipFill>
        <p:spPr bwMode="auto">
          <a:xfrm>
            <a:off x="2363098" y="1344634"/>
            <a:ext cx="4113005" cy="52324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6780E82E-1AEF-4AD3-9B4D-0D6C18F81158}"/>
              </a:ext>
            </a:extLst>
          </p:cNvPr>
          <p:cNvSpPr/>
          <p:nvPr/>
        </p:nvSpPr>
        <p:spPr>
          <a:xfrm>
            <a:off x="0" y="70590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Web Development Using Python Frameworks</a:t>
            </a:r>
          </a:p>
        </p:txBody>
      </p:sp>
    </p:spTree>
    <p:extLst>
      <p:ext uri="{BB962C8B-B14F-4D97-AF65-F5344CB8AC3E}">
        <p14:creationId xmlns:p14="http://schemas.microsoft.com/office/powerpoint/2010/main" val="1522105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fullstackpython.com/img/logos/django.png">
            <a:extLst>
              <a:ext uri="{FF2B5EF4-FFF2-40B4-BE49-F238E27FC236}">
                <a16:creationId xmlns:a16="http://schemas.microsoft.com/office/drawing/2014/main" id="{738BC8CC-7BD5-44CC-A922-BB51DB3FF9C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983292" y="3667026"/>
            <a:ext cx="7676877" cy="267689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28CB04F9-4AEF-41BA-919D-47EE1A3D6F6B}"/>
              </a:ext>
            </a:extLst>
          </p:cNvPr>
          <p:cNvSpPr/>
          <p:nvPr/>
        </p:nvSpPr>
        <p:spPr>
          <a:xfrm>
            <a:off x="0" y="72445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Django</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1026" name="Picture 2" descr="https://upload.wikimedia.org/wikipedia/commons/thumb/e/e7/Instagram_logo_2016.svg/600px-Instagram_logo_2016.svg.png">
            <a:extLst>
              <a:ext uri="{FF2B5EF4-FFF2-40B4-BE49-F238E27FC236}">
                <a16:creationId xmlns:a16="http://schemas.microsoft.com/office/drawing/2014/main" id="{C7BF1221-2E3C-4271-A064-25DC92EEA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34" y="1489119"/>
            <a:ext cx="1181242" cy="118124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9CF7C445-69EA-4F57-9056-49AD187F0E29}"/>
              </a:ext>
            </a:extLst>
          </p:cNvPr>
          <p:cNvSpPr/>
          <p:nvPr/>
        </p:nvSpPr>
        <p:spPr>
          <a:xfrm>
            <a:off x="217134" y="2743539"/>
            <a:ext cx="1181242" cy="338554"/>
          </a:xfrm>
          <a:prstGeom prst="rect">
            <a:avLst/>
          </a:prstGeom>
        </p:spPr>
        <p:txBody>
          <a:bodyPr wrap="square">
            <a:spAutoFit/>
          </a:bodyPr>
          <a:lstStyle/>
          <a:p>
            <a:pPr algn="ctr"/>
            <a:r>
              <a:rPr lang="en-US" sz="1600" b="1" dirty="0">
                <a:solidFill>
                  <a:schemeClr val="bg1"/>
                </a:solidFill>
                <a:latin typeface="Cambria" panose="02040503050406030204" pitchFamily="18" charset="0"/>
                <a:ea typeface="Cambria" panose="02040503050406030204" pitchFamily="18" charset="0"/>
                <a:cs typeface="Arial" panose="020B0604020202020204" pitchFamily="34" charset="0"/>
              </a:rPr>
              <a:t>Instagram</a:t>
            </a:r>
            <a:endParaRPr lang="ru-KZ" sz="1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28" name="Picture 4" descr="https://upload.wikimedia.org/wikipedia/commons/thumb/7/76/Mozilla_Firefox_logo_2013.svg/967px-Mozilla_Firefox_logo_2013.svg.png">
            <a:extLst>
              <a:ext uri="{FF2B5EF4-FFF2-40B4-BE49-F238E27FC236}">
                <a16:creationId xmlns:a16="http://schemas.microsoft.com/office/drawing/2014/main" id="{111FF619-CEBF-47AD-8222-27C9C0D0A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25" y="1491585"/>
            <a:ext cx="1181242" cy="125195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3BD40379-1A4D-4E85-A72A-85AE85FEE741}"/>
              </a:ext>
            </a:extLst>
          </p:cNvPr>
          <p:cNvSpPr/>
          <p:nvPr/>
        </p:nvSpPr>
        <p:spPr>
          <a:xfrm>
            <a:off x="1359102" y="2743539"/>
            <a:ext cx="1584088" cy="338554"/>
          </a:xfrm>
          <a:prstGeom prst="rect">
            <a:avLst/>
          </a:prstGeom>
        </p:spPr>
        <p:txBody>
          <a:bodyPr wrap="none">
            <a:spAutoFit/>
          </a:bodyPr>
          <a:lstStyle/>
          <a:p>
            <a:pPr algn="ctr"/>
            <a:r>
              <a:rPr lang="en-US" sz="1600" b="1" dirty="0">
                <a:solidFill>
                  <a:schemeClr val="bg1"/>
                </a:solidFill>
                <a:latin typeface="Cambria" panose="02040503050406030204" pitchFamily="18" charset="0"/>
                <a:ea typeface="Cambria" panose="02040503050406030204" pitchFamily="18" charset="0"/>
                <a:cs typeface="Arial" panose="020B0604020202020204" pitchFamily="34" charset="0"/>
              </a:rPr>
              <a:t>Mozilla Firefox</a:t>
            </a:r>
            <a:endParaRPr lang="ru-KZ" sz="1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30" name="Picture 6" descr="https://i.pinimg.com/originals/92/76/3c/92763c905d426fc9e53ba6de73202a36.png">
            <a:extLst>
              <a:ext uri="{FF2B5EF4-FFF2-40B4-BE49-F238E27FC236}">
                <a16:creationId xmlns:a16="http://schemas.microsoft.com/office/drawing/2014/main" id="{56DB03E6-B42D-4492-B2FF-9E6F9B560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6065" y="1489119"/>
            <a:ext cx="1181242" cy="118124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87FA2584-AA5C-4D53-B354-4713D8563ABD}"/>
              </a:ext>
            </a:extLst>
          </p:cNvPr>
          <p:cNvSpPr/>
          <p:nvPr/>
        </p:nvSpPr>
        <p:spPr>
          <a:xfrm>
            <a:off x="3128412" y="2743539"/>
            <a:ext cx="1050865" cy="338554"/>
          </a:xfrm>
          <a:prstGeom prst="rect">
            <a:avLst/>
          </a:prstGeom>
        </p:spPr>
        <p:txBody>
          <a:bodyPr wrap="none">
            <a:spAutoFit/>
          </a:bodyPr>
          <a:lstStyle/>
          <a:p>
            <a:pPr algn="ctr"/>
            <a:r>
              <a:rPr lang="en-US" sz="1600" b="1" dirty="0">
                <a:solidFill>
                  <a:schemeClr val="bg1"/>
                </a:solidFill>
                <a:latin typeface="Cambria" panose="02040503050406030204" pitchFamily="18" charset="0"/>
                <a:ea typeface="Cambria" panose="02040503050406030204" pitchFamily="18" charset="0"/>
                <a:cs typeface="Arial" panose="020B0604020202020204" pitchFamily="34" charset="0"/>
              </a:rPr>
              <a:t>Pinterest</a:t>
            </a:r>
            <a:endParaRPr lang="ru-KZ" sz="1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32" name="Picture 8" descr="https://upload.wikimedia.org/wikipedia/commons/thumb/6/6e/NASA_Wormball_logo.svg/1200px-NASA_Wormball_logo.svg.png">
            <a:extLst>
              <a:ext uri="{FF2B5EF4-FFF2-40B4-BE49-F238E27FC236}">
                <a16:creationId xmlns:a16="http://schemas.microsoft.com/office/drawing/2014/main" id="{DFC25A5C-E33C-404D-B63B-CE63E13A1C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135" t="12471" r="3470" b="10285"/>
          <a:stretch/>
        </p:blipFill>
        <p:spPr bwMode="auto">
          <a:xfrm>
            <a:off x="4500144" y="1453763"/>
            <a:ext cx="1384085" cy="1251954"/>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AEA196AF-13E1-45C7-B0F7-D80494D2AC21}"/>
              </a:ext>
            </a:extLst>
          </p:cNvPr>
          <p:cNvSpPr/>
          <p:nvPr/>
        </p:nvSpPr>
        <p:spPr>
          <a:xfrm>
            <a:off x="4821731" y="2743539"/>
            <a:ext cx="686726" cy="338554"/>
          </a:xfrm>
          <a:prstGeom prst="rect">
            <a:avLst/>
          </a:prstGeom>
        </p:spPr>
        <p:txBody>
          <a:bodyPr wrap="none">
            <a:spAutoFit/>
          </a:bodyPr>
          <a:lstStyle/>
          <a:p>
            <a:r>
              <a:rPr lang="en-US" sz="1600" b="1" dirty="0">
                <a:solidFill>
                  <a:schemeClr val="bg1"/>
                </a:solidFill>
                <a:latin typeface="Cambria" panose="02040503050406030204" pitchFamily="18" charset="0"/>
                <a:ea typeface="Cambria" panose="02040503050406030204" pitchFamily="18" charset="0"/>
                <a:cs typeface="Arial" panose="020B0604020202020204" pitchFamily="34" charset="0"/>
              </a:rPr>
              <a:t>NASA</a:t>
            </a:r>
            <a:endParaRPr lang="ru-KZ" sz="1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pic>
        <p:nvPicPr>
          <p:cNvPr id="1034" name="Picture 10" descr="https://logos-download.com/wp-content/uploads/2020/06/Prezi_Inc_Logo.png">
            <a:extLst>
              <a:ext uri="{FF2B5EF4-FFF2-40B4-BE49-F238E27FC236}">
                <a16:creationId xmlns:a16="http://schemas.microsoft.com/office/drawing/2014/main" id="{1B97D8A6-3901-4A7E-A01B-F31E9C4E6B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4481" y="1453764"/>
            <a:ext cx="3087524" cy="112807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C0F57640-CA49-4220-A1EB-B9017946B037}"/>
              </a:ext>
            </a:extLst>
          </p:cNvPr>
          <p:cNvSpPr/>
          <p:nvPr/>
        </p:nvSpPr>
        <p:spPr>
          <a:xfrm>
            <a:off x="7225009" y="2708702"/>
            <a:ext cx="716928" cy="338554"/>
          </a:xfrm>
          <a:prstGeom prst="rect">
            <a:avLst/>
          </a:prstGeom>
        </p:spPr>
        <p:txBody>
          <a:bodyPr wrap="none">
            <a:spAutoFit/>
          </a:bodyPr>
          <a:lstStyle/>
          <a:p>
            <a:pPr algn="ctr"/>
            <a:r>
              <a:rPr lang="en-US" sz="1600" b="1" dirty="0">
                <a:solidFill>
                  <a:schemeClr val="bg1"/>
                </a:solidFill>
                <a:latin typeface="Cambria" panose="02040503050406030204" pitchFamily="18" charset="0"/>
                <a:ea typeface="Cambria" panose="02040503050406030204" pitchFamily="18" charset="0"/>
                <a:cs typeface="Arial" panose="020B0604020202020204" pitchFamily="34" charset="0"/>
              </a:rPr>
              <a:t>Prezi </a:t>
            </a:r>
            <a:endParaRPr lang="ru-KZ" sz="16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9783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8244FE5-419E-48F3-BF9A-C75344B882C3}"/>
              </a:ext>
            </a:extLst>
          </p:cNvPr>
          <p:cNvSpPr/>
          <p:nvPr/>
        </p:nvSpPr>
        <p:spPr>
          <a:xfrm>
            <a:off x="0" y="693691"/>
            <a:ext cx="9144000" cy="646331"/>
          </a:xfrm>
          <a:prstGeom prst="rect">
            <a:avLst/>
          </a:prstGeom>
        </p:spPr>
        <p:txBody>
          <a:bodyPr wrap="square">
            <a:spAutoFit/>
          </a:bodyPr>
          <a:lstStyle/>
          <a:p>
            <a:pPr algn="ctr"/>
            <a:r>
              <a:rPr lang="en-US" sz="3600" b="1" dirty="0">
                <a:solidFill>
                  <a:srgbClr val="FFFF00"/>
                </a:solidFill>
                <a:latin typeface="Cambria" panose="02040503050406030204" pitchFamily="18" charset="0"/>
                <a:ea typeface="Cambria" panose="02040503050406030204" pitchFamily="18" charset="0"/>
                <a:cs typeface="Arial" panose="020B0604020202020204" pitchFamily="34" charset="0"/>
              </a:rPr>
              <a:t>Installing</a:t>
            </a:r>
          </a:p>
        </p:txBody>
      </p:sp>
      <p:sp>
        <p:nvSpPr>
          <p:cNvPr id="3" name="Прямоугольник 2">
            <a:extLst>
              <a:ext uri="{FF2B5EF4-FFF2-40B4-BE49-F238E27FC236}">
                <a16:creationId xmlns:a16="http://schemas.microsoft.com/office/drawing/2014/main" id="{46A0DDBD-CFA0-4EFF-B2E6-776ED2F06D8C}"/>
              </a:ext>
            </a:extLst>
          </p:cNvPr>
          <p:cNvSpPr/>
          <p:nvPr/>
        </p:nvSpPr>
        <p:spPr>
          <a:xfrm>
            <a:off x="1539452" y="1996728"/>
            <a:ext cx="2601134"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000" dirty="0">
                <a:latin typeface="Arial" panose="020B0604020202020204" pitchFamily="34" charset="0"/>
                <a:cs typeface="Arial" panose="020B0604020202020204" pitchFamily="34" charset="0"/>
              </a:rPr>
              <a:t>Installing Python</a:t>
            </a:r>
            <a:endParaRPr lang="ru-KZ" sz="2000" dirty="0">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7AD972FD-7174-46EB-8B88-DF8DC75B3A57}"/>
              </a:ext>
            </a:extLst>
          </p:cNvPr>
          <p:cNvSpPr/>
          <p:nvPr/>
        </p:nvSpPr>
        <p:spPr>
          <a:xfrm>
            <a:off x="1540800" y="3646578"/>
            <a:ext cx="2599786"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000" dirty="0">
                <a:latin typeface="Arial" panose="020B0604020202020204" pitchFamily="34" charset="0"/>
                <a:cs typeface="Arial" panose="020B0604020202020204" pitchFamily="34" charset="0"/>
              </a:rPr>
              <a:t>Installing Virtualenv</a:t>
            </a:r>
            <a:endParaRPr lang="ru-KZ" sz="2000" dirty="0">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B66550C-352F-460E-98BA-59E7F458260E}"/>
              </a:ext>
            </a:extLst>
          </p:cNvPr>
          <p:cNvSpPr/>
          <p:nvPr/>
        </p:nvSpPr>
        <p:spPr>
          <a:xfrm>
            <a:off x="5028584" y="3646578"/>
            <a:ext cx="2599786" cy="400110"/>
          </a:xfrm>
          <a:prstGeom prst="rect">
            <a:avLst/>
          </a:prstGeom>
          <a:ln>
            <a:solidFill>
              <a:srgbClr val="FFFF00"/>
            </a:solidFill>
          </a:ln>
        </p:spPr>
        <p:txBody>
          <a:bodyPr wrap="square">
            <a:spAutoFit/>
          </a:bodyPr>
          <a:lstStyle/>
          <a:p>
            <a:r>
              <a:rPr lang="en-US" sz="2000" i="1" dirty="0">
                <a:solidFill>
                  <a:schemeClr val="bg1"/>
                </a:solidFill>
                <a:latin typeface="Arial" panose="020B0604020202020204" pitchFamily="34" charset="0"/>
                <a:cs typeface="Arial" panose="020B0604020202020204" pitchFamily="34" charset="0"/>
              </a:rPr>
              <a:t>pip install virtualenv</a:t>
            </a:r>
            <a:endParaRPr lang="ru-KZ" sz="2000" i="1"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B21E0C49-1966-48AB-93FC-F393F28DD4DB}"/>
              </a:ext>
            </a:extLst>
          </p:cNvPr>
          <p:cNvSpPr/>
          <p:nvPr/>
        </p:nvSpPr>
        <p:spPr>
          <a:xfrm>
            <a:off x="5028584" y="1996728"/>
            <a:ext cx="2599786" cy="400110"/>
          </a:xfrm>
          <a:prstGeom prst="rect">
            <a:avLst/>
          </a:prstGeom>
          <a:ln>
            <a:solidFill>
              <a:srgbClr val="FFFF00"/>
            </a:solidFill>
          </a:ln>
        </p:spPr>
        <p:txBody>
          <a:bodyPr wrap="square">
            <a:spAutoFit/>
          </a:bodyPr>
          <a:lstStyle/>
          <a:p>
            <a:r>
              <a:rPr lang="en-US" sz="2000" i="1" dirty="0">
                <a:solidFill>
                  <a:schemeClr val="bg1"/>
                </a:solidFill>
                <a:latin typeface="Arial" panose="020B0604020202020204" pitchFamily="34" charset="0"/>
                <a:cs typeface="Arial" panose="020B0604020202020204" pitchFamily="34" charset="0"/>
              </a:rPr>
              <a:t>python --version</a:t>
            </a:r>
            <a:endParaRPr lang="ru-KZ" sz="2000" i="1" dirty="0">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228C704-07A5-4FF2-ACA0-05454DC77C1C}"/>
              </a:ext>
            </a:extLst>
          </p:cNvPr>
          <p:cNvSpPr/>
          <p:nvPr/>
        </p:nvSpPr>
        <p:spPr>
          <a:xfrm>
            <a:off x="1539452" y="5296428"/>
            <a:ext cx="2599786" cy="40011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US" sz="2000" dirty="0">
                <a:latin typeface="Arial" panose="020B0604020202020204" pitchFamily="34" charset="0"/>
                <a:cs typeface="Arial" panose="020B0604020202020204" pitchFamily="34" charset="0"/>
              </a:rPr>
              <a:t>Installing Django</a:t>
            </a:r>
            <a:endParaRPr lang="ru-KZ" sz="2000" dirty="0">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1150332F-74E6-4F7B-B627-ED044D4142D7}"/>
              </a:ext>
            </a:extLst>
          </p:cNvPr>
          <p:cNvSpPr/>
          <p:nvPr/>
        </p:nvSpPr>
        <p:spPr>
          <a:xfrm>
            <a:off x="5028584" y="5296428"/>
            <a:ext cx="2599786" cy="400110"/>
          </a:xfrm>
          <a:prstGeom prst="rect">
            <a:avLst/>
          </a:prstGeom>
          <a:ln>
            <a:solidFill>
              <a:srgbClr val="FFFF00"/>
            </a:solidFill>
          </a:ln>
        </p:spPr>
        <p:txBody>
          <a:bodyPr wrap="square">
            <a:spAutoFit/>
          </a:bodyPr>
          <a:lstStyle/>
          <a:p>
            <a:r>
              <a:rPr lang="en-US" sz="2000" i="1" dirty="0">
                <a:solidFill>
                  <a:schemeClr val="bg1"/>
                </a:solidFill>
                <a:latin typeface="Arial" panose="020B0604020202020204" pitchFamily="34" charset="0"/>
                <a:cs typeface="Arial" panose="020B0604020202020204" pitchFamily="34" charset="0"/>
              </a:rPr>
              <a:t>pip install </a:t>
            </a:r>
            <a:r>
              <a:rPr lang="en-US" sz="2000" i="1" dirty="0" err="1">
                <a:solidFill>
                  <a:schemeClr val="bg1"/>
                </a:solidFill>
                <a:latin typeface="Arial" panose="020B0604020202020204" pitchFamily="34" charset="0"/>
                <a:cs typeface="Arial" panose="020B0604020202020204" pitchFamily="34" charset="0"/>
              </a:rPr>
              <a:t>django</a:t>
            </a:r>
            <a:endParaRPr lang="ru-KZ" sz="2000" i="1" dirty="0">
              <a:solidFill>
                <a:schemeClr val="bg1"/>
              </a:solidFill>
              <a:latin typeface="Arial" panose="020B0604020202020204" pitchFamily="34" charset="0"/>
              <a:cs typeface="Arial" panose="020B0604020202020204" pitchFamily="34" charset="0"/>
            </a:endParaRPr>
          </a:p>
        </p:txBody>
      </p:sp>
      <p:sp>
        <p:nvSpPr>
          <p:cNvPr id="11" name="Стрелка: вниз 10">
            <a:extLst>
              <a:ext uri="{FF2B5EF4-FFF2-40B4-BE49-F238E27FC236}">
                <a16:creationId xmlns:a16="http://schemas.microsoft.com/office/drawing/2014/main" id="{163E9325-C7F6-496D-9AE0-15F5498D6205}"/>
              </a:ext>
            </a:extLst>
          </p:cNvPr>
          <p:cNvSpPr/>
          <p:nvPr/>
        </p:nvSpPr>
        <p:spPr>
          <a:xfrm>
            <a:off x="2557510" y="2550416"/>
            <a:ext cx="563671" cy="94258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KZ"/>
          </a:p>
        </p:txBody>
      </p:sp>
      <p:sp>
        <p:nvSpPr>
          <p:cNvPr id="12" name="Стрелка: вниз 11">
            <a:extLst>
              <a:ext uri="{FF2B5EF4-FFF2-40B4-BE49-F238E27FC236}">
                <a16:creationId xmlns:a16="http://schemas.microsoft.com/office/drawing/2014/main" id="{2C99E336-9DE9-4C54-90CF-78BAC8772F2C}"/>
              </a:ext>
            </a:extLst>
          </p:cNvPr>
          <p:cNvSpPr/>
          <p:nvPr/>
        </p:nvSpPr>
        <p:spPr>
          <a:xfrm>
            <a:off x="2557510" y="4189115"/>
            <a:ext cx="563671" cy="94258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KZ"/>
          </a:p>
        </p:txBody>
      </p:sp>
    </p:spTree>
    <p:extLst>
      <p:ext uri="{BB962C8B-B14F-4D97-AF65-F5344CB8AC3E}">
        <p14:creationId xmlns:p14="http://schemas.microsoft.com/office/powerpoint/2010/main" val="236454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EA77136-7236-4A19-A8E5-9AAEDF0C1287}"/>
              </a:ext>
            </a:extLst>
          </p:cNvPr>
          <p:cNvSpPr/>
          <p:nvPr/>
        </p:nvSpPr>
        <p:spPr>
          <a:xfrm>
            <a:off x="-2" y="675712"/>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Projects and Apps</a:t>
            </a:r>
            <a:endParaRPr lang="ru-KZ" sz="2800"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7843465-80E9-454D-B1C3-C780AAA611DA}"/>
              </a:ext>
            </a:extLst>
          </p:cNvPr>
          <p:cNvSpPr/>
          <p:nvPr/>
        </p:nvSpPr>
        <p:spPr>
          <a:xfrm>
            <a:off x="1655875" y="1388404"/>
            <a:ext cx="5832245" cy="2862322"/>
          </a:xfrm>
          <a:prstGeom prst="rect">
            <a:avLst/>
          </a:prstGeom>
          <a:ln w="38100">
            <a:solidFill>
              <a:srgbClr val="FFFF00"/>
            </a:solidFill>
          </a:ln>
        </p:spPr>
        <p:txBody>
          <a:bodyPr wrap="square">
            <a:spAutoFit/>
          </a:bodyPr>
          <a:lstStyle/>
          <a:p>
            <a:r>
              <a:rPr lang="en-US" sz="2000" dirty="0" err="1">
                <a:solidFill>
                  <a:schemeClr val="bg1"/>
                </a:solidFill>
                <a:latin typeface="Arial" panose="020B0604020202020204" pitchFamily="34" charset="0"/>
                <a:cs typeface="Arial" panose="020B0604020202020204" pitchFamily="34" charset="0"/>
              </a:rPr>
              <a:t>myproject</a:t>
            </a:r>
            <a:r>
              <a:rPr lang="en-US" sz="2000" dirty="0">
                <a:solidFill>
                  <a:schemeClr val="bg1"/>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&lt;-- higher level folder</a:t>
            </a:r>
          </a:p>
          <a:p>
            <a:r>
              <a:rPr lang="en-US" sz="2000" dirty="0">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myproject</a:t>
            </a:r>
            <a:r>
              <a:rPr lang="en-US" sz="2000" dirty="0">
                <a:solidFill>
                  <a:schemeClr val="bg1"/>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&lt;-- </a:t>
            </a:r>
            <a:r>
              <a:rPr lang="en-US" sz="2000" dirty="0" err="1">
                <a:solidFill>
                  <a:srgbClr val="FFFF00"/>
                </a:solidFill>
                <a:latin typeface="Arial" panose="020B0604020202020204" pitchFamily="34" charset="0"/>
                <a:cs typeface="Arial" panose="020B0604020202020204" pitchFamily="34" charset="0"/>
              </a:rPr>
              <a:t>django</a:t>
            </a:r>
            <a:r>
              <a:rPr lang="en-US" sz="2000" dirty="0">
                <a:solidFill>
                  <a:srgbClr val="FFFF00"/>
                </a:solidFill>
                <a:latin typeface="Arial" panose="020B0604020202020204" pitchFamily="34" charset="0"/>
                <a:cs typeface="Arial" panose="020B0604020202020204" pitchFamily="34" charset="0"/>
              </a:rPr>
              <a:t> project folder</a:t>
            </a:r>
          </a:p>
          <a:p>
            <a:r>
              <a:rPr lang="en-US" sz="2000" dirty="0">
                <a:solidFill>
                  <a:schemeClr val="bg1"/>
                </a:solidFill>
                <a:latin typeface="Arial" panose="020B0604020202020204" pitchFamily="34" charset="0"/>
                <a:cs typeface="Arial" panose="020B0604020202020204" pitchFamily="34" charset="0"/>
              </a:rPr>
              <a:t> |    |-- </a:t>
            </a:r>
            <a:r>
              <a:rPr lang="en-US" sz="2000" dirty="0" err="1">
                <a:solidFill>
                  <a:schemeClr val="bg1"/>
                </a:solidFill>
                <a:latin typeface="Arial" panose="020B0604020202020204" pitchFamily="34" charset="0"/>
                <a:cs typeface="Arial" panose="020B0604020202020204" pitchFamily="34" charset="0"/>
              </a:rPr>
              <a:t>myproject</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 |    |    |-- __init__.py</a:t>
            </a:r>
          </a:p>
          <a:p>
            <a:r>
              <a:rPr lang="en-US" sz="2000" dirty="0">
                <a:solidFill>
                  <a:schemeClr val="bg1"/>
                </a:solidFill>
                <a:latin typeface="Arial" panose="020B0604020202020204" pitchFamily="34" charset="0"/>
                <a:cs typeface="Arial" panose="020B0604020202020204" pitchFamily="34" charset="0"/>
              </a:rPr>
              <a:t> |    |    |-- settings.py</a:t>
            </a:r>
          </a:p>
          <a:p>
            <a:r>
              <a:rPr lang="en-US" sz="2000" dirty="0">
                <a:solidFill>
                  <a:schemeClr val="bg1"/>
                </a:solidFill>
                <a:latin typeface="Arial" panose="020B0604020202020204" pitchFamily="34" charset="0"/>
                <a:cs typeface="Arial" panose="020B0604020202020204" pitchFamily="34" charset="0"/>
              </a:rPr>
              <a:t> |    |    |-- urls.py</a:t>
            </a:r>
          </a:p>
          <a:p>
            <a:r>
              <a:rPr lang="en-US" sz="2000" dirty="0">
                <a:solidFill>
                  <a:schemeClr val="bg1"/>
                </a:solidFill>
                <a:latin typeface="Arial" panose="020B0604020202020204" pitchFamily="34" charset="0"/>
                <a:cs typeface="Arial" panose="020B0604020202020204" pitchFamily="34" charset="0"/>
              </a:rPr>
              <a:t> |    |    |-- wsgi.py</a:t>
            </a:r>
          </a:p>
          <a:p>
            <a:r>
              <a:rPr lang="en-US" sz="2000" dirty="0">
                <a:solidFill>
                  <a:schemeClr val="bg1"/>
                </a:solidFill>
                <a:latin typeface="Arial" panose="020B0604020202020204" pitchFamily="34" charset="0"/>
                <a:cs typeface="Arial" panose="020B0604020202020204" pitchFamily="34" charset="0"/>
              </a:rPr>
              <a:t> |    +-- manage.py</a:t>
            </a:r>
          </a:p>
          <a:p>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venv</a:t>
            </a:r>
            <a:r>
              <a:rPr lang="en-US" sz="2000" dirty="0">
                <a:solidFill>
                  <a:schemeClr val="bg1"/>
                </a:solidFill>
                <a:latin typeface="Arial" panose="020B0604020202020204" pitchFamily="34" charset="0"/>
                <a:cs typeface="Arial" panose="020B0604020202020204" pitchFamily="34" charset="0"/>
              </a:rPr>
              <a:t>/                  </a:t>
            </a:r>
            <a:r>
              <a:rPr lang="en-US" sz="2000" dirty="0">
                <a:solidFill>
                  <a:srgbClr val="FFFF00"/>
                </a:solidFill>
                <a:latin typeface="Arial" panose="020B0604020202020204" pitchFamily="34" charset="0"/>
                <a:cs typeface="Arial" panose="020B0604020202020204" pitchFamily="34" charset="0"/>
              </a:rPr>
              <a:t>&lt;-- virtual environment folder</a:t>
            </a:r>
            <a:endParaRPr lang="ru-KZ" sz="2000" dirty="0">
              <a:solidFill>
                <a:srgbClr val="FFFF00"/>
              </a:solidFill>
              <a:latin typeface="Arial" panose="020B0604020202020204" pitchFamily="34" charset="0"/>
              <a:cs typeface="Arial" panose="020B0604020202020204" pitchFamily="34" charset="0"/>
            </a:endParaRPr>
          </a:p>
        </p:txBody>
      </p:sp>
      <p:graphicFrame>
        <p:nvGraphicFramePr>
          <p:cNvPr id="6" name="Таблица 5">
            <a:extLst>
              <a:ext uri="{FF2B5EF4-FFF2-40B4-BE49-F238E27FC236}">
                <a16:creationId xmlns:a16="http://schemas.microsoft.com/office/drawing/2014/main" id="{5938EADF-B5CC-49BF-85EE-2CD62B9CB07D}"/>
              </a:ext>
            </a:extLst>
          </p:cNvPr>
          <p:cNvGraphicFramePr>
            <a:graphicFrameLocks noGrp="1"/>
          </p:cNvGraphicFramePr>
          <p:nvPr>
            <p:extLst>
              <p:ext uri="{D42A27DB-BD31-4B8C-83A1-F6EECF244321}">
                <p14:modId xmlns:p14="http://schemas.microsoft.com/office/powerpoint/2010/main" val="3744721717"/>
              </p:ext>
            </p:extLst>
          </p:nvPr>
        </p:nvGraphicFramePr>
        <p:xfrm>
          <a:off x="922872" y="4862435"/>
          <a:ext cx="7298249" cy="1524000"/>
        </p:xfrm>
        <a:graphic>
          <a:graphicData uri="http://schemas.openxmlformats.org/drawingml/2006/table">
            <a:tbl>
              <a:tblPr firstRow="1" firstCol="1" bandRow="1">
                <a:tableStyleId>{5940675A-B579-460E-94D1-54222C63F5DA}</a:tableStyleId>
              </a:tblPr>
              <a:tblGrid>
                <a:gridCol w="1954327">
                  <a:extLst>
                    <a:ext uri="{9D8B030D-6E8A-4147-A177-3AD203B41FA5}">
                      <a16:colId xmlns:a16="http://schemas.microsoft.com/office/drawing/2014/main" val="3513182493"/>
                    </a:ext>
                  </a:extLst>
                </a:gridCol>
                <a:gridCol w="5343922">
                  <a:extLst>
                    <a:ext uri="{9D8B030D-6E8A-4147-A177-3AD203B41FA5}">
                      <a16:colId xmlns:a16="http://schemas.microsoft.com/office/drawing/2014/main" val="2212926599"/>
                    </a:ext>
                  </a:extLst>
                </a:gridCol>
              </a:tblGrid>
              <a:tr h="233257">
                <a:tc>
                  <a:txBody>
                    <a:bodyPr/>
                    <a:lstStyle/>
                    <a:p>
                      <a:pPr algn="ctr">
                        <a:spcAft>
                          <a:spcPts val="0"/>
                        </a:spcAft>
                      </a:pPr>
                      <a:r>
                        <a:rPr lang="ru-KZ" sz="2000" b="1" dirty="0" err="1">
                          <a:solidFill>
                            <a:srgbClr val="FFFF00"/>
                          </a:solidFill>
                          <a:effectLst/>
                          <a:latin typeface="Arial" panose="020B0604020202020204" pitchFamily="34" charset="0"/>
                          <a:cs typeface="Arial" panose="020B0604020202020204" pitchFamily="34" charset="0"/>
                        </a:rPr>
                        <a:t>Filename</a:t>
                      </a:r>
                      <a:endParaRPr lang="ru-KZ" sz="20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r>
                        <a:rPr lang="ru-KZ" sz="2000" b="1" dirty="0" err="1">
                          <a:solidFill>
                            <a:srgbClr val="FFFF00"/>
                          </a:solidFill>
                          <a:effectLst/>
                          <a:latin typeface="Arial" panose="020B0604020202020204" pitchFamily="34" charset="0"/>
                          <a:cs typeface="Arial" panose="020B0604020202020204" pitchFamily="34" charset="0"/>
                        </a:rPr>
                        <a:t>Description</a:t>
                      </a:r>
                      <a:r>
                        <a:rPr lang="ru-KZ" sz="2000" b="1" dirty="0">
                          <a:solidFill>
                            <a:srgbClr val="FFFF00"/>
                          </a:solidFill>
                          <a:effectLst/>
                          <a:latin typeface="Arial" panose="020B0604020202020204" pitchFamily="34" charset="0"/>
                          <a:cs typeface="Arial" panose="020B0604020202020204" pitchFamily="34" charset="0"/>
                        </a:rPr>
                        <a:t>/</a:t>
                      </a:r>
                      <a:r>
                        <a:rPr lang="ru-KZ" sz="2000" b="1" dirty="0" err="1">
                          <a:solidFill>
                            <a:srgbClr val="FFFF00"/>
                          </a:solidFill>
                          <a:effectLst/>
                          <a:latin typeface="Arial" panose="020B0604020202020204" pitchFamily="34" charset="0"/>
                          <a:cs typeface="Arial" panose="020B0604020202020204" pitchFamily="34" charset="0"/>
                        </a:rPr>
                        <a:t>Purpose</a:t>
                      </a:r>
                      <a:endParaRPr lang="ru-KZ" sz="20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96295720"/>
                  </a:ext>
                </a:extLst>
              </a:tr>
              <a:tr h="166632">
                <a:tc>
                  <a:txBody>
                    <a:bodyPr/>
                    <a:lstStyle/>
                    <a:p>
                      <a:pPr algn="l">
                        <a:spcAft>
                          <a:spcPts val="0"/>
                        </a:spcAft>
                      </a:pPr>
                      <a:r>
                        <a:rPr lang="ru-KZ" sz="2000" b="0" dirty="0">
                          <a:solidFill>
                            <a:schemeClr val="bg1"/>
                          </a:solidFill>
                          <a:effectLst/>
                          <a:latin typeface="Arial" panose="020B0604020202020204" pitchFamily="34" charset="0"/>
                          <a:cs typeface="Arial" panose="020B0604020202020204" pitchFamily="34" charset="0"/>
                        </a:rPr>
                        <a:t>__init__.py</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2000" b="0" dirty="0" err="1">
                          <a:solidFill>
                            <a:schemeClr val="bg1"/>
                          </a:solidFill>
                          <a:effectLst/>
                          <a:latin typeface="Arial" panose="020B0604020202020204" pitchFamily="34" charset="0"/>
                          <a:cs typeface="Arial" panose="020B0604020202020204" pitchFamily="34" charset="0"/>
                        </a:rPr>
                        <a:t>Specifies</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to</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Python</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that</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this</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is</a:t>
                      </a:r>
                      <a:r>
                        <a:rPr lang="ru-KZ" sz="2000" b="0" dirty="0">
                          <a:solidFill>
                            <a:schemeClr val="bg1"/>
                          </a:solidFill>
                          <a:effectLst/>
                          <a:latin typeface="Arial" panose="020B0604020202020204" pitchFamily="34" charset="0"/>
                          <a:cs typeface="Arial" panose="020B0604020202020204" pitchFamily="34" charset="0"/>
                        </a:rPr>
                        <a:t> a </a:t>
                      </a:r>
                      <a:r>
                        <a:rPr lang="ru-KZ" sz="2000" b="0" dirty="0" err="1">
                          <a:solidFill>
                            <a:schemeClr val="bg1"/>
                          </a:solidFill>
                          <a:effectLst/>
                          <a:latin typeface="Arial" panose="020B0604020202020204" pitchFamily="34" charset="0"/>
                          <a:cs typeface="Arial" panose="020B0604020202020204" pitchFamily="34" charset="0"/>
                        </a:rPr>
                        <a:t>package</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04289850"/>
                  </a:ext>
                </a:extLst>
              </a:tr>
              <a:tr h="166632">
                <a:tc>
                  <a:txBody>
                    <a:bodyPr/>
                    <a:lstStyle/>
                    <a:p>
                      <a:pPr algn="l">
                        <a:spcAft>
                          <a:spcPts val="0"/>
                        </a:spcAft>
                      </a:pPr>
                      <a:r>
                        <a:rPr lang="ru-KZ" sz="2000" b="0" dirty="0">
                          <a:solidFill>
                            <a:schemeClr val="bg1"/>
                          </a:solidFill>
                          <a:effectLst/>
                          <a:latin typeface="Arial" panose="020B0604020202020204" pitchFamily="34" charset="0"/>
                          <a:cs typeface="Arial" panose="020B0604020202020204" pitchFamily="34" charset="0"/>
                        </a:rPr>
                        <a:t>urls.py</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2000" b="0" dirty="0" err="1">
                          <a:solidFill>
                            <a:schemeClr val="bg1"/>
                          </a:solidFill>
                          <a:effectLst/>
                          <a:latin typeface="Arial" panose="020B0604020202020204" pitchFamily="34" charset="0"/>
                          <a:cs typeface="Arial" panose="020B0604020202020204" pitchFamily="34" charset="0"/>
                        </a:rPr>
                        <a:t>Global</a:t>
                      </a:r>
                      <a:r>
                        <a:rPr lang="ru-KZ" sz="2000" b="0" dirty="0">
                          <a:solidFill>
                            <a:schemeClr val="bg1"/>
                          </a:solidFill>
                          <a:effectLst/>
                          <a:latin typeface="Arial" panose="020B0604020202020204" pitchFamily="34" charset="0"/>
                          <a:cs typeface="Arial" panose="020B0604020202020204" pitchFamily="34" charset="0"/>
                        </a:rPr>
                        <a:t> URL </a:t>
                      </a:r>
                      <a:r>
                        <a:rPr lang="ru-KZ" sz="2000" b="0" dirty="0" err="1">
                          <a:solidFill>
                            <a:schemeClr val="bg1"/>
                          </a:solidFill>
                          <a:effectLst/>
                          <a:latin typeface="Arial" panose="020B0604020202020204" pitchFamily="34" charset="0"/>
                          <a:cs typeface="Arial" panose="020B0604020202020204" pitchFamily="34" charset="0"/>
                        </a:rPr>
                        <a:t>configuration</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URLconf</a:t>
                      </a:r>
                      <a:r>
                        <a:rPr lang="ru-KZ" sz="2000" b="0" dirty="0">
                          <a:solidFill>
                            <a:schemeClr val="bg1"/>
                          </a:solidFill>
                          <a:effectLst/>
                          <a:latin typeface="Arial" panose="020B0604020202020204" pitchFamily="34" charset="0"/>
                          <a:cs typeface="Arial" panose="020B0604020202020204" pitchFamily="34" charset="0"/>
                        </a:rPr>
                        <a:t>”)</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4712859"/>
                  </a:ext>
                </a:extLst>
              </a:tr>
              <a:tr h="166632">
                <a:tc>
                  <a:txBody>
                    <a:bodyPr/>
                    <a:lstStyle/>
                    <a:p>
                      <a:pPr algn="l">
                        <a:spcAft>
                          <a:spcPts val="0"/>
                        </a:spcAft>
                      </a:pPr>
                      <a:r>
                        <a:rPr lang="ru-KZ" sz="2000" b="0" dirty="0">
                          <a:solidFill>
                            <a:schemeClr val="bg1"/>
                          </a:solidFill>
                          <a:effectLst/>
                          <a:latin typeface="Arial" panose="020B0604020202020204" pitchFamily="34" charset="0"/>
                          <a:cs typeface="Arial" panose="020B0604020202020204" pitchFamily="34" charset="0"/>
                        </a:rPr>
                        <a:t>settings.py</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2000" b="0" dirty="0" err="1">
                          <a:solidFill>
                            <a:schemeClr val="bg1"/>
                          </a:solidFill>
                          <a:effectLst/>
                          <a:latin typeface="Arial" panose="020B0604020202020204" pitchFamily="34" charset="0"/>
                          <a:cs typeface="Arial" panose="020B0604020202020204" pitchFamily="34" charset="0"/>
                        </a:rPr>
                        <a:t>Project-specific</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configuration</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0055150"/>
                  </a:ext>
                </a:extLst>
              </a:tr>
              <a:tr h="166632">
                <a:tc>
                  <a:txBody>
                    <a:bodyPr/>
                    <a:lstStyle/>
                    <a:p>
                      <a:pPr algn="l">
                        <a:spcAft>
                          <a:spcPts val="0"/>
                        </a:spcAft>
                      </a:pPr>
                      <a:r>
                        <a:rPr lang="ru-KZ" sz="2000" b="0">
                          <a:solidFill>
                            <a:schemeClr val="bg1"/>
                          </a:solidFill>
                          <a:effectLst/>
                          <a:latin typeface="Arial" panose="020B0604020202020204" pitchFamily="34" charset="0"/>
                          <a:cs typeface="Arial" panose="020B0604020202020204" pitchFamily="34" charset="0"/>
                        </a:rPr>
                        <a:t>manage.py</a:t>
                      </a:r>
                      <a:endParaRPr lang="ru-KZ" sz="20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spcAft>
                          <a:spcPts val="0"/>
                        </a:spcAft>
                      </a:pPr>
                      <a:r>
                        <a:rPr lang="ru-KZ" sz="2000" b="0" dirty="0" err="1">
                          <a:solidFill>
                            <a:schemeClr val="bg1"/>
                          </a:solidFill>
                          <a:effectLst/>
                          <a:latin typeface="Arial" panose="020B0604020202020204" pitchFamily="34" charset="0"/>
                          <a:cs typeface="Arial" panose="020B0604020202020204" pitchFamily="34" charset="0"/>
                        </a:rPr>
                        <a:t>Command-line</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interface</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for</a:t>
                      </a:r>
                      <a:r>
                        <a:rPr lang="ru-KZ" sz="2000" b="0" dirty="0">
                          <a:solidFill>
                            <a:schemeClr val="bg1"/>
                          </a:solidFill>
                          <a:effectLst/>
                          <a:latin typeface="Arial" panose="020B0604020202020204" pitchFamily="34" charset="0"/>
                          <a:cs typeface="Arial" panose="020B0604020202020204" pitchFamily="34" charset="0"/>
                        </a:rPr>
                        <a:t> </a:t>
                      </a:r>
                      <a:r>
                        <a:rPr lang="ru-KZ" sz="2000" b="0" dirty="0" err="1">
                          <a:solidFill>
                            <a:schemeClr val="bg1"/>
                          </a:solidFill>
                          <a:effectLst/>
                          <a:latin typeface="Arial" panose="020B0604020202020204" pitchFamily="34" charset="0"/>
                          <a:cs typeface="Arial" panose="020B0604020202020204" pitchFamily="34" charset="0"/>
                        </a:rPr>
                        <a:t>applications</a:t>
                      </a:r>
                      <a:endParaRPr lang="ru-KZ" sz="20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9031116"/>
                  </a:ext>
                </a:extLst>
              </a:tr>
            </a:tbl>
          </a:graphicData>
        </a:graphic>
      </p:graphicFrame>
    </p:spTree>
    <p:extLst>
      <p:ext uri="{BB962C8B-B14F-4D97-AF65-F5344CB8AC3E}">
        <p14:creationId xmlns:p14="http://schemas.microsoft.com/office/powerpoint/2010/main" val="156419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A54688E-25F8-420A-A47F-428CBA95D243}"/>
              </a:ext>
            </a:extLst>
          </p:cNvPr>
          <p:cNvSpPr/>
          <p:nvPr/>
        </p:nvSpPr>
        <p:spPr>
          <a:xfrm>
            <a:off x="0" y="691730"/>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Django Apps</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0CEC1908-73A6-4323-9F70-F85A787B4F26}"/>
              </a:ext>
            </a:extLst>
          </p:cNvPr>
          <p:cNvSpPr/>
          <p:nvPr/>
        </p:nvSpPr>
        <p:spPr>
          <a:xfrm>
            <a:off x="231636" y="3533003"/>
            <a:ext cx="3506088" cy="369332"/>
          </a:xfrm>
          <a:prstGeom prst="rect">
            <a:avLst/>
          </a:prstGeom>
          <a:ln w="38100">
            <a:solidFill>
              <a:srgbClr val="FFFF00"/>
            </a:solidFill>
          </a:ln>
        </p:spPr>
        <p:txBody>
          <a:bodyPr wrap="none">
            <a:spAutoFit/>
          </a:bodyPr>
          <a:lstStyle/>
          <a:p>
            <a:r>
              <a:rPr lang="en-US" b="1" dirty="0" err="1">
                <a:solidFill>
                  <a:schemeClr val="bg1"/>
                </a:solidFill>
                <a:latin typeface="Arial" panose="020B0604020202020204" pitchFamily="34" charset="0"/>
                <a:cs typeface="Arial" panose="020B0604020202020204" pitchFamily="34" charset="0"/>
              </a:rPr>
              <a:t>django</a:t>
            </a:r>
            <a:r>
              <a:rPr lang="en-US" b="1" dirty="0">
                <a:solidFill>
                  <a:schemeClr val="bg1"/>
                </a:solidFill>
                <a:latin typeface="Arial" panose="020B0604020202020204" pitchFamily="34" charset="0"/>
                <a:cs typeface="Arial" panose="020B0604020202020204" pitchFamily="34" charset="0"/>
              </a:rPr>
              <a:t>-admin </a:t>
            </a:r>
            <a:r>
              <a:rPr lang="en-US" b="1" dirty="0" err="1">
                <a:solidFill>
                  <a:schemeClr val="bg1"/>
                </a:solidFill>
                <a:latin typeface="Arial" panose="020B0604020202020204" pitchFamily="34" charset="0"/>
                <a:cs typeface="Arial" panose="020B0604020202020204" pitchFamily="34" charset="0"/>
              </a:rPr>
              <a:t>startapp</a:t>
            </a:r>
            <a:r>
              <a:rPr lang="en-US" b="1" dirty="0">
                <a:solidFill>
                  <a:schemeClr val="bg1"/>
                </a:solidFill>
                <a:latin typeface="Arial" panose="020B0604020202020204" pitchFamily="34" charset="0"/>
                <a:cs typeface="Arial" panose="020B0604020202020204" pitchFamily="34" charset="0"/>
              </a:rPr>
              <a:t> boards</a:t>
            </a:r>
            <a:endParaRPr lang="ru-KZ" b="1"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D3594C04-AA46-4517-AA0A-F9E00F912CF6}"/>
              </a:ext>
            </a:extLst>
          </p:cNvPr>
          <p:cNvSpPr/>
          <p:nvPr/>
        </p:nvSpPr>
        <p:spPr>
          <a:xfrm>
            <a:off x="1356944" y="2771000"/>
            <a:ext cx="1255472" cy="369332"/>
          </a:xfrm>
          <a:prstGeom prst="rect">
            <a:avLst/>
          </a:prstGeom>
        </p:spPr>
        <p:txBody>
          <a:bodyPr wrap="none">
            <a:spAutoFit/>
          </a:bodyPr>
          <a:lstStyle/>
          <a:p>
            <a:r>
              <a:rPr lang="en-US" dirty="0">
                <a:solidFill>
                  <a:schemeClr val="bg1"/>
                </a:solidFill>
              </a:rPr>
              <a:t>manage.py</a:t>
            </a:r>
            <a:endParaRPr lang="ru-KZ" dirty="0">
              <a:solidFill>
                <a:schemeClr val="bg1"/>
              </a:solidFill>
            </a:endParaRPr>
          </a:p>
        </p:txBody>
      </p:sp>
      <p:sp>
        <p:nvSpPr>
          <p:cNvPr id="8" name="Прямоугольник 7">
            <a:extLst>
              <a:ext uri="{FF2B5EF4-FFF2-40B4-BE49-F238E27FC236}">
                <a16:creationId xmlns:a16="http://schemas.microsoft.com/office/drawing/2014/main" id="{FBF36508-C122-4F78-AEF5-7C1CE409CDED}"/>
              </a:ext>
            </a:extLst>
          </p:cNvPr>
          <p:cNvSpPr/>
          <p:nvPr/>
        </p:nvSpPr>
        <p:spPr>
          <a:xfrm>
            <a:off x="3852714" y="1534397"/>
            <a:ext cx="5059650" cy="5078313"/>
          </a:xfrm>
          <a:prstGeom prst="rect">
            <a:avLst/>
          </a:prstGeom>
          <a:ln w="38100">
            <a:solidFill>
              <a:srgbClr val="FFFF00"/>
            </a:solidFill>
          </a:ln>
        </p:spPr>
        <p:txBody>
          <a:bodyPr wrap="square">
            <a:spAutoFit/>
          </a:bodyPr>
          <a:lstStyle/>
          <a:p>
            <a:r>
              <a:rPr lang="en-US" dirty="0" err="1">
                <a:solidFill>
                  <a:schemeClr val="bg1"/>
                </a:solidFill>
                <a:latin typeface="Arial" panose="020B0604020202020204" pitchFamily="34" charset="0"/>
                <a:cs typeface="Arial" panose="020B0604020202020204" pitchFamily="34" charset="0"/>
              </a:rPr>
              <a:t>myproject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myproject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    |-- boards/                </a:t>
            </a:r>
            <a:r>
              <a:rPr lang="en-US" dirty="0">
                <a:solidFill>
                  <a:srgbClr val="FFFF00"/>
                </a:solidFill>
                <a:latin typeface="Arial" panose="020B0604020202020204" pitchFamily="34" charset="0"/>
                <a:cs typeface="Arial" panose="020B0604020202020204" pitchFamily="34" charset="0"/>
              </a:rPr>
              <a:t>&lt;-- our new </a:t>
            </a:r>
            <a:r>
              <a:rPr lang="en-US" dirty="0" err="1">
                <a:solidFill>
                  <a:srgbClr val="FFFF00"/>
                </a:solidFill>
                <a:latin typeface="Arial" panose="020B0604020202020204" pitchFamily="34" charset="0"/>
                <a:cs typeface="Arial" panose="020B0604020202020204" pitchFamily="34" charset="0"/>
              </a:rPr>
              <a:t>django</a:t>
            </a:r>
            <a:r>
              <a:rPr lang="en-US" dirty="0">
                <a:solidFill>
                  <a:srgbClr val="FFFF00"/>
                </a:solidFill>
                <a:latin typeface="Arial" panose="020B0604020202020204" pitchFamily="34" charset="0"/>
                <a:cs typeface="Arial" panose="020B0604020202020204" pitchFamily="34" charset="0"/>
              </a:rPr>
              <a:t> app!</a:t>
            </a:r>
          </a:p>
          <a:p>
            <a:r>
              <a:rPr lang="en-US" dirty="0">
                <a:solidFill>
                  <a:schemeClr val="bg1"/>
                </a:solidFill>
                <a:latin typeface="Arial" panose="020B0604020202020204" pitchFamily="34" charset="0"/>
                <a:cs typeface="Arial" panose="020B0604020202020204" pitchFamily="34" charset="0"/>
              </a:rPr>
              <a:t> |    |    |-- migrations/</a:t>
            </a:r>
          </a:p>
          <a:p>
            <a:r>
              <a:rPr lang="en-US" dirty="0">
                <a:solidFill>
                  <a:schemeClr val="bg1"/>
                </a:solidFill>
                <a:latin typeface="Arial" panose="020B0604020202020204" pitchFamily="34" charset="0"/>
                <a:cs typeface="Arial" panose="020B0604020202020204" pitchFamily="34" charset="0"/>
              </a:rPr>
              <a:t> |    |    |    +-- __init__.py</a:t>
            </a:r>
          </a:p>
          <a:p>
            <a:r>
              <a:rPr lang="en-US" dirty="0">
                <a:solidFill>
                  <a:schemeClr val="bg1"/>
                </a:solidFill>
                <a:latin typeface="Arial" panose="020B0604020202020204" pitchFamily="34" charset="0"/>
                <a:cs typeface="Arial" panose="020B0604020202020204" pitchFamily="34" charset="0"/>
              </a:rPr>
              <a:t> |    |    |-- __init__.py</a:t>
            </a:r>
          </a:p>
          <a:p>
            <a:r>
              <a:rPr lang="en-US" dirty="0">
                <a:solidFill>
                  <a:schemeClr val="bg1"/>
                </a:solidFill>
                <a:latin typeface="Arial" panose="020B0604020202020204" pitchFamily="34" charset="0"/>
                <a:cs typeface="Arial" panose="020B0604020202020204" pitchFamily="34" charset="0"/>
              </a:rPr>
              <a:t> |    |    |-- admin.py</a:t>
            </a:r>
          </a:p>
          <a:p>
            <a:r>
              <a:rPr lang="en-US" dirty="0">
                <a:solidFill>
                  <a:schemeClr val="bg1"/>
                </a:solidFill>
                <a:latin typeface="Arial" panose="020B0604020202020204" pitchFamily="34" charset="0"/>
                <a:cs typeface="Arial" panose="020B0604020202020204" pitchFamily="34" charset="0"/>
              </a:rPr>
              <a:t> |    |    |-- apps.py</a:t>
            </a:r>
          </a:p>
          <a:p>
            <a:r>
              <a:rPr lang="en-US" dirty="0">
                <a:solidFill>
                  <a:schemeClr val="bg1"/>
                </a:solidFill>
                <a:latin typeface="Arial" panose="020B0604020202020204" pitchFamily="34" charset="0"/>
                <a:cs typeface="Arial" panose="020B0604020202020204" pitchFamily="34" charset="0"/>
              </a:rPr>
              <a:t> |    |    |-- models.py</a:t>
            </a:r>
          </a:p>
          <a:p>
            <a:r>
              <a:rPr lang="en-US" dirty="0">
                <a:solidFill>
                  <a:schemeClr val="bg1"/>
                </a:solidFill>
                <a:latin typeface="Arial" panose="020B0604020202020204" pitchFamily="34" charset="0"/>
                <a:cs typeface="Arial" panose="020B0604020202020204" pitchFamily="34" charset="0"/>
              </a:rPr>
              <a:t> |    |    |-- tests.py</a:t>
            </a:r>
          </a:p>
          <a:p>
            <a:r>
              <a:rPr lang="en-US" dirty="0">
                <a:solidFill>
                  <a:schemeClr val="bg1"/>
                </a:solidFill>
                <a:latin typeface="Arial" panose="020B0604020202020204" pitchFamily="34" charset="0"/>
                <a:cs typeface="Arial" panose="020B0604020202020204" pitchFamily="34" charset="0"/>
              </a:rPr>
              <a:t> |    |    +-- views.py</a:t>
            </a:r>
          </a:p>
          <a:p>
            <a:r>
              <a:rPr lang="en-US" dirty="0">
                <a:solidFill>
                  <a:schemeClr val="bg1"/>
                </a:solidFill>
                <a:latin typeface="Arial" panose="020B0604020202020204" pitchFamily="34" charset="0"/>
                <a:cs typeface="Arial" panose="020B0604020202020204" pitchFamily="34" charset="0"/>
              </a:rPr>
              <a:t> |    |-- </a:t>
            </a:r>
            <a:r>
              <a:rPr lang="en-US" dirty="0" err="1">
                <a:solidFill>
                  <a:schemeClr val="bg1"/>
                </a:solidFill>
                <a:latin typeface="Arial" panose="020B0604020202020204" pitchFamily="34" charset="0"/>
                <a:cs typeface="Arial" panose="020B0604020202020204" pitchFamily="34" charset="0"/>
              </a:rPr>
              <a:t>myproject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    |    |-- __init__.py</a:t>
            </a:r>
          </a:p>
          <a:p>
            <a:r>
              <a:rPr lang="en-US" dirty="0">
                <a:solidFill>
                  <a:schemeClr val="bg1"/>
                </a:solidFill>
                <a:latin typeface="Arial" panose="020B0604020202020204" pitchFamily="34" charset="0"/>
                <a:cs typeface="Arial" panose="020B0604020202020204" pitchFamily="34" charset="0"/>
              </a:rPr>
              <a:t> |    |    |-- settings.py</a:t>
            </a:r>
          </a:p>
          <a:p>
            <a:r>
              <a:rPr lang="en-US" dirty="0">
                <a:solidFill>
                  <a:schemeClr val="bg1"/>
                </a:solidFill>
                <a:latin typeface="Arial" panose="020B0604020202020204" pitchFamily="34" charset="0"/>
                <a:cs typeface="Arial" panose="020B0604020202020204" pitchFamily="34" charset="0"/>
              </a:rPr>
              <a:t> |    |    |-- urls.py</a:t>
            </a:r>
          </a:p>
          <a:p>
            <a:r>
              <a:rPr lang="en-US" dirty="0">
                <a:solidFill>
                  <a:schemeClr val="bg1"/>
                </a:solidFill>
                <a:latin typeface="Arial" panose="020B0604020202020204" pitchFamily="34" charset="0"/>
                <a:cs typeface="Arial" panose="020B0604020202020204" pitchFamily="34" charset="0"/>
              </a:rPr>
              <a:t> |    |    |-- wsgi.py</a:t>
            </a:r>
          </a:p>
          <a:p>
            <a:r>
              <a:rPr lang="en-US" dirty="0">
                <a:solidFill>
                  <a:schemeClr val="bg1"/>
                </a:solidFill>
                <a:latin typeface="Arial" panose="020B0604020202020204" pitchFamily="34" charset="0"/>
                <a:cs typeface="Arial" panose="020B0604020202020204" pitchFamily="34" charset="0"/>
              </a:rPr>
              <a:t> |    +-- manage.py</a:t>
            </a:r>
          </a:p>
          <a:p>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venv</a:t>
            </a:r>
            <a:r>
              <a:rPr lang="en-US" dirty="0">
                <a:solidFill>
                  <a:schemeClr val="bg1"/>
                </a:solidFill>
                <a:latin typeface="Arial" panose="020B0604020202020204" pitchFamily="34" charset="0"/>
                <a:cs typeface="Arial" panose="020B0604020202020204" pitchFamily="34" charset="0"/>
              </a:rPr>
              <a:t>/</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48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0F68A2A-9BB9-4194-8269-D23F977A9A86}"/>
              </a:ext>
            </a:extLst>
          </p:cNvPr>
          <p:cNvSpPr/>
          <p:nvPr/>
        </p:nvSpPr>
        <p:spPr>
          <a:xfrm>
            <a:off x="0" y="723381"/>
            <a:ext cx="9143999"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rPr>
              <a:t>settings.py</a:t>
            </a:r>
            <a:endParaRPr lang="ru-KZ" sz="2800" b="1" dirty="0">
              <a:solidFill>
                <a:srgbClr val="FFFF00"/>
              </a:solidFill>
              <a:latin typeface="Cambria" panose="02040503050406030204" pitchFamily="18" charset="0"/>
              <a:ea typeface="Cambria" panose="02040503050406030204" pitchFamily="18" charset="0"/>
            </a:endParaRPr>
          </a:p>
        </p:txBody>
      </p:sp>
      <p:sp>
        <p:nvSpPr>
          <p:cNvPr id="3" name="Прямоугольник 2">
            <a:extLst>
              <a:ext uri="{FF2B5EF4-FFF2-40B4-BE49-F238E27FC236}">
                <a16:creationId xmlns:a16="http://schemas.microsoft.com/office/drawing/2014/main" id="{DFD1F49A-4CE3-4213-BABB-D29F9C8A1C3A}"/>
              </a:ext>
            </a:extLst>
          </p:cNvPr>
          <p:cNvSpPr/>
          <p:nvPr/>
        </p:nvSpPr>
        <p:spPr>
          <a:xfrm>
            <a:off x="232155" y="2449610"/>
            <a:ext cx="3247869" cy="2308324"/>
          </a:xfrm>
          <a:prstGeom prst="rect">
            <a:avLst/>
          </a:prstGeom>
          <a:ln w="38100">
            <a:solidFill>
              <a:srgbClr val="FFFF00"/>
            </a:solidFill>
          </a:ln>
        </p:spPr>
        <p:txBody>
          <a:bodyPr wrap="square">
            <a:spAutoFit/>
          </a:bodyPr>
          <a:lstStyle/>
          <a:p>
            <a:r>
              <a:rPr lang="en-US" dirty="0">
                <a:solidFill>
                  <a:schemeClr val="bg1"/>
                </a:solidFill>
              </a:rPr>
              <a:t>INSTALLED_APPS = [</a:t>
            </a:r>
          </a:p>
          <a:p>
            <a:r>
              <a:rPr lang="en-US" dirty="0">
                <a:solidFill>
                  <a:schemeClr val="bg1"/>
                </a:solidFill>
              </a:rPr>
              <a:t>    '</a:t>
            </a:r>
            <a:r>
              <a:rPr lang="en-US" dirty="0" err="1">
                <a:solidFill>
                  <a:schemeClr val="bg1"/>
                </a:solidFill>
              </a:rPr>
              <a:t>django.contrib.admin</a:t>
            </a:r>
            <a:r>
              <a:rPr lang="en-US" dirty="0">
                <a:solidFill>
                  <a:schemeClr val="bg1"/>
                </a:solidFill>
              </a:rPr>
              <a:t>',</a:t>
            </a:r>
          </a:p>
          <a:p>
            <a:r>
              <a:rPr lang="en-US" dirty="0">
                <a:solidFill>
                  <a:schemeClr val="bg1"/>
                </a:solidFill>
              </a:rPr>
              <a:t>    '</a:t>
            </a:r>
            <a:r>
              <a:rPr lang="en-US" dirty="0" err="1">
                <a:solidFill>
                  <a:schemeClr val="bg1"/>
                </a:solidFill>
              </a:rPr>
              <a:t>django.contrib.auth</a:t>
            </a:r>
            <a:r>
              <a:rPr lang="en-US" dirty="0">
                <a:solidFill>
                  <a:schemeClr val="bg1"/>
                </a:solidFill>
              </a:rPr>
              <a:t>',</a:t>
            </a:r>
          </a:p>
          <a:p>
            <a:r>
              <a:rPr lang="en-US" dirty="0">
                <a:solidFill>
                  <a:schemeClr val="bg1"/>
                </a:solidFill>
              </a:rPr>
              <a:t>    '</a:t>
            </a:r>
            <a:r>
              <a:rPr lang="en-US" dirty="0" err="1">
                <a:solidFill>
                  <a:schemeClr val="bg1"/>
                </a:solidFill>
              </a:rPr>
              <a:t>django.contrib.contenttypes</a:t>
            </a:r>
            <a:r>
              <a:rPr lang="en-US" dirty="0">
                <a:solidFill>
                  <a:schemeClr val="bg1"/>
                </a:solidFill>
              </a:rPr>
              <a:t>',</a:t>
            </a:r>
          </a:p>
          <a:p>
            <a:r>
              <a:rPr lang="en-US" dirty="0">
                <a:solidFill>
                  <a:schemeClr val="bg1"/>
                </a:solidFill>
              </a:rPr>
              <a:t>    '</a:t>
            </a:r>
            <a:r>
              <a:rPr lang="en-US" dirty="0" err="1">
                <a:solidFill>
                  <a:schemeClr val="bg1"/>
                </a:solidFill>
              </a:rPr>
              <a:t>django.contrib.sessions</a:t>
            </a:r>
            <a:r>
              <a:rPr lang="en-US" dirty="0">
                <a:solidFill>
                  <a:schemeClr val="bg1"/>
                </a:solidFill>
              </a:rPr>
              <a:t>',</a:t>
            </a:r>
          </a:p>
          <a:p>
            <a:r>
              <a:rPr lang="en-US" dirty="0">
                <a:solidFill>
                  <a:schemeClr val="bg1"/>
                </a:solidFill>
              </a:rPr>
              <a:t>    '</a:t>
            </a:r>
            <a:r>
              <a:rPr lang="en-US" dirty="0" err="1">
                <a:solidFill>
                  <a:schemeClr val="bg1"/>
                </a:solidFill>
              </a:rPr>
              <a:t>django.contrib.messages</a:t>
            </a:r>
            <a:r>
              <a:rPr lang="en-US" dirty="0">
                <a:solidFill>
                  <a:schemeClr val="bg1"/>
                </a:solidFill>
              </a:rPr>
              <a:t>',</a:t>
            </a:r>
          </a:p>
          <a:p>
            <a:r>
              <a:rPr lang="en-US" dirty="0">
                <a:solidFill>
                  <a:schemeClr val="bg1"/>
                </a:solidFill>
              </a:rPr>
              <a:t>    '</a:t>
            </a:r>
            <a:r>
              <a:rPr lang="en-US" dirty="0" err="1">
                <a:solidFill>
                  <a:schemeClr val="bg1"/>
                </a:solidFill>
              </a:rPr>
              <a:t>django.contrib.staticfiles</a:t>
            </a:r>
            <a:r>
              <a:rPr lang="en-US" dirty="0">
                <a:solidFill>
                  <a:schemeClr val="bg1"/>
                </a:solidFill>
              </a:rPr>
              <a:t>',</a:t>
            </a:r>
          </a:p>
          <a:p>
            <a:r>
              <a:rPr lang="en-US" dirty="0">
                <a:solidFill>
                  <a:schemeClr val="bg1"/>
                </a:solidFill>
              </a:rPr>
              <a:t>]</a:t>
            </a:r>
            <a:endParaRPr lang="ru-KZ" dirty="0">
              <a:solidFill>
                <a:schemeClr val="bg1"/>
              </a:solidFill>
            </a:endParaRPr>
          </a:p>
        </p:txBody>
      </p:sp>
      <p:sp>
        <p:nvSpPr>
          <p:cNvPr id="4" name="Прямоугольник 3">
            <a:extLst>
              <a:ext uri="{FF2B5EF4-FFF2-40B4-BE49-F238E27FC236}">
                <a16:creationId xmlns:a16="http://schemas.microsoft.com/office/drawing/2014/main" id="{512FBBCA-5DDC-4F92-9795-ECC9A19DD6C7}"/>
              </a:ext>
            </a:extLst>
          </p:cNvPr>
          <p:cNvSpPr/>
          <p:nvPr/>
        </p:nvSpPr>
        <p:spPr>
          <a:xfrm>
            <a:off x="5663978" y="2226440"/>
            <a:ext cx="3247870" cy="2862322"/>
          </a:xfrm>
          <a:prstGeom prst="rect">
            <a:avLst/>
          </a:prstGeom>
          <a:ln w="38100">
            <a:solidFill>
              <a:srgbClr val="FFFF00"/>
            </a:solidFill>
          </a:ln>
        </p:spPr>
        <p:txBody>
          <a:bodyPr wrap="square">
            <a:spAutoFit/>
          </a:bodyPr>
          <a:lstStyle/>
          <a:p>
            <a:r>
              <a:rPr lang="en-US" dirty="0">
                <a:solidFill>
                  <a:schemeClr val="bg1"/>
                </a:solidFill>
              </a:rPr>
              <a:t>INSTALLED_APPS = [</a:t>
            </a:r>
          </a:p>
          <a:p>
            <a:r>
              <a:rPr lang="en-US" dirty="0">
                <a:solidFill>
                  <a:schemeClr val="bg1"/>
                </a:solidFill>
              </a:rPr>
              <a:t>    '</a:t>
            </a:r>
            <a:r>
              <a:rPr lang="en-US" dirty="0" err="1">
                <a:solidFill>
                  <a:schemeClr val="bg1"/>
                </a:solidFill>
              </a:rPr>
              <a:t>django.contrib.admin</a:t>
            </a:r>
            <a:r>
              <a:rPr lang="en-US" dirty="0">
                <a:solidFill>
                  <a:schemeClr val="bg1"/>
                </a:solidFill>
              </a:rPr>
              <a:t>',</a:t>
            </a:r>
          </a:p>
          <a:p>
            <a:r>
              <a:rPr lang="en-US" dirty="0">
                <a:solidFill>
                  <a:schemeClr val="bg1"/>
                </a:solidFill>
              </a:rPr>
              <a:t>    '</a:t>
            </a:r>
            <a:r>
              <a:rPr lang="en-US" dirty="0" err="1">
                <a:solidFill>
                  <a:schemeClr val="bg1"/>
                </a:solidFill>
              </a:rPr>
              <a:t>django.contrib.auth</a:t>
            </a:r>
            <a:r>
              <a:rPr lang="en-US" dirty="0">
                <a:solidFill>
                  <a:schemeClr val="bg1"/>
                </a:solidFill>
              </a:rPr>
              <a:t>',</a:t>
            </a:r>
          </a:p>
          <a:p>
            <a:r>
              <a:rPr lang="en-US" dirty="0">
                <a:solidFill>
                  <a:schemeClr val="bg1"/>
                </a:solidFill>
              </a:rPr>
              <a:t>    '</a:t>
            </a:r>
            <a:r>
              <a:rPr lang="en-US" dirty="0" err="1">
                <a:solidFill>
                  <a:schemeClr val="bg1"/>
                </a:solidFill>
              </a:rPr>
              <a:t>django.contrib.contenttypes</a:t>
            </a:r>
            <a:r>
              <a:rPr lang="en-US" dirty="0">
                <a:solidFill>
                  <a:schemeClr val="bg1"/>
                </a:solidFill>
              </a:rPr>
              <a:t>',</a:t>
            </a:r>
          </a:p>
          <a:p>
            <a:r>
              <a:rPr lang="en-US" dirty="0">
                <a:solidFill>
                  <a:schemeClr val="bg1"/>
                </a:solidFill>
              </a:rPr>
              <a:t>    '</a:t>
            </a:r>
            <a:r>
              <a:rPr lang="en-US" dirty="0" err="1">
                <a:solidFill>
                  <a:schemeClr val="bg1"/>
                </a:solidFill>
              </a:rPr>
              <a:t>django.contrib.sessions</a:t>
            </a:r>
            <a:r>
              <a:rPr lang="en-US" dirty="0">
                <a:solidFill>
                  <a:schemeClr val="bg1"/>
                </a:solidFill>
              </a:rPr>
              <a:t>',</a:t>
            </a:r>
          </a:p>
          <a:p>
            <a:r>
              <a:rPr lang="en-US" dirty="0">
                <a:solidFill>
                  <a:schemeClr val="bg1"/>
                </a:solidFill>
              </a:rPr>
              <a:t>    '</a:t>
            </a:r>
            <a:r>
              <a:rPr lang="en-US" dirty="0" err="1">
                <a:solidFill>
                  <a:schemeClr val="bg1"/>
                </a:solidFill>
              </a:rPr>
              <a:t>django.contrib.messages</a:t>
            </a:r>
            <a:r>
              <a:rPr lang="en-US" dirty="0">
                <a:solidFill>
                  <a:schemeClr val="bg1"/>
                </a:solidFill>
              </a:rPr>
              <a:t>',</a:t>
            </a:r>
          </a:p>
          <a:p>
            <a:r>
              <a:rPr lang="en-US" dirty="0">
                <a:solidFill>
                  <a:schemeClr val="bg1"/>
                </a:solidFill>
              </a:rPr>
              <a:t>    '</a:t>
            </a:r>
            <a:r>
              <a:rPr lang="en-US" dirty="0" err="1">
                <a:solidFill>
                  <a:schemeClr val="bg1"/>
                </a:solidFill>
              </a:rPr>
              <a:t>django.contrib.staticfiles</a:t>
            </a:r>
            <a:r>
              <a:rPr lang="en-US" dirty="0">
                <a:solidFill>
                  <a:schemeClr val="bg1"/>
                </a:solidFill>
              </a:rPr>
              <a:t>',</a:t>
            </a:r>
          </a:p>
          <a:p>
            <a:endParaRPr lang="en-US" dirty="0">
              <a:solidFill>
                <a:schemeClr val="bg1"/>
              </a:solidFill>
            </a:endParaRPr>
          </a:p>
          <a:p>
            <a:r>
              <a:rPr lang="en-US" dirty="0">
                <a:solidFill>
                  <a:schemeClr val="bg1"/>
                </a:solidFill>
              </a:rPr>
              <a:t>    'boards',</a:t>
            </a:r>
          </a:p>
          <a:p>
            <a:r>
              <a:rPr lang="en-US" dirty="0">
                <a:solidFill>
                  <a:schemeClr val="bg1"/>
                </a:solidFill>
              </a:rPr>
              <a:t>]</a:t>
            </a:r>
            <a:endParaRPr lang="ru-KZ" dirty="0">
              <a:solidFill>
                <a:schemeClr val="bg1"/>
              </a:solidFill>
            </a:endParaRPr>
          </a:p>
        </p:txBody>
      </p:sp>
      <p:sp>
        <p:nvSpPr>
          <p:cNvPr id="6" name="Стрелка: вправо 5">
            <a:extLst>
              <a:ext uri="{FF2B5EF4-FFF2-40B4-BE49-F238E27FC236}">
                <a16:creationId xmlns:a16="http://schemas.microsoft.com/office/drawing/2014/main" id="{452B4C94-E5AE-41D2-991C-EA57A422A100}"/>
              </a:ext>
            </a:extLst>
          </p:cNvPr>
          <p:cNvSpPr/>
          <p:nvPr/>
        </p:nvSpPr>
        <p:spPr>
          <a:xfrm>
            <a:off x="3630444" y="3104678"/>
            <a:ext cx="1883110" cy="110584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add boards</a:t>
            </a:r>
            <a:endParaRPr lang="ru-KZ" dirty="0"/>
          </a:p>
        </p:txBody>
      </p:sp>
    </p:spTree>
    <p:extLst>
      <p:ext uri="{BB962C8B-B14F-4D97-AF65-F5344CB8AC3E}">
        <p14:creationId xmlns:p14="http://schemas.microsoft.com/office/powerpoint/2010/main" val="419174516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TotalTime>
  <Words>2129</Words>
  <Application>Microsoft Office PowerPoint</Application>
  <PresentationFormat>Экран (4:3)</PresentationFormat>
  <Paragraphs>175</Paragraphs>
  <Slides>12</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Cambria</vt:lpstr>
      <vt:lpstr>Тема Office</vt:lpstr>
      <vt:lpstr>Python programming application</vt:lpstr>
      <vt:lpstr>Web development in Python</vt:lpstr>
      <vt:lpstr>Web Development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in Python</dc:title>
  <dc:creator>Talgat</dc:creator>
  <cp:lastModifiedBy>Пользователь</cp:lastModifiedBy>
  <cp:revision>43</cp:revision>
  <dcterms:created xsi:type="dcterms:W3CDTF">2020-08-09T17:31:54Z</dcterms:created>
  <dcterms:modified xsi:type="dcterms:W3CDTF">2022-03-02T03:45:35Z</dcterms:modified>
</cp:coreProperties>
</file>