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18288000" cy="10287000"/>
  <p:notesSz cx="6858000" cy="9144000"/>
  <p:embeddedFontLst>
    <p:embeddedFont>
      <p:font typeface="Evolventa Bold" charset="1" panose="020B0702020202020204"/>
      <p:regular r:id="rId21"/>
    </p:embeddedFont>
    <p:embeddedFont>
      <p:font typeface="Evolventa" charset="1" panose="020B0502020202020204"/>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fonts/font21.fntdata" Type="http://schemas.openxmlformats.org/officeDocument/2006/relationships/font"/><Relationship Id="rId22" Target="fonts/font22.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5.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4.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0" y="3347383"/>
            <a:ext cx="18344503" cy="3350095"/>
          </a:xfrm>
          <a:prstGeom prst="rect">
            <a:avLst/>
          </a:prstGeom>
        </p:spPr>
        <p:txBody>
          <a:bodyPr anchor="t" rtlCol="false" tIns="0" lIns="0" bIns="0" rIns="0">
            <a:spAutoFit/>
          </a:bodyPr>
          <a:lstStyle/>
          <a:p>
            <a:pPr algn="ctr">
              <a:lnSpc>
                <a:spcPts val="6449"/>
              </a:lnSpc>
            </a:pPr>
            <a:r>
              <a:rPr lang="en-US" sz="4606" b="true">
                <a:solidFill>
                  <a:srgbClr val="FFFFFF"/>
                </a:solidFill>
                <a:latin typeface="Evolventa Bold"/>
                <a:ea typeface="Evolventa Bold"/>
                <a:cs typeface="Evolventa Bold"/>
                <a:sym typeface="Evolventa Bold"/>
              </a:rPr>
              <a:t> 15-дәріс. </a:t>
            </a:r>
          </a:p>
          <a:p>
            <a:pPr algn="ctr">
              <a:lnSpc>
                <a:spcPts val="6449"/>
              </a:lnSpc>
              <a:spcBef>
                <a:spcPct val="0"/>
              </a:spcBef>
            </a:pPr>
            <a:r>
              <a:rPr lang="en-US" b="true" sz="4606">
                <a:solidFill>
                  <a:srgbClr val="FFFFFF"/>
                </a:solidFill>
                <a:latin typeface="Evolventa Bold"/>
                <a:ea typeface="Evolventa Bold"/>
                <a:cs typeface="Evolventa Bold"/>
                <a:sym typeface="Evolventa Bold"/>
              </a:rPr>
              <a:t>Металл кешенді катализаторлардың қатысуымен олефиндердің тотығуы.</a:t>
            </a:r>
          </a:p>
          <a:p>
            <a:pPr algn="ctr">
              <a:lnSpc>
                <a:spcPts val="6449"/>
              </a:lnSpc>
              <a:spcBef>
                <a:spcPct val="0"/>
              </a:spcBef>
            </a:pP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Freeform 3" id="3"/>
          <p:cNvSpPr/>
          <p:nvPr/>
        </p:nvSpPr>
        <p:spPr>
          <a:xfrm flipH="false" flipV="false" rot="0">
            <a:off x="5014739" y="3440831"/>
            <a:ext cx="8258523" cy="5514828"/>
          </a:xfrm>
          <a:custGeom>
            <a:avLst/>
            <a:gdLst/>
            <a:ahLst/>
            <a:cxnLst/>
            <a:rect r="r" b="b" t="t" l="l"/>
            <a:pathLst>
              <a:path h="5514828" w="8258523">
                <a:moveTo>
                  <a:pt x="0" y="0"/>
                </a:moveTo>
                <a:lnTo>
                  <a:pt x="8258522" y="0"/>
                </a:lnTo>
                <a:lnTo>
                  <a:pt x="8258522" y="5514827"/>
                </a:lnTo>
                <a:lnTo>
                  <a:pt x="0" y="5514827"/>
                </a:lnTo>
                <a:lnTo>
                  <a:pt x="0" y="0"/>
                </a:lnTo>
                <a:close/>
              </a:path>
            </a:pathLst>
          </a:custGeom>
          <a:blipFill>
            <a:blip r:embed="rId3"/>
            <a:stretch>
              <a:fillRect l="0" t="0" r="0" b="0"/>
            </a:stretch>
          </a:blipFill>
        </p:spPr>
      </p:sp>
      <p:sp>
        <p:nvSpPr>
          <p:cNvPr name="TextBox 4" id="4"/>
          <p:cNvSpPr txBox="true"/>
          <p:nvPr/>
        </p:nvSpPr>
        <p:spPr>
          <a:xfrm rot="0">
            <a:off x="1521823" y="1203723"/>
            <a:ext cx="15244354" cy="1844159"/>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Бұл реакциялар</a:t>
            </a:r>
            <a:r>
              <a:rPr lang="en-US" sz="3307">
                <a:solidFill>
                  <a:srgbClr val="FFFFFF"/>
                </a:solidFill>
                <a:latin typeface="Evolventa"/>
                <a:ea typeface="Evolventa"/>
                <a:cs typeface="Evolventa"/>
                <a:sym typeface="Evolventa"/>
              </a:rPr>
              <a:t>дың екеуі де палладий хлориді H2PdCl4 түрінде болатын қышқыл ортада тиімді жүреді. Этиленнің сірке альдегидіне дейін тотығу схемасы:</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521823" y="972859"/>
            <a:ext cx="15244354" cy="8285441"/>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Тотығу қос байланыста ең аз гидрленген көміртек атомында жүре</a:t>
            </a:r>
            <a:r>
              <a:rPr lang="en-US" sz="3307">
                <a:solidFill>
                  <a:srgbClr val="FFFFFF"/>
                </a:solidFill>
                <a:latin typeface="Evolventa"/>
                <a:ea typeface="Evolventa"/>
                <a:cs typeface="Evolventa"/>
                <a:sym typeface="Evolventa"/>
              </a:rPr>
              <a:t>ді, нәтижесінде сірке альдегид тек этиленнен, ал кетондар басқа олефиндерден түзіледі. Этилен гомологтарынан басқа бұл реакцияға келесілер қабілетті: циклолефиндер және бүйірлік тізбекте қос байланысы бар алкилароматикалық қосылыстар.</a:t>
            </a:r>
          </a:p>
          <a:p>
            <a:pPr algn="ctr">
              <a:lnSpc>
                <a:spcPts val="4630"/>
              </a:lnSpc>
              <a:spcBef>
                <a:spcPct val="0"/>
              </a:spcBef>
            </a:pPr>
          </a:p>
          <a:p>
            <a:pPr algn="ctr">
              <a:lnSpc>
                <a:spcPts val="4630"/>
              </a:lnSpc>
              <a:spcBef>
                <a:spcPct val="0"/>
              </a:spcBef>
            </a:pPr>
            <a:r>
              <a:rPr lang="en-US" sz="3307">
                <a:solidFill>
                  <a:srgbClr val="FFFFFF"/>
                </a:solidFill>
                <a:latin typeface="Evolventa"/>
                <a:ea typeface="Evolventa"/>
                <a:cs typeface="Evolventa"/>
                <a:sym typeface="Evolventa"/>
              </a:rPr>
              <a:t> Басқа қанықпаған көміртегі атомына ішінара әсер ету нәтижесінде α-олефиндерден қосымша өнім ретінде аздаған альдегидтер алынады, мысалы, пропиленнен алынған пропиональдегид. Сонымен қатар (әсіресе жоғары олефиндердің тотығуы кезінде) мыс хлоридтерінің хлорлау әсерінен хлоркетондар қосымша өнім ретінде түзіледі, олардың мөлшері мыс тұздарының концентрациясы мен ерітіндінің қышқылдылығы жоғарылаған сайын артады.</a:t>
            </a:r>
          </a:p>
          <a:p>
            <a:pPr algn="ctr">
              <a:lnSpc>
                <a:spcPts val="4630"/>
              </a:lnSpc>
              <a:spcBef>
                <a:spcPct val="0"/>
              </a:spcBef>
            </a:pP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028700" y="1858638"/>
            <a:ext cx="16230600" cy="7059746"/>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a:t>
            </a:r>
            <a:r>
              <a:rPr lang="en-US" b="true" sz="3307">
                <a:solidFill>
                  <a:srgbClr val="FFFFFF"/>
                </a:solidFill>
                <a:latin typeface="Evolventa Bold"/>
                <a:ea typeface="Evolventa Bold"/>
                <a:cs typeface="Evolventa Bold"/>
                <a:sym typeface="Evolventa Bold"/>
              </a:rPr>
              <a:t>Этиленнен ацетальдегид алу.</a:t>
            </a:r>
            <a:r>
              <a:rPr lang="en-US" sz="3307">
                <a:solidFill>
                  <a:srgbClr val="FFFFFF"/>
                </a:solidFill>
                <a:latin typeface="Evolventa"/>
                <a:ea typeface="Evolventa"/>
                <a:cs typeface="Evolventa"/>
                <a:sym typeface="Evolventa"/>
              </a:rPr>
              <a:t> Бұл процесте этиленнің PdCl2 бойынша тотығу жылдам</a:t>
            </a:r>
            <a:r>
              <a:rPr lang="en-US" sz="3307">
                <a:solidFill>
                  <a:srgbClr val="FFFFFF"/>
                </a:solidFill>
                <a:latin typeface="Evolventa"/>
                <a:ea typeface="Evolventa"/>
                <a:cs typeface="Evolventa"/>
                <a:sym typeface="Evolventa"/>
              </a:rPr>
              <a:t>дығы, CuCl2 көмегімен палладийдің тотықсызданған түрінің тотығуы және Cu2Cl2 оттегімен тотығу жылдамдығы арасындағы сәйкестікке жету маңызды. Ең баяу кезең соңғы, сондықтан катализатор- Ерітіндіде мыс тұздарының артық мөлшері болуы керек. Мысалы, құрамында 0,3...0,5% PdCl2 және 10...25% CuCl2 бар әлсіз тұз қышқылы ерітіндісімен жақсы нәтиже алынады, оған ортаның рН деңгейін реттеу үшін 2...3% мыс ацетаты қосылады. Бұл ерітіндімен барлық сатылар 100...130 °C температурада жеткілікті қарқынды жүреді, бірақ реакциялық қоспаны сұйық күйде ұстау үшін бір мезгілде процестің интенсификациясына ықпал ететін жоғары қысым (0,3...1 МПа) қажет.</a:t>
            </a:r>
          </a:p>
          <a:p>
            <a:pPr algn="ctr">
              <a:lnSpc>
                <a:spcPts val="4630"/>
              </a:lnSpc>
              <a:spcBef>
                <a:spcPct val="0"/>
              </a:spcBef>
            </a:pP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028700" y="2671768"/>
            <a:ext cx="16230600" cy="4772014"/>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Этиленнен винилацетаттың синтезі (ацетоксилдену әдісі). Реа</a:t>
            </a:r>
            <a:r>
              <a:rPr lang="en-US" sz="3307">
                <a:solidFill>
                  <a:srgbClr val="FFFFFF"/>
                </a:solidFill>
                <a:latin typeface="Evolventa"/>
                <a:ea typeface="Evolventa"/>
                <a:cs typeface="Evolventa"/>
                <a:sym typeface="Evolventa"/>
              </a:rPr>
              <a:t>кция палладий негізіндегі катализаторлардың қатысуымен жүреді:</a:t>
            </a:r>
          </a:p>
          <a:p>
            <a:pPr algn="ctr">
              <a:lnSpc>
                <a:spcPts val="4630"/>
              </a:lnSpc>
              <a:spcBef>
                <a:spcPct val="0"/>
              </a:spcBef>
            </a:pPr>
            <a:r>
              <a:rPr lang="en-US" sz="3307">
                <a:solidFill>
                  <a:srgbClr val="FFFFFF"/>
                </a:solidFill>
                <a:latin typeface="Evolventa"/>
                <a:ea typeface="Evolventa"/>
                <a:cs typeface="Evolventa"/>
                <a:sym typeface="Evolventa"/>
              </a:rPr>
              <a:t> CH2=CH2 + CH3COOH + 0,5O2 → CH2=CH−OCOCH3 + H2O</a:t>
            </a:r>
          </a:p>
          <a:p>
            <a:pPr algn="ctr">
              <a:lnSpc>
                <a:spcPts val="4630"/>
              </a:lnSpc>
              <a:spcBef>
                <a:spcPct val="0"/>
              </a:spcBef>
            </a:pPr>
            <a:r>
              <a:rPr lang="en-US" sz="3307">
                <a:solidFill>
                  <a:srgbClr val="FFFFFF"/>
                </a:solidFill>
                <a:latin typeface="Evolventa"/>
                <a:ea typeface="Evolventa"/>
                <a:cs typeface="Evolventa"/>
                <a:sym typeface="Evolventa"/>
              </a:rPr>
              <a:t> Винилацетаттың газ фазалық синтезі гетерогенді катализатормен (SiO2, Al2O3 бойынша Pd немесе натрий ацетаты қосылған алюмосиликатта) жүзеге асырылады, онда мыс тұздарының рөлін Pd екі валентті түрге тотығуына ықпал ететін тасымалдаушы атқарады.</a:t>
            </a:r>
          </a:p>
          <a:p>
            <a:pPr algn="ctr">
              <a:lnSpc>
                <a:spcPts val="4630"/>
              </a:lnSpc>
              <a:spcBef>
                <a:spcPct val="0"/>
              </a:spcBef>
            </a:pP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028700" y="1793411"/>
            <a:ext cx="16230600" cy="6528727"/>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Сонымен, Металл кешенді катализаторлардың қатысуымен олефиндердің тотығуы — органикалық химиядағы маңызды және тиімді процесс. Бұл тотығу реа</a:t>
            </a:r>
            <a:r>
              <a:rPr lang="en-US" sz="3307">
                <a:solidFill>
                  <a:srgbClr val="FFFFFF"/>
                </a:solidFill>
                <a:latin typeface="Evolventa"/>
                <a:ea typeface="Evolventa"/>
                <a:cs typeface="Evolventa"/>
                <a:sym typeface="Evolventa"/>
              </a:rPr>
              <a:t>кциялары олефиндер менқос байланыстарды функционалдаудың түрлі тәсілдерін ұсынады. Тотығу өнімдері, мысалы, эпоксидтер, альдегидтер, кетондар, карбон қышқылдары және гидропероксидтер, көптегенхимиялық өндірістерде, соның ішінде полимерлер мен фармацевтикада маңызды роль атқарады.Қорытындылай келе, металл кешенді катализаторлардың қатысуымен олефиндердің тотығуы органикалық синтездің маңызды бөлігі болып табылады, ол жоғары таңдамалылық, тиімділік және экономикалық артықшылықтар ұсынады.</a:t>
            </a:r>
          </a:p>
          <a:p>
            <a:pPr algn="ctr">
              <a:lnSpc>
                <a:spcPts val="4630"/>
              </a:lnSpc>
              <a:spcBef>
                <a:spcPct val="0"/>
              </a:spcBef>
            </a:pP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406530" y="1793411"/>
            <a:ext cx="17474939" cy="7114299"/>
          </a:xfrm>
          <a:prstGeom prst="rect">
            <a:avLst/>
          </a:prstGeom>
        </p:spPr>
        <p:txBody>
          <a:bodyPr anchor="t" rtlCol="false" tIns="0" lIns="0" bIns="0" rIns="0">
            <a:spAutoFit/>
          </a:bodyPr>
          <a:lstStyle/>
          <a:p>
            <a:pPr algn="ctr">
              <a:lnSpc>
                <a:spcPts val="4630"/>
              </a:lnSpc>
            </a:pPr>
            <a:r>
              <a:rPr lang="en-US" sz="3307">
                <a:solidFill>
                  <a:srgbClr val="FFFFFF"/>
                </a:solidFill>
                <a:latin typeface="Evolventa"/>
                <a:ea typeface="Evolventa"/>
                <a:cs typeface="Evolventa"/>
                <a:sym typeface="Evolventa"/>
              </a:rPr>
              <a:t>Қорытынды:</a:t>
            </a:r>
          </a:p>
          <a:p>
            <a:pPr algn="ctr">
              <a:lnSpc>
                <a:spcPts val="4630"/>
              </a:lnSpc>
              <a:spcBef>
                <a:spcPct val="0"/>
              </a:spcBef>
            </a:pPr>
            <a:r>
              <a:rPr lang="en-US" sz="3307">
                <a:solidFill>
                  <a:srgbClr val="FFFFFF"/>
                </a:solidFill>
                <a:latin typeface="Evolventa"/>
                <a:ea typeface="Evolventa"/>
                <a:cs typeface="Evolventa"/>
                <a:sym typeface="Evolventa"/>
              </a:rPr>
              <a:t>Металл кешенді катализаторлардың қатысуымен жүретін олефиндердің тотығуы — заманауи химиялық технологияда кең қолданыс тапқан жоғары селективті және тиімді процесс. Бұл реа</a:t>
            </a:r>
            <a:r>
              <a:rPr lang="en-US" sz="3307">
                <a:solidFill>
                  <a:srgbClr val="FFFFFF"/>
                </a:solidFill>
                <a:latin typeface="Evolventa"/>
                <a:ea typeface="Evolventa"/>
                <a:cs typeface="Evolventa"/>
                <a:sym typeface="Evolventa"/>
              </a:rPr>
              <a:t>кциялар нәтижесінде альдегидтер, кетондар, спирттер және карбон қышқылдары сияқты бағалы өнімдер алынады.</a:t>
            </a:r>
          </a:p>
          <a:p>
            <a:pPr algn="ctr">
              <a:lnSpc>
                <a:spcPts val="4630"/>
              </a:lnSpc>
              <a:spcBef>
                <a:spcPct val="0"/>
              </a:spcBef>
            </a:pPr>
          </a:p>
          <a:p>
            <a:pPr algn="ctr">
              <a:lnSpc>
                <a:spcPts val="4630"/>
              </a:lnSpc>
              <a:spcBef>
                <a:spcPct val="0"/>
              </a:spcBef>
            </a:pPr>
            <a:r>
              <a:rPr lang="en-US" sz="3307">
                <a:solidFill>
                  <a:srgbClr val="FFFFFF"/>
                </a:solidFill>
                <a:latin typeface="Evolventa"/>
                <a:ea typeface="Evolventa"/>
                <a:cs typeface="Evolventa"/>
                <a:sym typeface="Evolventa"/>
              </a:rPr>
              <a:t>Катализатор құрамындағы металл иондары (мысалы, палладий, платина, рутений және басқалар) реакцияның бағыты мен жылдамдығына әсер етеді. Мұндай процестердің басты артықшылығы — энергия үнемділігі, жоғары өнімділік және экологиялық тазалығы. Бұл тотығу түрі органикалық синтезде, фармацевтикада, полимер өндірісінде және экологиялық технологияларда маңызды орын алады.</a:t>
            </a:r>
          </a:p>
          <a:p>
            <a:pPr algn="ctr">
              <a:lnSpc>
                <a:spcPts val="4630"/>
              </a:lnSpc>
              <a:spcBef>
                <a:spcPct val="0"/>
              </a:spcBef>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609948" y="3223321"/>
            <a:ext cx="15068103" cy="3630808"/>
          </a:xfrm>
          <a:prstGeom prst="rect">
            <a:avLst/>
          </a:prstGeom>
        </p:spPr>
        <p:txBody>
          <a:bodyPr anchor="t" rtlCol="false" tIns="0" lIns="0" bIns="0" rIns="0">
            <a:spAutoFit/>
          </a:bodyPr>
          <a:lstStyle/>
          <a:p>
            <a:pPr algn="l">
              <a:lnSpc>
                <a:spcPts val="5581"/>
              </a:lnSpc>
            </a:pPr>
            <a:r>
              <a:rPr lang="en-US" sz="3987">
                <a:solidFill>
                  <a:srgbClr val="FFFFFF"/>
                </a:solidFill>
                <a:latin typeface="Evolventa"/>
                <a:ea typeface="Evolventa"/>
                <a:cs typeface="Evolventa"/>
                <a:sym typeface="Evolventa"/>
              </a:rPr>
              <a:t> Жоспар:</a:t>
            </a:r>
          </a:p>
          <a:p>
            <a:pPr algn="l">
              <a:lnSpc>
                <a:spcPts val="5581"/>
              </a:lnSpc>
              <a:spcBef>
                <a:spcPct val="0"/>
              </a:spcBef>
            </a:pPr>
            <a:r>
              <a:rPr lang="en-US" sz="3987">
                <a:solidFill>
                  <a:srgbClr val="FFFFFF"/>
                </a:solidFill>
                <a:latin typeface="Evolventa"/>
                <a:ea typeface="Evolventa"/>
                <a:cs typeface="Evolventa"/>
                <a:sym typeface="Evolventa"/>
              </a:rPr>
              <a:t> 1. Қ</a:t>
            </a:r>
            <a:r>
              <a:rPr lang="en-US" sz="3987">
                <a:solidFill>
                  <a:srgbClr val="FFFFFF"/>
                </a:solidFill>
                <a:latin typeface="Evolventa"/>
                <a:ea typeface="Evolventa"/>
                <a:cs typeface="Evolventa"/>
                <a:sym typeface="Evolventa"/>
              </a:rPr>
              <a:t>анықпаған қосылыстарды эпоксидтеу. </a:t>
            </a:r>
          </a:p>
          <a:p>
            <a:pPr algn="l">
              <a:lnSpc>
                <a:spcPts val="5581"/>
              </a:lnSpc>
              <a:spcBef>
                <a:spcPct val="0"/>
              </a:spcBef>
            </a:pPr>
            <a:r>
              <a:rPr lang="en-US" sz="3987">
                <a:solidFill>
                  <a:srgbClr val="FFFFFF"/>
                </a:solidFill>
                <a:latin typeface="Evolventa"/>
                <a:ea typeface="Evolventa"/>
                <a:cs typeface="Evolventa"/>
                <a:sym typeface="Evolventa"/>
              </a:rPr>
              <a:t> 2. Металл кешендерімен катализде олефиндердің тотығуы және тотығу комбинациясы.</a:t>
            </a:r>
          </a:p>
          <a:p>
            <a:pPr algn="ctr">
              <a:lnSpc>
                <a:spcPts val="5581"/>
              </a:lnSpc>
              <a:spcBef>
                <a:spcPct val="0"/>
              </a:spcBef>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116699" y="2455043"/>
            <a:ext cx="16054601" cy="5205465"/>
          </a:xfrm>
          <a:prstGeom prst="rect">
            <a:avLst/>
          </a:prstGeom>
        </p:spPr>
        <p:txBody>
          <a:bodyPr anchor="t" rtlCol="false" tIns="0" lIns="0" bIns="0" rIns="0">
            <a:spAutoFit/>
          </a:bodyPr>
          <a:lstStyle/>
          <a:p>
            <a:pPr algn="ctr">
              <a:lnSpc>
                <a:spcPts val="4528"/>
              </a:lnSpc>
            </a:pPr>
            <a:r>
              <a:rPr lang="en-US" sz="3234">
                <a:solidFill>
                  <a:srgbClr val="FFFFFF"/>
                </a:solidFill>
                <a:latin typeface="Evolventa"/>
                <a:ea typeface="Evolventa"/>
                <a:cs typeface="Evolventa"/>
                <a:sym typeface="Evolventa"/>
              </a:rPr>
              <a:t>Мақсаты:</a:t>
            </a:r>
          </a:p>
          <a:p>
            <a:pPr algn="ctr">
              <a:lnSpc>
                <a:spcPts val="4528"/>
              </a:lnSpc>
            </a:pPr>
          </a:p>
          <a:p>
            <a:pPr algn="ctr">
              <a:lnSpc>
                <a:spcPts val="4528"/>
              </a:lnSpc>
              <a:spcBef>
                <a:spcPct val="0"/>
              </a:spcBef>
            </a:pPr>
            <a:r>
              <a:rPr lang="en-US" sz="3234">
                <a:solidFill>
                  <a:srgbClr val="FFFFFF"/>
                </a:solidFill>
                <a:latin typeface="Evolventa"/>
                <a:ea typeface="Evolventa"/>
                <a:cs typeface="Evolventa"/>
                <a:sym typeface="Evolventa"/>
              </a:rPr>
              <a:t>Сту</a:t>
            </a:r>
            <a:r>
              <a:rPr lang="en-US" sz="3234">
                <a:solidFill>
                  <a:srgbClr val="FFFFFF"/>
                </a:solidFill>
                <a:latin typeface="Evolventa"/>
                <a:ea typeface="Evolventa"/>
                <a:cs typeface="Evolventa"/>
                <a:sym typeface="Evolventa"/>
              </a:rPr>
              <a:t>денттерге м</a:t>
            </a:r>
            <a:r>
              <a:rPr lang="en-US" sz="3234">
                <a:solidFill>
                  <a:srgbClr val="FFFFFF"/>
                </a:solidFill>
                <a:latin typeface="Evolventa"/>
                <a:ea typeface="Evolventa"/>
                <a:cs typeface="Evolventa"/>
                <a:sym typeface="Evolventa"/>
              </a:rPr>
              <a:t>еталл кешенді катализаторлармен жүретін олефиндердің тотығу реакцияларының механизмін, ерекшеліктерін және қолдану аясын түсіндіру. Катализатор құрамындағы металлдардың ролін, олардың әрекеттесу принциптерін және бұл процестің өнеркәсіптегі маңызын ашып көрсету. Сонымен қатар, тотығу өнімдерінің қолданылуын және процестің экологиялық тиімділігін қарастыру</a:t>
            </a:r>
          </a:p>
          <a:p>
            <a:pPr algn="ctr">
              <a:lnSpc>
                <a:spcPts val="4528"/>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2375891" y="1189973"/>
            <a:ext cx="13536219" cy="8267541"/>
          </a:xfrm>
          <a:prstGeom prst="rect">
            <a:avLst/>
          </a:prstGeom>
        </p:spPr>
        <p:txBody>
          <a:bodyPr anchor="t" rtlCol="false" tIns="0" lIns="0" bIns="0" rIns="0">
            <a:spAutoFit/>
          </a:bodyPr>
          <a:lstStyle/>
          <a:p>
            <a:pPr algn="l">
              <a:lnSpc>
                <a:spcPts val="4311"/>
              </a:lnSpc>
              <a:spcBef>
                <a:spcPct val="0"/>
              </a:spcBef>
            </a:pPr>
            <a:r>
              <a:rPr lang="en-US" sz="3079">
                <a:solidFill>
                  <a:srgbClr val="FFFFFF"/>
                </a:solidFill>
                <a:latin typeface="Evolventa"/>
                <a:ea typeface="Evolventa"/>
                <a:cs typeface="Evolventa"/>
                <a:sym typeface="Evolventa"/>
              </a:rPr>
              <a:t> Металл кешенді катализаторлардың қатысуымен олефиндердің тотығуы - орг</a:t>
            </a:r>
            <a:r>
              <a:rPr lang="en-US" sz="3079">
                <a:solidFill>
                  <a:srgbClr val="FFFFFF"/>
                </a:solidFill>
                <a:latin typeface="Evolventa"/>
                <a:ea typeface="Evolventa"/>
                <a:cs typeface="Evolventa"/>
                <a:sym typeface="Evolventa"/>
              </a:rPr>
              <a:t>аникалық химияда маңызды процесс болып табылады. Бұл реакцияларда олефиндер (қос байланысқа ие көмірсутектер) металл кешенді катализаторлардың қатысуымен тотығады. Металл кешендері катализаторлар ретінде көмірсутектердің функционализациясы, яғни жаңа химиялық топтардың қосылуы үшін кеңінен пайдаланылады.</a:t>
            </a:r>
          </a:p>
          <a:p>
            <a:pPr algn="l">
              <a:lnSpc>
                <a:spcPts val="4311"/>
              </a:lnSpc>
              <a:spcBef>
                <a:spcPct val="0"/>
              </a:spcBef>
            </a:pPr>
          </a:p>
          <a:p>
            <a:pPr algn="l">
              <a:lnSpc>
                <a:spcPts val="4311"/>
              </a:lnSpc>
              <a:spcBef>
                <a:spcPct val="0"/>
              </a:spcBef>
            </a:pPr>
            <a:r>
              <a:rPr lang="en-US" sz="3079">
                <a:solidFill>
                  <a:srgbClr val="FFFFFF"/>
                </a:solidFill>
                <a:latin typeface="Evolventa"/>
                <a:ea typeface="Evolventa"/>
                <a:cs typeface="Evolventa"/>
                <a:sym typeface="Evolventa"/>
              </a:rPr>
              <a:t> </a:t>
            </a:r>
            <a:r>
              <a:rPr lang="en-US" sz="3079" b="true">
                <a:solidFill>
                  <a:srgbClr val="FFFFFF"/>
                </a:solidFill>
                <a:latin typeface="Evolventa Bold"/>
                <a:ea typeface="Evolventa Bold"/>
                <a:cs typeface="Evolventa Bold"/>
                <a:sym typeface="Evolventa Bold"/>
              </a:rPr>
              <a:t>Металл кешендері </a:t>
            </a:r>
            <a:r>
              <a:rPr lang="en-US" sz="3079">
                <a:solidFill>
                  <a:srgbClr val="FFFFFF"/>
                </a:solidFill>
                <a:latin typeface="Evolventa"/>
                <a:ea typeface="Evolventa"/>
                <a:cs typeface="Evolventa"/>
                <a:sym typeface="Evolventa"/>
              </a:rPr>
              <a:t>– бұл металл атомы немесе ионы және оған координацияланған лигандтардан тұратын құрылымдар. Бұл катализаторлар химиялық реакцияларды тездетуге және таңдаулы түрде өткізуге қабілетті. Металл кешендерінде металл орталық атомы реакцияға белсенді түрде қатысады, ал лигандтар оның реакция қабілетін реттейді.</a:t>
            </a:r>
          </a:p>
          <a:p>
            <a:pPr algn="ctr">
              <a:lnSpc>
                <a:spcPts val="4311"/>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473075" y="1206642"/>
            <a:ext cx="15341850" cy="7721317"/>
          </a:xfrm>
          <a:prstGeom prst="rect">
            <a:avLst/>
          </a:prstGeom>
        </p:spPr>
        <p:txBody>
          <a:bodyPr anchor="t" rtlCol="false" tIns="0" lIns="0" bIns="0" rIns="0">
            <a:spAutoFit/>
          </a:bodyPr>
          <a:lstStyle/>
          <a:p>
            <a:pPr algn="l">
              <a:lnSpc>
                <a:spcPts val="4311"/>
              </a:lnSpc>
              <a:spcBef>
                <a:spcPct val="0"/>
              </a:spcBef>
            </a:pPr>
            <a:r>
              <a:rPr lang="en-US" sz="3079">
                <a:solidFill>
                  <a:srgbClr val="FFFFFF"/>
                </a:solidFill>
                <a:latin typeface="Evolventa"/>
                <a:ea typeface="Evolventa"/>
                <a:cs typeface="Evolventa"/>
                <a:sym typeface="Evolventa"/>
              </a:rPr>
              <a:t> Олефиндердің тотығу реакцияларында жиі қолд</a:t>
            </a:r>
            <a:r>
              <a:rPr lang="en-US" sz="3079">
                <a:solidFill>
                  <a:srgbClr val="FFFFFF"/>
                </a:solidFill>
                <a:latin typeface="Evolventa"/>
                <a:ea typeface="Evolventa"/>
                <a:cs typeface="Evolventa"/>
                <a:sym typeface="Evolventa"/>
              </a:rPr>
              <a:t>анылатын металдар:</a:t>
            </a:r>
          </a:p>
          <a:p>
            <a:pPr algn="l">
              <a:lnSpc>
                <a:spcPts val="4311"/>
              </a:lnSpc>
              <a:spcBef>
                <a:spcPct val="0"/>
              </a:spcBef>
            </a:pPr>
            <a:r>
              <a:rPr lang="en-US" sz="3079">
                <a:solidFill>
                  <a:srgbClr val="FFFFFF"/>
                </a:solidFill>
                <a:latin typeface="Evolventa"/>
                <a:ea typeface="Evolventa"/>
                <a:cs typeface="Evolventa"/>
                <a:sym typeface="Evolventa"/>
              </a:rPr>
              <a:t>палладий (Pd), платина (Pt), родий (Rh), кобальт (Co), мыс (Cu), темір (Fe).</a:t>
            </a:r>
          </a:p>
          <a:p>
            <a:pPr algn="l">
              <a:lnSpc>
                <a:spcPts val="4311"/>
              </a:lnSpc>
              <a:spcBef>
                <a:spcPct val="0"/>
              </a:spcBef>
            </a:pPr>
          </a:p>
          <a:p>
            <a:pPr algn="l">
              <a:lnSpc>
                <a:spcPts val="4311"/>
              </a:lnSpc>
              <a:spcBef>
                <a:spcPct val="0"/>
              </a:spcBef>
            </a:pPr>
            <a:r>
              <a:rPr lang="en-US" sz="3079">
                <a:solidFill>
                  <a:srgbClr val="FFFFFF"/>
                </a:solidFill>
                <a:latin typeface="Evolventa"/>
                <a:ea typeface="Evolventa"/>
                <a:cs typeface="Evolventa"/>
                <a:sym typeface="Evolventa"/>
              </a:rPr>
              <a:t> Бұл металдар молекулалық оттегін немесе басқа тотығушы агенттерді белсенді түрде қосып, олефиндермен реакцияға түседі.</a:t>
            </a:r>
          </a:p>
          <a:p>
            <a:pPr algn="l">
              <a:lnSpc>
                <a:spcPts val="4311"/>
              </a:lnSpc>
              <a:spcBef>
                <a:spcPct val="0"/>
              </a:spcBef>
            </a:pPr>
          </a:p>
          <a:p>
            <a:pPr algn="l">
              <a:lnSpc>
                <a:spcPts val="4311"/>
              </a:lnSpc>
              <a:spcBef>
                <a:spcPct val="0"/>
              </a:spcBef>
            </a:pPr>
            <a:r>
              <a:rPr lang="en-US" sz="3079">
                <a:solidFill>
                  <a:srgbClr val="FFFFFF"/>
                </a:solidFill>
                <a:latin typeface="Evolventa"/>
                <a:ea typeface="Evolventa"/>
                <a:cs typeface="Evolventa"/>
                <a:sym typeface="Evolventa"/>
              </a:rPr>
              <a:t> Металл кешенді катализаторлардың қатысуымен олефиндердің тотығуы процестері екі топқа бөлінеді: </a:t>
            </a:r>
          </a:p>
          <a:p>
            <a:pPr algn="l">
              <a:lnSpc>
                <a:spcPts val="4311"/>
              </a:lnSpc>
              <a:spcBef>
                <a:spcPct val="0"/>
              </a:spcBef>
            </a:pPr>
          </a:p>
          <a:p>
            <a:pPr algn="l">
              <a:lnSpc>
                <a:spcPts val="4311"/>
              </a:lnSpc>
              <a:spcBef>
                <a:spcPct val="0"/>
              </a:spcBef>
            </a:pPr>
            <a:r>
              <a:rPr lang="en-US" sz="3079">
                <a:solidFill>
                  <a:srgbClr val="FFFFFF"/>
                </a:solidFill>
                <a:latin typeface="Evolventa"/>
                <a:ea typeface="Evolventa"/>
                <a:cs typeface="Evolventa"/>
                <a:sym typeface="Evolventa"/>
              </a:rPr>
              <a:t> 1) қанықпаған заттардың α-о</a:t>
            </a:r>
            <a:r>
              <a:rPr lang="en-US" sz="3079">
                <a:solidFill>
                  <a:srgbClr val="FFFFFF"/>
                </a:solidFill>
                <a:latin typeface="Evolventa"/>
                <a:ea typeface="Evolventa"/>
                <a:cs typeface="Evolventa"/>
                <a:sym typeface="Evolventa"/>
              </a:rPr>
              <a:t>к</a:t>
            </a:r>
            <a:r>
              <a:rPr lang="en-US" sz="3079">
                <a:solidFill>
                  <a:srgbClr val="FFFFFF"/>
                </a:solidFill>
                <a:latin typeface="Evolventa"/>
                <a:ea typeface="Evolventa"/>
                <a:cs typeface="Evolventa"/>
                <a:sym typeface="Evolventa"/>
              </a:rPr>
              <a:t>си</a:t>
            </a:r>
            <a:r>
              <a:rPr lang="en-US" sz="3079">
                <a:solidFill>
                  <a:srgbClr val="FFFFFF"/>
                </a:solidFill>
                <a:latin typeface="Evolventa"/>
                <a:ea typeface="Evolventa"/>
                <a:cs typeface="Evolventa"/>
                <a:sym typeface="Evolventa"/>
              </a:rPr>
              <a:t>д</a:t>
            </a:r>
            <a:r>
              <a:rPr lang="en-US" sz="3079">
                <a:solidFill>
                  <a:srgbClr val="FFFFFF"/>
                </a:solidFill>
                <a:latin typeface="Evolventa"/>
                <a:ea typeface="Evolventa"/>
                <a:cs typeface="Evolventa"/>
                <a:sym typeface="Evolventa"/>
              </a:rPr>
              <a:t>т</a:t>
            </a:r>
            <a:r>
              <a:rPr lang="en-US" sz="3079">
                <a:solidFill>
                  <a:srgbClr val="FFFFFF"/>
                </a:solidFill>
                <a:latin typeface="Evolventa"/>
                <a:ea typeface="Evolventa"/>
                <a:cs typeface="Evolventa"/>
                <a:sym typeface="Evolventa"/>
              </a:rPr>
              <a:t>ері</a:t>
            </a:r>
            <a:r>
              <a:rPr lang="en-US" sz="3079">
                <a:solidFill>
                  <a:srgbClr val="FFFFFF"/>
                </a:solidFill>
                <a:latin typeface="Evolventa"/>
                <a:ea typeface="Evolventa"/>
                <a:cs typeface="Evolventa"/>
                <a:sym typeface="Evolventa"/>
              </a:rPr>
              <a:t>н немесе олардың әрі қарай түрлену өнімдерін алу үшін эпоксидтенуі;</a:t>
            </a:r>
          </a:p>
          <a:p>
            <a:pPr algn="l">
              <a:lnSpc>
                <a:spcPts val="4311"/>
              </a:lnSpc>
              <a:spcBef>
                <a:spcPct val="0"/>
              </a:spcBef>
            </a:pPr>
            <a:r>
              <a:rPr lang="en-US" sz="3079">
                <a:solidFill>
                  <a:srgbClr val="FFFFFF"/>
                </a:solidFill>
                <a:latin typeface="Evolventa"/>
                <a:ea typeface="Evolventa"/>
                <a:cs typeface="Evolventa"/>
                <a:sym typeface="Evolventa"/>
              </a:rPr>
              <a:t> 2) карбонилді қосылыстарды, күрделі эфирлерді немесе басқа заттарды алу үшін олефиндердің тотығуы және тотығу байланысы.</a:t>
            </a:r>
          </a:p>
          <a:p>
            <a:pPr algn="ctr">
              <a:lnSpc>
                <a:spcPts val="4311"/>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TextBox 3" id="3"/>
          <p:cNvSpPr txBox="true"/>
          <p:nvPr/>
        </p:nvSpPr>
        <p:spPr>
          <a:xfrm rot="0">
            <a:off x="1538566" y="611210"/>
            <a:ext cx="14442601" cy="8924645"/>
          </a:xfrm>
          <a:prstGeom prst="rect">
            <a:avLst/>
          </a:prstGeom>
        </p:spPr>
        <p:txBody>
          <a:bodyPr anchor="t" rtlCol="false" tIns="0" lIns="0" bIns="0" rIns="0">
            <a:spAutoFit/>
          </a:bodyPr>
          <a:lstStyle/>
          <a:p>
            <a:pPr algn="ctr">
              <a:lnSpc>
                <a:spcPts val="3690"/>
              </a:lnSpc>
              <a:spcBef>
                <a:spcPct val="0"/>
              </a:spcBef>
            </a:pPr>
            <a:r>
              <a:rPr lang="en-US" sz="2636">
                <a:solidFill>
                  <a:srgbClr val="FFFFFF"/>
                </a:solidFill>
                <a:latin typeface="Evolventa"/>
                <a:ea typeface="Evolventa"/>
                <a:cs typeface="Evolventa"/>
                <a:sym typeface="Evolventa"/>
              </a:rPr>
              <a:t> Пероксид қышқылдарымен және сутегі асқын тотығымен эпоксидану. Олефиндерді эпоксид</a:t>
            </a:r>
            <a:r>
              <a:rPr lang="en-US" sz="2636">
                <a:solidFill>
                  <a:srgbClr val="FFFFFF"/>
                </a:solidFill>
                <a:latin typeface="Evolventa"/>
                <a:ea typeface="Evolventa"/>
                <a:cs typeface="Evolventa"/>
                <a:sym typeface="Evolventa"/>
              </a:rPr>
              <a:t>ациялаудың бірінші жеткілікті таңдамалы және жалпы әдісі олефиндердің пероксид қышқылдарымен, ең алдымен олардың ішіндегі ең қолжетімдісі персірке қышқылымен әрекеттесуіне негізделген әдіс болды. Реакция еріткіште 30…50 °C температурада жүргізіледі.</a:t>
            </a:r>
          </a:p>
          <a:p>
            <a:pPr algn="ctr">
              <a:lnSpc>
                <a:spcPts val="3690"/>
              </a:lnSpc>
              <a:spcBef>
                <a:spcPct val="0"/>
              </a:spcBef>
            </a:pPr>
          </a:p>
          <a:p>
            <a:pPr algn="ctr">
              <a:lnSpc>
                <a:spcPts val="3690"/>
              </a:lnSpc>
              <a:spcBef>
                <a:spcPct val="0"/>
              </a:spcBef>
            </a:pPr>
            <a:r>
              <a:rPr lang="en-US" sz="2636">
                <a:solidFill>
                  <a:srgbClr val="FFFFFF"/>
                </a:solidFill>
                <a:latin typeface="Evolventa"/>
                <a:ea typeface="Evolventa"/>
                <a:cs typeface="Evolventa"/>
                <a:sym typeface="Evolventa"/>
              </a:rPr>
              <a:t> Қос байланыстағы эпоксидтенудің модификацияланған әдісі қышқыл катализінде сірке қышқылы мен сутегі асқын тотығынан реакциялық қоспада тікелей синтезделген персірке қышқылын қолданудан тұрады. α-о</a:t>
            </a:r>
            <a:r>
              <a:rPr lang="en-US" sz="2636">
                <a:solidFill>
                  <a:srgbClr val="FFFFFF"/>
                </a:solidFill>
                <a:latin typeface="Evolventa"/>
                <a:ea typeface="Evolventa"/>
                <a:cs typeface="Evolventa"/>
                <a:sym typeface="Evolventa"/>
              </a:rPr>
              <a:t>к</a:t>
            </a:r>
            <a:r>
              <a:rPr lang="en-US" sz="2636">
                <a:solidFill>
                  <a:srgbClr val="FFFFFF"/>
                </a:solidFill>
                <a:latin typeface="Evolventa"/>
                <a:ea typeface="Evolventa"/>
                <a:cs typeface="Evolventa"/>
                <a:sym typeface="Evolventa"/>
              </a:rPr>
              <a:t>си</a:t>
            </a:r>
            <a:r>
              <a:rPr lang="en-US" sz="2636">
                <a:solidFill>
                  <a:srgbClr val="FFFFFF"/>
                </a:solidFill>
                <a:latin typeface="Evolventa"/>
                <a:ea typeface="Evolventa"/>
                <a:cs typeface="Evolventa"/>
                <a:sym typeface="Evolventa"/>
              </a:rPr>
              <a:t>д</a:t>
            </a:r>
            <a:r>
              <a:rPr lang="en-US" sz="2636">
                <a:solidFill>
                  <a:srgbClr val="FFFFFF"/>
                </a:solidFill>
                <a:latin typeface="Evolventa"/>
                <a:ea typeface="Evolventa"/>
                <a:cs typeface="Evolventa"/>
                <a:sym typeface="Evolventa"/>
              </a:rPr>
              <a:t>т</a:t>
            </a:r>
            <a:r>
              <a:rPr lang="en-US" sz="2636">
                <a:solidFill>
                  <a:srgbClr val="FFFFFF"/>
                </a:solidFill>
                <a:latin typeface="Evolventa"/>
                <a:ea typeface="Evolventa"/>
                <a:cs typeface="Evolventa"/>
                <a:sym typeface="Evolventa"/>
              </a:rPr>
              <a:t>ер қышқылдардың</a:t>
            </a:r>
            <a:r>
              <a:rPr lang="en-US" sz="2636">
                <a:solidFill>
                  <a:srgbClr val="FFFFFF"/>
                </a:solidFill>
                <a:latin typeface="Evolventa"/>
                <a:ea typeface="Evolventa"/>
                <a:cs typeface="Evolventa"/>
                <a:sym typeface="Evolventa"/>
              </a:rPr>
              <a:t> әсеріне сезімтал болғандықтан, бұл әдіс сулы фазада түзілген пероксид қышқылы органикалық фазаға өтіп, суда ерімейтін қанықпаған органикалық затты эпоксидтенген кезде екі фазалы жүйеде (сулы және органикалық) жүргізгенде ғана жақсы нәтиже береді:</a:t>
            </a:r>
          </a:p>
          <a:p>
            <a:pPr algn="ctr">
              <a:lnSpc>
                <a:spcPts val="3690"/>
              </a:lnSpc>
              <a:spcBef>
                <a:spcPct val="0"/>
              </a:spcBef>
            </a:pPr>
          </a:p>
          <a:p>
            <a:pPr algn="ctr">
              <a:lnSpc>
                <a:spcPts val="3690"/>
              </a:lnSpc>
              <a:spcBef>
                <a:spcPct val="0"/>
              </a:spcBef>
            </a:pPr>
            <a:r>
              <a:rPr lang="en-US" sz="2636">
                <a:solidFill>
                  <a:srgbClr val="FFFFFF"/>
                </a:solidFill>
                <a:latin typeface="Evolventa"/>
                <a:ea typeface="Evolventa"/>
                <a:cs typeface="Evolventa"/>
                <a:sym typeface="Evolventa"/>
              </a:rPr>
              <a:t> СH</a:t>
            </a:r>
            <a:r>
              <a:rPr lang="en-US" sz="2636">
                <a:solidFill>
                  <a:srgbClr val="FFFFFF"/>
                </a:solidFill>
                <a:latin typeface="Evolventa"/>
                <a:ea typeface="Evolventa"/>
                <a:cs typeface="Evolventa"/>
                <a:sym typeface="Evolventa"/>
              </a:rPr>
              <a:t>3</a:t>
            </a:r>
            <a:r>
              <a:rPr lang="en-US" sz="2636">
                <a:solidFill>
                  <a:srgbClr val="FFFFFF"/>
                </a:solidFill>
                <a:latin typeface="Evolventa"/>
                <a:ea typeface="Evolventa"/>
                <a:cs typeface="Evolventa"/>
                <a:sym typeface="Evolventa"/>
              </a:rPr>
              <a:t>−COOH + 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O</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 →СH</a:t>
            </a:r>
            <a:r>
              <a:rPr lang="en-US" sz="2636">
                <a:solidFill>
                  <a:srgbClr val="FFFFFF"/>
                </a:solidFill>
                <a:latin typeface="Evolventa"/>
                <a:ea typeface="Evolventa"/>
                <a:cs typeface="Evolventa"/>
                <a:sym typeface="Evolventa"/>
              </a:rPr>
              <a:t>3</a:t>
            </a:r>
            <a:r>
              <a:rPr lang="en-US" sz="2636">
                <a:solidFill>
                  <a:srgbClr val="FFFFFF"/>
                </a:solidFill>
                <a:latin typeface="Evolventa"/>
                <a:ea typeface="Evolventa"/>
                <a:cs typeface="Evolventa"/>
                <a:sym typeface="Evolventa"/>
              </a:rPr>
              <a:t>−COOOH + 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O;</a:t>
            </a:r>
          </a:p>
          <a:p>
            <a:pPr algn="ctr">
              <a:lnSpc>
                <a:spcPts val="3690"/>
              </a:lnSpc>
              <a:spcBef>
                <a:spcPct val="0"/>
              </a:spcBef>
            </a:pPr>
            <a:r>
              <a:rPr lang="en-US" sz="2636">
                <a:solidFill>
                  <a:srgbClr val="FFFFFF"/>
                </a:solidFill>
                <a:latin typeface="Evolventa"/>
                <a:ea typeface="Evolventa"/>
                <a:cs typeface="Evolventa"/>
                <a:sym typeface="Evolventa"/>
              </a:rPr>
              <a:t> СH</a:t>
            </a:r>
            <a:r>
              <a:rPr lang="en-US" sz="2636">
                <a:solidFill>
                  <a:srgbClr val="FFFFFF"/>
                </a:solidFill>
                <a:latin typeface="Evolventa"/>
                <a:ea typeface="Evolventa"/>
                <a:cs typeface="Evolventa"/>
                <a:sym typeface="Evolventa"/>
              </a:rPr>
              <a:t>3</a:t>
            </a:r>
            <a:r>
              <a:rPr lang="en-US" sz="2636">
                <a:solidFill>
                  <a:srgbClr val="FFFFFF"/>
                </a:solidFill>
                <a:latin typeface="Evolventa"/>
                <a:ea typeface="Evolventa"/>
                <a:cs typeface="Evolventa"/>
                <a:sym typeface="Evolventa"/>
              </a:rPr>
              <a:t>–СОООН+ RCH=CH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 →CH</a:t>
            </a:r>
            <a:r>
              <a:rPr lang="en-US" sz="2636">
                <a:solidFill>
                  <a:srgbClr val="FFFFFF"/>
                </a:solidFill>
                <a:latin typeface="Evolventa"/>
                <a:ea typeface="Evolventa"/>
                <a:cs typeface="Evolventa"/>
                <a:sym typeface="Evolventa"/>
              </a:rPr>
              <a:t>3</a:t>
            </a:r>
            <a:r>
              <a:rPr lang="en-US" sz="2636">
                <a:solidFill>
                  <a:srgbClr val="FFFFFF"/>
                </a:solidFill>
                <a:latin typeface="Evolventa"/>
                <a:ea typeface="Evolventa"/>
                <a:cs typeface="Evolventa"/>
                <a:sym typeface="Evolventa"/>
              </a:rPr>
              <a:t>–COОН + RCH = CH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O.</a:t>
            </a:r>
          </a:p>
          <a:p>
            <a:pPr algn="ctr">
              <a:lnSpc>
                <a:spcPts val="3690"/>
              </a:lnSpc>
              <a:spcBef>
                <a:spcPct val="0"/>
              </a:spcBef>
            </a:pPr>
          </a:p>
          <a:p>
            <a:pPr algn="ctr">
              <a:lnSpc>
                <a:spcPts val="3690"/>
              </a:lnSpc>
              <a:spcBef>
                <a:spcPct val="0"/>
              </a:spcBef>
            </a:pPr>
            <a:r>
              <a:rPr lang="en-US" sz="2636">
                <a:solidFill>
                  <a:srgbClr val="FFFFFF"/>
                </a:solidFill>
                <a:latin typeface="Evolventa"/>
                <a:ea typeface="Evolventa"/>
                <a:cs typeface="Evolventa"/>
                <a:sym typeface="Evolventa"/>
              </a:rPr>
              <a:t> Гидропероксидтермен эпоксидтеу.</a:t>
            </a:r>
          </a:p>
          <a:p>
            <a:pPr algn="ctr">
              <a:lnSpc>
                <a:spcPts val="3690"/>
              </a:lnSpc>
              <a:spcBef>
                <a:spcPct val="0"/>
              </a:spcBef>
            </a:pPr>
            <a:r>
              <a:rPr lang="en-US" sz="2636">
                <a:solidFill>
                  <a:srgbClr val="FFFFFF"/>
                </a:solidFill>
                <a:latin typeface="Evolventa"/>
                <a:ea typeface="Evolventa"/>
                <a:cs typeface="Evolventa"/>
                <a:sym typeface="Evolventa"/>
              </a:rPr>
              <a:t>ROOH + R'CH=CH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 →ROH + R'CH-CH</a:t>
            </a:r>
            <a:r>
              <a:rPr lang="en-US" sz="2636">
                <a:solidFill>
                  <a:srgbClr val="FFFFFF"/>
                </a:solidFill>
                <a:latin typeface="Evolventa"/>
                <a:ea typeface="Evolventa"/>
                <a:cs typeface="Evolventa"/>
                <a:sym typeface="Evolventa"/>
              </a:rPr>
              <a:t>2</a:t>
            </a:r>
            <a:r>
              <a:rPr lang="en-US" sz="2636">
                <a:solidFill>
                  <a:srgbClr val="FFFFFF"/>
                </a:solidFill>
                <a:latin typeface="Evolventa"/>
                <a:ea typeface="Evolventa"/>
                <a:cs typeface="Evolventa"/>
                <a:sym typeface="Evolventa"/>
              </a:rPr>
              <a:t>O</a:t>
            </a:r>
          </a:p>
          <a:p>
            <a:pPr algn="ctr">
              <a:lnSpc>
                <a:spcPts val="3690"/>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Freeform 3" id="3"/>
          <p:cNvSpPr/>
          <p:nvPr/>
        </p:nvSpPr>
        <p:spPr>
          <a:xfrm flipH="false" flipV="false" rot="0">
            <a:off x="4943246" y="2534980"/>
            <a:ext cx="7633242" cy="5139212"/>
          </a:xfrm>
          <a:custGeom>
            <a:avLst/>
            <a:gdLst/>
            <a:ahLst/>
            <a:cxnLst/>
            <a:rect r="r" b="b" t="t" l="l"/>
            <a:pathLst>
              <a:path h="5139212" w="7633242">
                <a:moveTo>
                  <a:pt x="0" y="0"/>
                </a:moveTo>
                <a:lnTo>
                  <a:pt x="7633242" y="0"/>
                </a:lnTo>
                <a:lnTo>
                  <a:pt x="7633242" y="5139213"/>
                </a:lnTo>
                <a:lnTo>
                  <a:pt x="0" y="5139213"/>
                </a:lnTo>
                <a:lnTo>
                  <a:pt x="0" y="0"/>
                </a:lnTo>
                <a:close/>
              </a:path>
            </a:pathLst>
          </a:custGeom>
          <a:blipFill>
            <a:blip r:embed="rId3"/>
            <a:stretch>
              <a:fillRect l="0" t="0" r="0" b="0"/>
            </a:stretch>
          </a:blipFill>
        </p:spPr>
      </p:sp>
      <p:sp>
        <p:nvSpPr>
          <p:cNvPr name="TextBox 4" id="4"/>
          <p:cNvSpPr txBox="true"/>
          <p:nvPr/>
        </p:nvSpPr>
        <p:spPr>
          <a:xfrm rot="0">
            <a:off x="1538566" y="611210"/>
            <a:ext cx="14442601" cy="1923770"/>
          </a:xfrm>
          <a:prstGeom prst="rect">
            <a:avLst/>
          </a:prstGeom>
        </p:spPr>
        <p:txBody>
          <a:bodyPr anchor="t" rtlCol="false" tIns="0" lIns="0" bIns="0" rIns="0">
            <a:spAutoFit/>
          </a:bodyPr>
          <a:lstStyle/>
          <a:p>
            <a:pPr algn="ctr">
              <a:lnSpc>
                <a:spcPts val="3690"/>
              </a:lnSpc>
              <a:spcBef>
                <a:spcPct val="0"/>
              </a:spcBef>
            </a:pPr>
            <a:r>
              <a:rPr lang="en-US" sz="2636">
                <a:solidFill>
                  <a:srgbClr val="FFFFFF"/>
                </a:solidFill>
                <a:latin typeface="Evolventa"/>
                <a:ea typeface="Evolventa"/>
                <a:cs typeface="Evolventa"/>
                <a:sym typeface="Evolventa"/>
              </a:rPr>
              <a:t> </a:t>
            </a:r>
            <a:r>
              <a:rPr lang="en-US" b="true" sz="2636">
                <a:solidFill>
                  <a:srgbClr val="FFFFFF"/>
                </a:solidFill>
                <a:latin typeface="Evolventa Bold"/>
                <a:ea typeface="Evolventa Bold"/>
                <a:cs typeface="Evolventa Bold"/>
                <a:sym typeface="Evolventa Bold"/>
              </a:rPr>
              <a:t>Реакция катализаторлары</a:t>
            </a:r>
            <a:r>
              <a:rPr lang="en-US" sz="2636">
                <a:solidFill>
                  <a:srgbClr val="FFFFFF"/>
                </a:solidFill>
                <a:latin typeface="Evolventa"/>
                <a:ea typeface="Evolventa"/>
                <a:cs typeface="Evolventa"/>
                <a:sym typeface="Evolventa"/>
              </a:rPr>
              <a:t> – молибден, во</a:t>
            </a:r>
            <a:r>
              <a:rPr lang="en-US" sz="2636">
                <a:solidFill>
                  <a:srgbClr val="FFFFFF"/>
                </a:solidFill>
                <a:latin typeface="Evolventa"/>
                <a:ea typeface="Evolventa"/>
                <a:cs typeface="Evolventa"/>
                <a:sym typeface="Evolventa"/>
              </a:rPr>
              <a:t>льфрам, ванадий, титан, ниобий және реакциялық массада еритін басқа өтпелі металдардың тұздары мен әртүрлі кешендері. Реа</a:t>
            </a:r>
            <a:r>
              <a:rPr lang="en-US" sz="2636">
                <a:solidFill>
                  <a:srgbClr val="FFFFFF"/>
                </a:solidFill>
                <a:latin typeface="Evolventa"/>
                <a:ea typeface="Evolventa"/>
                <a:cs typeface="Evolventa"/>
                <a:sym typeface="Evolventa"/>
              </a:rPr>
              <a:t>кц</a:t>
            </a:r>
            <a:r>
              <a:rPr lang="en-US" sz="2636">
                <a:solidFill>
                  <a:srgbClr val="FFFFFF"/>
                </a:solidFill>
                <a:latin typeface="Evolventa"/>
                <a:ea typeface="Evolventa"/>
                <a:cs typeface="Evolventa"/>
                <a:sym typeface="Evolventa"/>
              </a:rPr>
              <a:t>ия</a:t>
            </a:r>
            <a:r>
              <a:rPr lang="en-US" sz="2636">
                <a:solidFill>
                  <a:srgbClr val="FFFFFF"/>
                </a:solidFill>
                <a:latin typeface="Evolventa"/>
                <a:ea typeface="Evolventa"/>
                <a:cs typeface="Evolventa"/>
                <a:sym typeface="Evolventa"/>
              </a:rPr>
              <a:t> жылдамдығы</a:t>
            </a:r>
            <a:r>
              <a:rPr lang="en-US" sz="2636">
                <a:solidFill>
                  <a:srgbClr val="FFFFFF"/>
                </a:solidFill>
                <a:latin typeface="Evolventa"/>
                <a:ea typeface="Evolventa"/>
                <a:cs typeface="Evolventa"/>
                <a:sym typeface="Evolventa"/>
              </a:rPr>
              <a:t> мен селективтілігі металдың табиғатына және оны қолдану формасына өте тәуелді.</a:t>
            </a:r>
          </a:p>
        </p:txBody>
      </p:sp>
      <p:sp>
        <p:nvSpPr>
          <p:cNvPr name="TextBox 5" id="5"/>
          <p:cNvSpPr txBox="true"/>
          <p:nvPr/>
        </p:nvSpPr>
        <p:spPr>
          <a:xfrm rot="0">
            <a:off x="1538566" y="8204939"/>
            <a:ext cx="14442601" cy="2465400"/>
          </a:xfrm>
          <a:prstGeom prst="rect">
            <a:avLst/>
          </a:prstGeom>
        </p:spPr>
        <p:txBody>
          <a:bodyPr anchor="t" rtlCol="false" tIns="0" lIns="0" bIns="0" rIns="0">
            <a:spAutoFit/>
          </a:bodyPr>
          <a:lstStyle/>
          <a:p>
            <a:pPr algn="ctr">
              <a:lnSpc>
                <a:spcPts val="3187"/>
              </a:lnSpc>
              <a:spcBef>
                <a:spcPct val="0"/>
              </a:spcBef>
            </a:pPr>
            <a:r>
              <a:rPr lang="en-US" sz="2276">
                <a:solidFill>
                  <a:srgbClr val="FFFFFF"/>
                </a:solidFill>
                <a:latin typeface="Evolventa"/>
                <a:ea typeface="Evolventa"/>
                <a:cs typeface="Evolventa"/>
                <a:sym typeface="Evolventa"/>
              </a:rPr>
              <a:t>Халькон әдісімен пропилен оксиді мен стиро</a:t>
            </a:r>
            <a:r>
              <a:rPr lang="en-US" sz="2276">
                <a:solidFill>
                  <a:srgbClr val="FFFFFF"/>
                </a:solidFill>
                <a:latin typeface="Evolventa"/>
                <a:ea typeface="Evolventa"/>
                <a:cs typeface="Evolventa"/>
                <a:sym typeface="Evolventa"/>
              </a:rPr>
              <a:t>лды алудың технологиялық схемасы: 1 – эпоксидті реактор; 2 – 5, 12 – дистилляциялық колонналар; 6 – буландырғыш; 7, 9 – жылу алмастырғыштар; 8 – сусыздандыру реа</a:t>
            </a:r>
            <a:r>
              <a:rPr lang="en-US" sz="2276">
                <a:solidFill>
                  <a:srgbClr val="FFFFFF"/>
                </a:solidFill>
                <a:latin typeface="Evolventa"/>
                <a:ea typeface="Evolventa"/>
                <a:cs typeface="Evolventa"/>
                <a:sym typeface="Evolventa"/>
              </a:rPr>
              <a:t>кторы; 10 – тоңазытқыш;</a:t>
            </a:r>
            <a:r>
              <a:rPr lang="en-US" sz="2276">
                <a:solidFill>
                  <a:srgbClr val="FFFFFF"/>
                </a:solidFill>
                <a:latin typeface="Evolventa"/>
                <a:ea typeface="Evolventa"/>
                <a:cs typeface="Evolventa"/>
                <a:sym typeface="Evolventa"/>
              </a:rPr>
              <a:t> 11 – бөлгіш; 13 – сорғы; 14 – дефлегматор;</a:t>
            </a:r>
          </a:p>
          <a:p>
            <a:pPr algn="ctr">
              <a:lnSpc>
                <a:spcPts val="3187"/>
              </a:lnSpc>
              <a:spcBef>
                <a:spcPct val="0"/>
              </a:spcBef>
            </a:pPr>
            <a:r>
              <a:rPr lang="en-US" sz="2276">
                <a:solidFill>
                  <a:srgbClr val="FFFFFF"/>
                </a:solidFill>
                <a:latin typeface="Evolventa"/>
                <a:ea typeface="Evolventa"/>
                <a:cs typeface="Evolventa"/>
                <a:sym typeface="Evolventa"/>
              </a:rPr>
              <a:t>15 – қазандық; 16 – дроссель клапаны</a:t>
            </a:r>
          </a:p>
          <a:p>
            <a:pPr algn="ctr">
              <a:lnSpc>
                <a:spcPts val="3187"/>
              </a:lnSpc>
              <a:spcBef>
                <a:spcPct val="0"/>
              </a:spcBef>
            </a:pPr>
          </a:p>
          <a:p>
            <a:pPr algn="ctr">
              <a:lnSpc>
                <a:spcPts val="3187"/>
              </a:lnSpc>
              <a:spcBef>
                <a:spcPct val="0"/>
              </a:spcBef>
            </a:pP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Freeform 3" id="3"/>
          <p:cNvSpPr/>
          <p:nvPr/>
        </p:nvSpPr>
        <p:spPr>
          <a:xfrm flipH="false" flipV="false" rot="0">
            <a:off x="3702684" y="5975737"/>
            <a:ext cx="10882632" cy="1937561"/>
          </a:xfrm>
          <a:custGeom>
            <a:avLst/>
            <a:gdLst/>
            <a:ahLst/>
            <a:cxnLst/>
            <a:rect r="r" b="b" t="t" l="l"/>
            <a:pathLst>
              <a:path h="1937561" w="10882632">
                <a:moveTo>
                  <a:pt x="0" y="0"/>
                </a:moveTo>
                <a:lnTo>
                  <a:pt x="10882632" y="0"/>
                </a:lnTo>
                <a:lnTo>
                  <a:pt x="10882632" y="1937561"/>
                </a:lnTo>
                <a:lnTo>
                  <a:pt x="0" y="1937561"/>
                </a:lnTo>
                <a:lnTo>
                  <a:pt x="0" y="0"/>
                </a:lnTo>
                <a:close/>
              </a:path>
            </a:pathLst>
          </a:custGeom>
          <a:blipFill>
            <a:blip r:embed="rId3"/>
            <a:stretch>
              <a:fillRect l="0" t="0" r="0" b="0"/>
            </a:stretch>
          </a:blipFill>
        </p:spPr>
      </p:sp>
      <p:sp>
        <p:nvSpPr>
          <p:cNvPr name="TextBox 4" id="4"/>
          <p:cNvSpPr txBox="true"/>
          <p:nvPr/>
        </p:nvSpPr>
        <p:spPr>
          <a:xfrm rot="0">
            <a:off x="600023" y="1203723"/>
            <a:ext cx="17087953" cy="4735646"/>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Металл кешендері катализдегенде о</a:t>
            </a:r>
            <a:r>
              <a:rPr lang="en-US" sz="3307">
                <a:solidFill>
                  <a:srgbClr val="FFFFFF"/>
                </a:solidFill>
                <a:latin typeface="Evolventa"/>
                <a:ea typeface="Evolventa"/>
                <a:cs typeface="Evolventa"/>
                <a:sym typeface="Evolventa"/>
              </a:rPr>
              <a:t>лефиндердің тотығуы және тотығуы.</a:t>
            </a:r>
          </a:p>
          <a:p>
            <a:pPr algn="ctr">
              <a:lnSpc>
                <a:spcPts val="4630"/>
              </a:lnSpc>
              <a:spcBef>
                <a:spcPct val="0"/>
              </a:spcBef>
            </a:pPr>
            <a:r>
              <a:rPr lang="en-US" b="true" sz="3307">
                <a:solidFill>
                  <a:srgbClr val="FFFFFF"/>
                </a:solidFill>
                <a:latin typeface="Evolventa Bold"/>
                <a:ea typeface="Evolventa Bold"/>
                <a:cs typeface="Evolventa Bold"/>
                <a:sym typeface="Evolventa Bold"/>
              </a:rPr>
              <a:t>Карбонил қосылыстарының синтезі. </a:t>
            </a:r>
          </a:p>
          <a:p>
            <a:pPr algn="ctr">
              <a:lnSpc>
                <a:spcPts val="4630"/>
              </a:lnSpc>
              <a:spcBef>
                <a:spcPct val="0"/>
              </a:spcBef>
            </a:pPr>
          </a:p>
          <a:p>
            <a:pPr algn="ctr">
              <a:lnSpc>
                <a:spcPts val="4630"/>
              </a:lnSpc>
              <a:spcBef>
                <a:spcPct val="0"/>
              </a:spcBef>
            </a:pPr>
            <a:r>
              <a:rPr lang="en-US" sz="3307">
                <a:solidFill>
                  <a:srgbClr val="FFFFFF"/>
                </a:solidFill>
                <a:latin typeface="Evolventa"/>
                <a:ea typeface="Evolventa"/>
                <a:cs typeface="Evolventa"/>
                <a:sym typeface="Evolventa"/>
              </a:rPr>
              <a:t>Олефиндерден карбонилді қосылыстар алу палладий хлоридінің олефин</a:t>
            </a:r>
            <a:r>
              <a:rPr lang="en-US" sz="3307">
                <a:solidFill>
                  <a:srgbClr val="FFFFFF"/>
                </a:solidFill>
                <a:latin typeface="Evolventa"/>
                <a:ea typeface="Evolventa"/>
                <a:cs typeface="Evolventa"/>
                <a:sym typeface="Evolventa"/>
              </a:rPr>
              <a:t>дер</a:t>
            </a:r>
            <a:r>
              <a:rPr lang="en-US" sz="3307">
                <a:solidFill>
                  <a:srgbClr val="FFFFFF"/>
                </a:solidFill>
                <a:latin typeface="Evolventa"/>
                <a:ea typeface="Evolventa"/>
                <a:cs typeface="Evolventa"/>
                <a:sym typeface="Evolventa"/>
              </a:rPr>
              <a:t>мен стехиометриялық реакциясына негізделген, онда PdCl2 металға дейін тотықсызданады:</a:t>
            </a:r>
          </a:p>
          <a:p>
            <a:pPr algn="ctr">
              <a:lnSpc>
                <a:spcPts val="4630"/>
              </a:lnSpc>
              <a:spcBef>
                <a:spcPct val="0"/>
              </a:spcBef>
            </a:pPr>
          </a:p>
          <a:p>
            <a:pPr algn="ctr">
              <a:lnSpc>
                <a:spcPts val="4630"/>
              </a:lnSpc>
              <a:spcBef>
                <a:spcPct val="0"/>
              </a:spcBef>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0" y="0"/>
                </a:moveTo>
                <a:lnTo>
                  <a:pt x="10287000" y="0"/>
                </a:lnTo>
                <a:lnTo>
                  <a:pt x="10287000" y="18288000"/>
                </a:lnTo>
                <a:lnTo>
                  <a:pt x="0" y="18288000"/>
                </a:lnTo>
                <a:lnTo>
                  <a:pt x="0" y="0"/>
                </a:lnTo>
                <a:close/>
              </a:path>
            </a:pathLst>
          </a:custGeom>
          <a:blipFill>
            <a:blip r:embed="rId2"/>
            <a:stretch>
              <a:fillRect l="0" t="0" r="0" b="0"/>
            </a:stretch>
          </a:blipFill>
        </p:spPr>
      </p:sp>
      <p:sp>
        <p:nvSpPr>
          <p:cNvPr name="Freeform 3" id="3"/>
          <p:cNvSpPr/>
          <p:nvPr/>
        </p:nvSpPr>
        <p:spPr>
          <a:xfrm flipH="false" flipV="false" rot="0">
            <a:off x="4767700" y="5438312"/>
            <a:ext cx="8752600" cy="2226539"/>
          </a:xfrm>
          <a:custGeom>
            <a:avLst/>
            <a:gdLst/>
            <a:ahLst/>
            <a:cxnLst/>
            <a:rect r="r" b="b" t="t" l="l"/>
            <a:pathLst>
              <a:path h="2226539" w="8752600">
                <a:moveTo>
                  <a:pt x="0" y="0"/>
                </a:moveTo>
                <a:lnTo>
                  <a:pt x="8752600" y="0"/>
                </a:lnTo>
                <a:lnTo>
                  <a:pt x="8752600" y="2226538"/>
                </a:lnTo>
                <a:lnTo>
                  <a:pt x="0" y="2226538"/>
                </a:lnTo>
                <a:lnTo>
                  <a:pt x="0" y="0"/>
                </a:lnTo>
                <a:close/>
              </a:path>
            </a:pathLst>
          </a:custGeom>
          <a:blipFill>
            <a:blip r:embed="rId3"/>
            <a:stretch>
              <a:fillRect l="0" t="0" r="0" b="0"/>
            </a:stretch>
          </a:blipFill>
        </p:spPr>
      </p:sp>
      <p:sp>
        <p:nvSpPr>
          <p:cNvPr name="TextBox 4" id="4"/>
          <p:cNvSpPr txBox="true"/>
          <p:nvPr/>
        </p:nvSpPr>
        <p:spPr>
          <a:xfrm rot="0">
            <a:off x="1521823" y="1203723"/>
            <a:ext cx="15244354" cy="3600872"/>
          </a:xfrm>
          <a:prstGeom prst="rect">
            <a:avLst/>
          </a:prstGeom>
        </p:spPr>
        <p:txBody>
          <a:bodyPr anchor="t" rtlCol="false" tIns="0" lIns="0" bIns="0" rIns="0">
            <a:spAutoFit/>
          </a:bodyPr>
          <a:lstStyle/>
          <a:p>
            <a:pPr algn="ctr">
              <a:lnSpc>
                <a:spcPts val="4630"/>
              </a:lnSpc>
              <a:spcBef>
                <a:spcPct val="0"/>
              </a:spcBef>
            </a:pPr>
            <a:r>
              <a:rPr lang="en-US" sz="3307">
                <a:solidFill>
                  <a:srgbClr val="FFFFFF"/>
                </a:solidFill>
                <a:latin typeface="Evolventa"/>
                <a:ea typeface="Evolventa"/>
                <a:cs typeface="Evolventa"/>
                <a:sym typeface="Evolventa"/>
              </a:rPr>
              <a:t> Реакциялық массаға о</a:t>
            </a:r>
            <a:r>
              <a:rPr lang="en-US" sz="3307">
                <a:solidFill>
                  <a:srgbClr val="FFFFFF"/>
                </a:solidFill>
                <a:latin typeface="Evolventa"/>
                <a:ea typeface="Evolventa"/>
                <a:cs typeface="Evolventa"/>
                <a:sym typeface="Evolventa"/>
              </a:rPr>
              <a:t>лефиндермен бірге оттегі енгізіледі, палладий тотығады, бірақ реакция тым баяу жүреді; егер ерітіндіге екі валентті мыс тұзы қосылса, ол палладийді тотықтырады, оны оттегімен оңай тотығатын бір валентті мысқа айналдырады. Басқаша айтқанда, мыс тұздары оттегі тасымалдаушыларға қызмет етеді:</a:t>
            </a:r>
          </a:p>
          <a:p>
            <a:pPr algn="ctr">
              <a:lnSpc>
                <a:spcPts val="4630"/>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DAGlNU1YPtQ</dc:identifier>
  <dcterms:modified xsi:type="dcterms:W3CDTF">2011-08-01T06:04:30Z</dcterms:modified>
  <cp:revision>1</cp:revision>
  <dc:title>Текст абзаца</dc:title>
</cp:coreProperties>
</file>