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2" r:id="rId14"/>
    <p:sldId id="281" r:id="rId15"/>
    <p:sldId id="269" r:id="rId16"/>
    <p:sldId id="270" r:id="rId17"/>
    <p:sldId id="283" r:id="rId18"/>
    <p:sldId id="289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647D6-5864-4EBA-A7A9-660B9E75DA39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14CF564-AD17-4A82-866B-9DA801E1869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Республики Казахстан при осуществлении платежей и переводов денег используются следующие виды платежных инструментов:</a:t>
          </a:r>
        </a:p>
      </dgm:t>
    </dgm:pt>
    <dgm:pt modelId="{3582E2CE-7CBE-43C8-80D3-4F826AB8ED1B}" type="parTrans" cxnId="{2DC5BCE2-A182-41F1-A841-5409C9527AD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57F410E-F22B-44C0-AE95-718F541D44D3}" type="sibTrans" cxnId="{2DC5BCE2-A182-41F1-A841-5409C9527AD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C9B5034D-7677-479B-B4B3-B094717DFDC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1) платежное </a:t>
          </a:r>
          <a:r>
            <a:rPr lang="ru-RU" sz="1800" b="1" dirty="0" smtClean="0">
              <a:solidFill>
                <a:schemeClr val="tx1"/>
              </a:solidFill>
            </a:rPr>
            <a:t>поручение</a:t>
          </a:r>
          <a:endParaRPr lang="ru-RU" sz="1800" b="1" dirty="0">
            <a:solidFill>
              <a:schemeClr val="tx1"/>
            </a:solidFill>
          </a:endParaRPr>
        </a:p>
      </dgm:t>
    </dgm:pt>
    <dgm:pt modelId="{CF8616CF-05CC-4570-AE2C-4CBC94245130}" type="parTrans" cxnId="{3E16E851-C508-49C5-9D2D-96DF5D5AAF8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1496DDF-365C-4A33-94DC-E1CE086161E8}" type="sibTrans" cxnId="{3E16E851-C508-49C5-9D2D-96DF5D5AAF8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7A0855B-A3B1-4F9A-8AB9-ED5F05E24102}">
      <dgm:prSet phldrT="[Текст]"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EFF3807-D949-47D9-9F17-8B17AFBE8070}" type="parTrans" cxnId="{ACE13D36-6D2F-4992-8F80-D77B378CB848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A2CEF4C-AFB2-41C5-8547-CDDDB7C4F85F}" type="sibTrans" cxnId="{ACE13D36-6D2F-4992-8F80-D77B378CB848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80FEDB0-B4F5-402B-8228-9C4243ED48DA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2) платежное </a:t>
          </a:r>
          <a:r>
            <a:rPr lang="ru-RU" sz="1800" b="1" dirty="0" smtClean="0">
              <a:solidFill>
                <a:schemeClr val="tx1"/>
              </a:solidFill>
            </a:rPr>
            <a:t>требование</a:t>
          </a:r>
          <a:endParaRPr lang="en-US" sz="1800" b="1" dirty="0">
            <a:solidFill>
              <a:schemeClr val="tx1"/>
            </a:solidFill>
          </a:endParaRPr>
        </a:p>
      </dgm:t>
    </dgm:pt>
    <dgm:pt modelId="{B210592B-58C3-48A5-BB0C-5884CF01DA16}" type="parTrans" cxnId="{0908D301-4195-4F63-85DC-3F156C63314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A9AB5D6-BE3D-4E14-AC0D-1375D10291CD}" type="sibTrans" cxnId="{0908D301-4195-4F63-85DC-3F156C63314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74D3647-A399-4B85-85A5-87C2E40B67B6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3) инкассовое </a:t>
          </a:r>
          <a:r>
            <a:rPr lang="ru-RU" sz="1800" b="1" dirty="0" smtClean="0">
              <a:solidFill>
                <a:schemeClr val="tx1"/>
              </a:solidFill>
            </a:rPr>
            <a:t>распоряжение</a:t>
          </a:r>
          <a:endParaRPr lang="en-US" sz="1800" b="1" dirty="0">
            <a:solidFill>
              <a:schemeClr val="tx1"/>
            </a:solidFill>
          </a:endParaRPr>
        </a:p>
      </dgm:t>
    </dgm:pt>
    <dgm:pt modelId="{FA884785-A7FF-4EE8-B6C9-87403F06DD07}" type="parTrans" cxnId="{17F22466-DDCB-4EC1-8EF4-27A99F4B6BF5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76E9152-E2DA-4D81-A55C-61443F0BA915}" type="sibTrans" cxnId="{17F22466-DDCB-4EC1-8EF4-27A99F4B6BF5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0C7F162-F460-407C-B383-445495CFD066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4) </a:t>
          </a:r>
          <a:r>
            <a:rPr lang="ru-RU" sz="1800" b="1" dirty="0" smtClean="0">
              <a:solidFill>
                <a:schemeClr val="tx1"/>
              </a:solidFill>
            </a:rPr>
            <a:t>чек</a:t>
          </a:r>
          <a:endParaRPr lang="en-US" sz="1800" b="1" dirty="0">
            <a:solidFill>
              <a:schemeClr val="tx1"/>
            </a:solidFill>
          </a:endParaRPr>
        </a:p>
      </dgm:t>
    </dgm:pt>
    <dgm:pt modelId="{5275CC19-8F86-4973-AB17-ACB99EE4F135}" type="parTrans" cxnId="{5611C3C8-9EF7-4098-889A-E56CA112EEA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880B7F8-7C33-4988-AF29-45176FB9431E}" type="sibTrans" cxnId="{5611C3C8-9EF7-4098-889A-E56CA112EEA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D4DB932-E375-40AE-8BFC-16F8D586464F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5) платежный </a:t>
          </a:r>
          <a:r>
            <a:rPr lang="ru-RU" sz="1800" b="1" dirty="0" smtClean="0">
              <a:solidFill>
                <a:schemeClr val="tx1"/>
              </a:solidFill>
            </a:rPr>
            <a:t>ордер</a:t>
          </a:r>
          <a:endParaRPr lang="en-US" sz="1800" b="1" dirty="0">
            <a:solidFill>
              <a:schemeClr val="tx1"/>
            </a:solidFill>
          </a:endParaRPr>
        </a:p>
      </dgm:t>
    </dgm:pt>
    <dgm:pt modelId="{4EDAA163-9A4F-46DF-86C3-CCEA3DAFC797}" type="parTrans" cxnId="{A8BEF731-6001-4F7E-8B51-E42B3BED663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FDA6107B-AE27-46D6-8D06-379063A2B12F}" type="sibTrans" cxnId="{A8BEF731-6001-4F7E-8B51-E42B3BED663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0EAAF14-CB5A-484F-938C-309E186224CA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6) платежное </a:t>
          </a:r>
          <a:r>
            <a:rPr lang="ru-RU" sz="1800" b="1" dirty="0" smtClean="0">
              <a:solidFill>
                <a:schemeClr val="tx1"/>
              </a:solidFill>
            </a:rPr>
            <a:t>извещение</a:t>
          </a:r>
          <a:endParaRPr lang="en-US" sz="1800" b="1" dirty="0">
            <a:solidFill>
              <a:schemeClr val="tx1"/>
            </a:solidFill>
          </a:endParaRPr>
        </a:p>
      </dgm:t>
    </dgm:pt>
    <dgm:pt modelId="{919B34B8-DC7A-4A28-B183-497B3225C3BA}" type="parTrans" cxnId="{A69B88D4-B9B3-4384-904E-8A328F10A9F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28CDAA1-5C61-4074-BCB4-1402A4069262}" type="sibTrans" cxnId="{A69B88D4-B9B3-4384-904E-8A328F10A9F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3C6E7BC-CC5D-4176-9DE9-C54F0424B91E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7) средство электронного </a:t>
          </a:r>
          <a:r>
            <a:rPr lang="ru-RU" sz="1800" b="1" dirty="0" smtClean="0">
              <a:solidFill>
                <a:schemeClr val="tx1"/>
              </a:solidFill>
            </a:rPr>
            <a:t>платежа</a:t>
          </a:r>
          <a:endParaRPr lang="en-US" sz="1800" b="1" dirty="0">
            <a:solidFill>
              <a:schemeClr val="tx1"/>
            </a:solidFill>
          </a:endParaRPr>
        </a:p>
      </dgm:t>
    </dgm:pt>
    <dgm:pt modelId="{63F7A8FC-C291-45D1-BE3A-62C2EA5BF960}" type="parTrans" cxnId="{7B39D22D-70A1-494F-A54D-8672A61367A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175A8DB-9EE2-489B-A3F6-28095778692B}" type="sibTrans" cxnId="{7B39D22D-70A1-494F-A54D-8672A61367A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E26D03F-6D0C-46BD-A0A4-31668F9FBF38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8) </a:t>
          </a:r>
          <a:r>
            <a:rPr lang="ru-RU" sz="1800" b="1" dirty="0" smtClean="0">
              <a:solidFill>
                <a:schemeClr val="tx1"/>
              </a:solidFill>
            </a:rPr>
            <a:t>вексель</a:t>
          </a:r>
          <a:endParaRPr lang="en-US" sz="1800" b="1" dirty="0">
            <a:solidFill>
              <a:schemeClr val="tx1"/>
            </a:solidFill>
          </a:endParaRPr>
        </a:p>
      </dgm:t>
    </dgm:pt>
    <dgm:pt modelId="{3FDB4CCB-8E2F-4E08-B3FD-1C64D3F95D47}" type="parTrans" cxnId="{46F552A2-E0FC-43BD-A496-84D2FF68C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08C6530-02A4-456C-B543-A07D80432C7D}" type="sibTrans" cxnId="{46F552A2-E0FC-43BD-A496-84D2FF68C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F8E62DF-E5A6-40F0-A97A-88CBE13C0BDE}" type="pres">
      <dgm:prSet presAssocID="{5B0647D6-5864-4EBA-A7A9-660B9E75DA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3E5A4-4DE1-4622-AC24-A9C70AD4F8E7}" type="pres">
      <dgm:prSet presAssocID="{414CF564-AD17-4A82-866B-9DA801E18699}" presName="roof" presStyleLbl="dkBgShp" presStyleIdx="0" presStyleCnt="2"/>
      <dgm:spPr/>
      <dgm:t>
        <a:bodyPr/>
        <a:lstStyle/>
        <a:p>
          <a:endParaRPr lang="ru-RU"/>
        </a:p>
      </dgm:t>
    </dgm:pt>
    <dgm:pt modelId="{C2E9F3F6-3B38-4B85-8337-6A03C8738ACF}" type="pres">
      <dgm:prSet presAssocID="{414CF564-AD17-4A82-866B-9DA801E18699}" presName="pillars" presStyleCnt="0"/>
      <dgm:spPr/>
      <dgm:t>
        <a:bodyPr/>
        <a:lstStyle/>
        <a:p>
          <a:endParaRPr lang="ru-RU"/>
        </a:p>
      </dgm:t>
    </dgm:pt>
    <dgm:pt modelId="{33E995C0-8C93-4FE6-BC44-D319CC412709}" type="pres">
      <dgm:prSet presAssocID="{414CF564-AD17-4A82-866B-9DA801E18699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6095-233D-4621-9067-5EE3BBAFEF02}" type="pres">
      <dgm:prSet presAssocID="{680FEDB0-B4F5-402B-8228-9C4243ED48DA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8A865-C874-424E-AE19-9EE8CCA8B0D5}" type="pres">
      <dgm:prSet presAssocID="{774D3647-A399-4B85-85A5-87C2E40B67B6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BEDD4-7CB9-4AA8-A48D-A18948DC4FC5}" type="pres">
      <dgm:prSet presAssocID="{40C7F162-F460-407C-B383-445495CFD066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1673E-92D6-4AEC-A093-F7AB19EA0CFA}" type="pres">
      <dgm:prSet presAssocID="{5D4DB932-E375-40AE-8BFC-16F8D586464F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65A3B-79BA-4A40-AE7B-1857A5CE58A0}" type="pres">
      <dgm:prSet presAssocID="{40EAAF14-CB5A-484F-938C-309E186224CA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4C7A7-8556-4933-8B2C-EB3A7D414142}" type="pres">
      <dgm:prSet presAssocID="{A3C6E7BC-CC5D-4176-9DE9-C54F0424B91E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C564D-7258-4083-9095-08C54C35A632}" type="pres">
      <dgm:prSet presAssocID="{5E26D03F-6D0C-46BD-A0A4-31668F9FBF38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D331C-B574-41C9-B251-85BD0FFAA13F}" type="pres">
      <dgm:prSet presAssocID="{414CF564-AD17-4A82-866B-9DA801E1869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84BC2E0A-12F6-4BDC-ACC4-E4F7960AD651}" type="presOf" srcId="{40C7F162-F460-407C-B383-445495CFD066}" destId="{A69BEDD4-7CB9-4AA8-A48D-A18948DC4FC5}" srcOrd="0" destOrd="0" presId="urn:microsoft.com/office/officeart/2005/8/layout/hList3"/>
    <dgm:cxn modelId="{9631FCB1-4D82-4132-9D33-4F2FA9EA6AAB}" type="presOf" srcId="{5D4DB932-E375-40AE-8BFC-16F8D586464F}" destId="{3541673E-92D6-4AEC-A093-F7AB19EA0CFA}" srcOrd="0" destOrd="0" presId="urn:microsoft.com/office/officeart/2005/8/layout/hList3"/>
    <dgm:cxn modelId="{A8BEF731-6001-4F7E-8B51-E42B3BED6631}" srcId="{414CF564-AD17-4A82-866B-9DA801E18699}" destId="{5D4DB932-E375-40AE-8BFC-16F8D586464F}" srcOrd="4" destOrd="0" parTransId="{4EDAA163-9A4F-46DF-86C3-CCEA3DAFC797}" sibTransId="{FDA6107B-AE27-46D6-8D06-379063A2B12F}"/>
    <dgm:cxn modelId="{8370ED5B-ECD6-4FC2-9CF7-D92FB637B31A}" type="presOf" srcId="{5B0647D6-5864-4EBA-A7A9-660B9E75DA39}" destId="{7F8E62DF-E5A6-40F0-A97A-88CBE13C0BDE}" srcOrd="0" destOrd="0" presId="urn:microsoft.com/office/officeart/2005/8/layout/hList3"/>
    <dgm:cxn modelId="{A69B88D4-B9B3-4384-904E-8A328F10A9F2}" srcId="{414CF564-AD17-4A82-866B-9DA801E18699}" destId="{40EAAF14-CB5A-484F-938C-309E186224CA}" srcOrd="5" destOrd="0" parTransId="{919B34B8-DC7A-4A28-B183-497B3225C3BA}" sibTransId="{328CDAA1-5C61-4074-BCB4-1402A4069262}"/>
    <dgm:cxn modelId="{5611C3C8-9EF7-4098-889A-E56CA112EEA3}" srcId="{414CF564-AD17-4A82-866B-9DA801E18699}" destId="{40C7F162-F460-407C-B383-445495CFD066}" srcOrd="3" destOrd="0" parTransId="{5275CC19-8F86-4973-AB17-ACB99EE4F135}" sibTransId="{0880B7F8-7C33-4988-AF29-45176FB9431E}"/>
    <dgm:cxn modelId="{49623991-7CFF-43C2-981A-1888929B4446}" type="presOf" srcId="{414CF564-AD17-4A82-866B-9DA801E18699}" destId="{8573E5A4-4DE1-4622-AC24-A9C70AD4F8E7}" srcOrd="0" destOrd="0" presId="urn:microsoft.com/office/officeart/2005/8/layout/hList3"/>
    <dgm:cxn modelId="{0908D301-4195-4F63-85DC-3F156C633149}" srcId="{414CF564-AD17-4A82-866B-9DA801E18699}" destId="{680FEDB0-B4F5-402B-8228-9C4243ED48DA}" srcOrd="1" destOrd="0" parTransId="{B210592B-58C3-48A5-BB0C-5884CF01DA16}" sibTransId="{9A9AB5D6-BE3D-4E14-AC0D-1375D10291CD}"/>
    <dgm:cxn modelId="{6797CF84-84C8-4D66-B0AF-D9CCC4D476C8}" type="presOf" srcId="{680FEDB0-B4F5-402B-8228-9C4243ED48DA}" destId="{C1B46095-233D-4621-9067-5EE3BBAFEF02}" srcOrd="0" destOrd="0" presId="urn:microsoft.com/office/officeart/2005/8/layout/hList3"/>
    <dgm:cxn modelId="{42A76679-50FF-4189-AB83-9C00E59D5B4E}" type="presOf" srcId="{774D3647-A399-4B85-85A5-87C2E40B67B6}" destId="{EC68A865-C874-424E-AE19-9EE8CCA8B0D5}" srcOrd="0" destOrd="0" presId="urn:microsoft.com/office/officeart/2005/8/layout/hList3"/>
    <dgm:cxn modelId="{ACE13D36-6D2F-4992-8F80-D77B378CB848}" srcId="{5B0647D6-5864-4EBA-A7A9-660B9E75DA39}" destId="{B7A0855B-A3B1-4F9A-8AB9-ED5F05E24102}" srcOrd="1" destOrd="0" parTransId="{0EFF3807-D949-47D9-9F17-8B17AFBE8070}" sibTransId="{EA2CEF4C-AFB2-41C5-8547-CDDDB7C4F85F}"/>
    <dgm:cxn modelId="{66B658EF-B963-4C4B-A9BF-F7BF8D7DFB9E}" type="presOf" srcId="{40EAAF14-CB5A-484F-938C-309E186224CA}" destId="{8C065A3B-79BA-4A40-AE7B-1857A5CE58A0}" srcOrd="0" destOrd="0" presId="urn:microsoft.com/office/officeart/2005/8/layout/hList3"/>
    <dgm:cxn modelId="{2DC5BCE2-A182-41F1-A841-5409C9527ADA}" srcId="{5B0647D6-5864-4EBA-A7A9-660B9E75DA39}" destId="{414CF564-AD17-4A82-866B-9DA801E18699}" srcOrd="0" destOrd="0" parTransId="{3582E2CE-7CBE-43C8-80D3-4F826AB8ED1B}" sibTransId="{B57F410E-F22B-44C0-AE95-718F541D44D3}"/>
    <dgm:cxn modelId="{6D64E80A-921C-4BBC-94B0-CB77BD192D42}" type="presOf" srcId="{A3C6E7BC-CC5D-4176-9DE9-C54F0424B91E}" destId="{F9F4C7A7-8556-4933-8B2C-EB3A7D414142}" srcOrd="0" destOrd="0" presId="urn:microsoft.com/office/officeart/2005/8/layout/hList3"/>
    <dgm:cxn modelId="{3E16E851-C508-49C5-9D2D-96DF5D5AAF87}" srcId="{414CF564-AD17-4A82-866B-9DA801E18699}" destId="{C9B5034D-7677-479B-B4B3-B094717DFDCC}" srcOrd="0" destOrd="0" parTransId="{CF8616CF-05CC-4570-AE2C-4CBC94245130}" sibTransId="{01496DDF-365C-4A33-94DC-E1CE086161E8}"/>
    <dgm:cxn modelId="{7B39D22D-70A1-494F-A54D-8672A61367AA}" srcId="{414CF564-AD17-4A82-866B-9DA801E18699}" destId="{A3C6E7BC-CC5D-4176-9DE9-C54F0424B91E}" srcOrd="6" destOrd="0" parTransId="{63F7A8FC-C291-45D1-BE3A-62C2EA5BF960}" sibTransId="{D175A8DB-9EE2-489B-A3F6-28095778692B}"/>
    <dgm:cxn modelId="{46F552A2-E0FC-43BD-A496-84D2FF68C34C}" srcId="{414CF564-AD17-4A82-866B-9DA801E18699}" destId="{5E26D03F-6D0C-46BD-A0A4-31668F9FBF38}" srcOrd="7" destOrd="0" parTransId="{3FDB4CCB-8E2F-4E08-B3FD-1C64D3F95D47}" sibTransId="{508C6530-02A4-456C-B543-A07D80432C7D}"/>
    <dgm:cxn modelId="{5B55BC1B-3508-4258-8813-1AB14423E6E8}" type="presOf" srcId="{5E26D03F-6D0C-46BD-A0A4-31668F9FBF38}" destId="{F2BC564D-7258-4083-9095-08C54C35A632}" srcOrd="0" destOrd="0" presId="urn:microsoft.com/office/officeart/2005/8/layout/hList3"/>
    <dgm:cxn modelId="{03EDB274-9DFB-4061-BE21-74D76A234ECB}" type="presOf" srcId="{C9B5034D-7677-479B-B4B3-B094717DFDCC}" destId="{33E995C0-8C93-4FE6-BC44-D319CC412709}" srcOrd="0" destOrd="0" presId="urn:microsoft.com/office/officeart/2005/8/layout/hList3"/>
    <dgm:cxn modelId="{17F22466-DDCB-4EC1-8EF4-27A99F4B6BF5}" srcId="{414CF564-AD17-4A82-866B-9DA801E18699}" destId="{774D3647-A399-4B85-85A5-87C2E40B67B6}" srcOrd="2" destOrd="0" parTransId="{FA884785-A7FF-4EE8-B6C9-87403F06DD07}" sibTransId="{276E9152-E2DA-4D81-A55C-61443F0BA915}"/>
    <dgm:cxn modelId="{78B8473A-5E48-4B73-8AEC-8A8F44CCBC0A}" type="presParOf" srcId="{7F8E62DF-E5A6-40F0-A97A-88CBE13C0BDE}" destId="{8573E5A4-4DE1-4622-AC24-A9C70AD4F8E7}" srcOrd="0" destOrd="0" presId="urn:microsoft.com/office/officeart/2005/8/layout/hList3"/>
    <dgm:cxn modelId="{1B950970-2561-4C29-8814-64C52E2E14D2}" type="presParOf" srcId="{7F8E62DF-E5A6-40F0-A97A-88CBE13C0BDE}" destId="{C2E9F3F6-3B38-4B85-8337-6A03C8738ACF}" srcOrd="1" destOrd="0" presId="urn:microsoft.com/office/officeart/2005/8/layout/hList3"/>
    <dgm:cxn modelId="{32D0C651-BD39-47A8-BA23-54D9482798AC}" type="presParOf" srcId="{C2E9F3F6-3B38-4B85-8337-6A03C8738ACF}" destId="{33E995C0-8C93-4FE6-BC44-D319CC412709}" srcOrd="0" destOrd="0" presId="urn:microsoft.com/office/officeart/2005/8/layout/hList3"/>
    <dgm:cxn modelId="{2821CDBD-A549-44B6-940B-B1577DE80455}" type="presParOf" srcId="{C2E9F3F6-3B38-4B85-8337-6A03C8738ACF}" destId="{C1B46095-233D-4621-9067-5EE3BBAFEF02}" srcOrd="1" destOrd="0" presId="urn:microsoft.com/office/officeart/2005/8/layout/hList3"/>
    <dgm:cxn modelId="{F3BA0F26-E38F-45E9-BC4E-33E2DD8AC22E}" type="presParOf" srcId="{C2E9F3F6-3B38-4B85-8337-6A03C8738ACF}" destId="{EC68A865-C874-424E-AE19-9EE8CCA8B0D5}" srcOrd="2" destOrd="0" presId="urn:microsoft.com/office/officeart/2005/8/layout/hList3"/>
    <dgm:cxn modelId="{0BED4C32-DA38-4478-83FC-96D9EE10B4C5}" type="presParOf" srcId="{C2E9F3F6-3B38-4B85-8337-6A03C8738ACF}" destId="{A69BEDD4-7CB9-4AA8-A48D-A18948DC4FC5}" srcOrd="3" destOrd="0" presId="urn:microsoft.com/office/officeart/2005/8/layout/hList3"/>
    <dgm:cxn modelId="{3C875DE6-87C8-4D78-9DB4-C684F14F3A60}" type="presParOf" srcId="{C2E9F3F6-3B38-4B85-8337-6A03C8738ACF}" destId="{3541673E-92D6-4AEC-A093-F7AB19EA0CFA}" srcOrd="4" destOrd="0" presId="urn:microsoft.com/office/officeart/2005/8/layout/hList3"/>
    <dgm:cxn modelId="{A08E3BA1-DAF9-4A25-B0F7-7A3A75AF81FE}" type="presParOf" srcId="{C2E9F3F6-3B38-4B85-8337-6A03C8738ACF}" destId="{8C065A3B-79BA-4A40-AE7B-1857A5CE58A0}" srcOrd="5" destOrd="0" presId="urn:microsoft.com/office/officeart/2005/8/layout/hList3"/>
    <dgm:cxn modelId="{41F7E1B0-BA80-4416-A131-75EF5E8E990F}" type="presParOf" srcId="{C2E9F3F6-3B38-4B85-8337-6A03C8738ACF}" destId="{F9F4C7A7-8556-4933-8B2C-EB3A7D414142}" srcOrd="6" destOrd="0" presId="urn:microsoft.com/office/officeart/2005/8/layout/hList3"/>
    <dgm:cxn modelId="{A45C3FC4-CA53-413F-86FB-CEFA5F17A946}" type="presParOf" srcId="{C2E9F3F6-3B38-4B85-8337-6A03C8738ACF}" destId="{F2BC564D-7258-4083-9095-08C54C35A632}" srcOrd="7" destOrd="0" presId="urn:microsoft.com/office/officeart/2005/8/layout/hList3"/>
    <dgm:cxn modelId="{900045C1-5416-4D1A-812B-D8B3D131184F}" type="presParOf" srcId="{7F8E62DF-E5A6-40F0-A97A-88CBE13C0BDE}" destId="{694D331C-B574-41C9-B251-85BD0FFAA13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00CAD-DF77-4A7D-8049-CD1F8714620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F2CB9-C6E4-4292-A10E-D2668C2E6FF9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Платежные документы должны содержать следующие реквизиты:</a:t>
          </a:r>
        </a:p>
      </dgm:t>
    </dgm:pt>
    <dgm:pt modelId="{C9AD4D87-0354-4CEB-8D03-1BDD7E0B35C6}" type="parTrans" cxnId="{21707469-ACA1-43B0-948D-245324CBE8C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DAED6-AEF9-4FC9-85DB-D1C3F10EFD05}" type="sibTrans" cxnId="{21707469-ACA1-43B0-948D-245324CBE8C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379EA-E50C-4D7E-A7C4-F51B83C8A252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1) наименование платежного документа</a:t>
          </a:r>
        </a:p>
      </dgm:t>
    </dgm:pt>
    <dgm:pt modelId="{72ADEE68-7397-4141-B31C-7611E6F36E03}" type="parTrans" cxnId="{3860F4F7-A2E9-4C65-A7B3-DBEF0AFC06F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FC5AD-00BC-4920-A50A-34678311ED07}" type="sibTrans" cxnId="{3860F4F7-A2E9-4C65-A7B3-DBEF0AFC06F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7B108-F0CE-44C1-A991-551BBE091739}">
      <dgm:prSet phldrT="[Текст]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F891B-367A-4C7E-9690-89FC8429044B}" type="parTrans" cxnId="{A044C5DE-EFBD-43CD-9AF1-60FAA5457EA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45C30-7D3D-4B0F-8BAA-C25F971939E6}" type="sibTrans" cxnId="{A044C5DE-EFBD-43CD-9AF1-60FAA5457EA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B4E18-0B2B-40D5-9000-B1F89ED43FE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2) номер платежного документа, число, месяц, год его выписки,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указываются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цифрами. В платежных документах, предъявленных на бумажном носителе, допускается обозначение месяца прописью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5F92F-88D3-43CC-9E31-1C17E6896389}" type="parTrans" cxnId="{121B9B23-A5C0-4E79-AA0E-96D85B568D8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6B70C-A056-43DF-B066-CB9063745220}" type="sibTrans" cxnId="{121B9B23-A5C0-4E79-AA0E-96D85B568D8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D4097-4F25-4AA1-B1F4-94B47F54092D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3) полное или сокращенное наименование, включая организационно-правовую форму юридического лица,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также фактического плательщика и фактического бенефициара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5921C-56F7-4E3A-B68A-6954D0029799}" type="parTrans" cxnId="{359F79CA-90E9-431C-826A-4327FA56254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8C145-F576-41EA-9A5C-20BEC333DC70}" type="sibTrans" cxnId="{359F79CA-90E9-431C-826A-4327FA56254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B6745-5E62-48B2-ABBE-732477AED5C1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4) фамилия, имя, отчество физического лица отправителя денег, бенефициара, а также фактического плательщика или фактического бенефициара.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7779D-84F2-4B85-B822-74DC0890786B}" type="parTrans" cxnId="{0AB3C111-90A6-4D78-94DA-E9D3AD30405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92B2C-3959-404C-AD1B-D43B8BF36214}" type="sibTrans" cxnId="{0AB3C111-90A6-4D78-94DA-E9D3AD30405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CA804-72EE-4CD1-B344-E686362507A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5) ИИК отправителя денег и бенефициара. В случае отсутствия у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физ. лица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ИИК, указываются данные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удостоверяющего его документа,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 также почтовый адрес (страна, город, улица, номер дома и квартиры)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1E775-A33B-4B33-A193-F8151646EEBE}" type="parTrans" cxnId="{3F20649B-8861-4D4B-AC8E-71D6742E6BE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F3EBC-BE7A-415C-ABD4-D6643850241A}" type="sibTrans" cxnId="{3F20649B-8861-4D4B-AC8E-71D6742E6BE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2C3E5-F53B-47CC-8A48-FE110C995F6A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6) полное или сокращенное наименование, включая организационно-правовую форму, банка отправителя денег и банка бенефициара, их банковские ИК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75C6C-3D09-474A-A85B-8A8ADA50F9F0}" type="parTrans" cxnId="{AB6840C4-EB70-4AE0-95D9-20AB6ED114A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6A2DB-CE1B-49EC-BFEE-969AE4F9E70E}" type="sibTrans" cxnId="{AB6840C4-EB70-4AE0-95D9-20AB6ED114A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97BB0-C80F-4825-B4A5-1D286934B887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7) назначение платежа, а также его кодовое обозначение. Правильность указания кодового обозначения назначения платежа в платежных документах обеспечивается инициатором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F391A-8D45-407F-AA03-6E47153C4DF2}" type="parTrans" cxnId="{BDA4F7D8-D144-49D5-B530-DD99E85434A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B38FA-B8E9-423F-AD18-F8A510751884}" type="sibTrans" cxnId="{BDA4F7D8-D144-49D5-B530-DD99E85434A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8CB12-AEE4-4155-BF5B-8CE5188F523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8) сумму платежа, обозначенную цифрами и прописью.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Тиыны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в сумме прописью указываются цифрами.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1588A-A937-49A0-B548-D6E888CAA6E0}" type="parTrans" cxnId="{6C291E53-509E-4990-9F27-FB584356FD3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7203E-6BE4-4401-B6CB-FA5A0666261F}" type="sibTrans" cxnId="{6C291E53-509E-4990-9F27-FB584356FD3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2F890-3902-4D5C-B2F3-A9EB8E01878B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9) подписи инициатора или его уполномоченных лиц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48B0A-117D-4D72-B7FB-50A3259400AC}" type="parTrans" cxnId="{CEAD03DE-89A0-483C-BFCA-F3CE62CAC7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7AAF0-EDA2-47D2-9F22-81CC493F8D8A}" type="sibTrans" cxnId="{CEAD03DE-89A0-483C-BFCA-F3CE62CAC7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D3FB9-4686-47E3-9D67-E39B53C2068C}" type="pres">
      <dgm:prSet presAssocID="{27B00CAD-DF77-4A7D-8049-CD1F871462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F9F99-8F78-42ED-B5AE-DDF40DA89454}" type="pres">
      <dgm:prSet presAssocID="{7A8F2CB9-C6E4-4292-A10E-D2668C2E6FF9}" presName="roof" presStyleLbl="dkBgShp" presStyleIdx="0" presStyleCnt="2"/>
      <dgm:spPr/>
      <dgm:t>
        <a:bodyPr/>
        <a:lstStyle/>
        <a:p>
          <a:endParaRPr lang="ru-RU"/>
        </a:p>
      </dgm:t>
    </dgm:pt>
    <dgm:pt modelId="{89D64939-02AA-4359-B6D6-529C1B03203E}" type="pres">
      <dgm:prSet presAssocID="{7A8F2CB9-C6E4-4292-A10E-D2668C2E6FF9}" presName="pillars" presStyleCnt="0"/>
      <dgm:spPr/>
    </dgm:pt>
    <dgm:pt modelId="{295D3DA5-73CF-450F-82A4-55825694F0DD}" type="pres">
      <dgm:prSet presAssocID="{7A8F2CB9-C6E4-4292-A10E-D2668C2E6FF9}" presName="pillar1" presStyleLbl="node1" presStyleIdx="0" presStyleCnt="9" custScaleX="69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2F1F3-C9D5-4E3A-9046-E912298BC8E5}" type="pres">
      <dgm:prSet presAssocID="{662B4E18-0B2B-40D5-9000-B1F89ED43FE0}" presName="pillarX" presStyleLbl="node1" presStyleIdx="1" presStyleCnt="9" custScaleX="130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1B40-4141-4615-8CAD-262D1BA1740A}" type="pres">
      <dgm:prSet presAssocID="{443D4097-4F25-4AA1-B1F4-94B47F54092D}" presName="pillar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05937-651A-4028-9328-300B873139F8}" type="pres">
      <dgm:prSet presAssocID="{474B6745-5E62-48B2-ABBE-732477AED5C1}" presName="pillar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036E-BA21-4BC1-B758-E64C61D8B4F9}" type="pres">
      <dgm:prSet presAssocID="{E80CA804-72EE-4CD1-B344-E686362507A6}" presName="pillarX" presStyleLbl="node1" presStyleIdx="4" presStyleCnt="9" custScaleX="128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5583A-4C41-489F-AD4C-0F66FD84A71C}" type="pres">
      <dgm:prSet presAssocID="{F1A2C3E5-F53B-47CC-8A48-FE110C995F6A}" presName="pillar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93278-70D3-4BD1-99BF-8BC83229B711}" type="pres">
      <dgm:prSet presAssocID="{83A97BB0-C80F-4825-B4A5-1D286934B887}" presName="pillar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63592-E427-4996-9B0B-7CC75AB4F715}" type="pres">
      <dgm:prSet presAssocID="{8608CB12-AEE4-4155-BF5B-8CE5188F5237}" presName="pillar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A4F7-3260-41B6-86DE-5410C2E72153}" type="pres">
      <dgm:prSet presAssocID="{0442F890-3902-4D5C-B2F3-A9EB8E01878B}" presName="pillar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429E1-8EC7-4A7D-8B87-F03D47100D05}" type="pres">
      <dgm:prSet presAssocID="{7A8F2CB9-C6E4-4292-A10E-D2668C2E6FF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359F79CA-90E9-431C-826A-4327FA562543}" srcId="{7A8F2CB9-C6E4-4292-A10E-D2668C2E6FF9}" destId="{443D4097-4F25-4AA1-B1F4-94B47F54092D}" srcOrd="2" destOrd="0" parTransId="{E075921C-56F7-4E3A-B68A-6954D0029799}" sibTransId="{6E08C145-F576-41EA-9A5C-20BEC333DC70}"/>
    <dgm:cxn modelId="{EAAFB474-FFC2-4487-AB87-DD909AFFB752}" type="presOf" srcId="{443D4097-4F25-4AA1-B1F4-94B47F54092D}" destId="{59851B40-4141-4615-8CAD-262D1BA1740A}" srcOrd="0" destOrd="0" presId="urn:microsoft.com/office/officeart/2005/8/layout/hList3"/>
    <dgm:cxn modelId="{2C277A0F-1415-40BB-BA49-EDDCD8A9CE46}" type="presOf" srcId="{0442F890-3902-4D5C-B2F3-A9EB8E01878B}" destId="{A06FA4F7-3260-41B6-86DE-5410C2E72153}" srcOrd="0" destOrd="0" presId="urn:microsoft.com/office/officeart/2005/8/layout/hList3"/>
    <dgm:cxn modelId="{3331E8D0-73C8-4C44-A0F7-604EA6803BA9}" type="presOf" srcId="{7A8F2CB9-C6E4-4292-A10E-D2668C2E6FF9}" destId="{CCCF9F99-8F78-42ED-B5AE-DDF40DA89454}" srcOrd="0" destOrd="0" presId="urn:microsoft.com/office/officeart/2005/8/layout/hList3"/>
    <dgm:cxn modelId="{3F20649B-8861-4D4B-AC8E-71D6742E6BE4}" srcId="{7A8F2CB9-C6E4-4292-A10E-D2668C2E6FF9}" destId="{E80CA804-72EE-4CD1-B344-E686362507A6}" srcOrd="4" destOrd="0" parTransId="{C691E775-A33B-4B33-A193-F8151646EEBE}" sibTransId="{1D9F3EBC-BE7A-415C-ABD4-D6643850241A}"/>
    <dgm:cxn modelId="{1410EC93-6F1A-4EBE-9243-45BDD51D409F}" type="presOf" srcId="{83A97BB0-C80F-4825-B4A5-1D286934B887}" destId="{C4993278-70D3-4BD1-99BF-8BC83229B711}" srcOrd="0" destOrd="0" presId="urn:microsoft.com/office/officeart/2005/8/layout/hList3"/>
    <dgm:cxn modelId="{0AB3C111-90A6-4D78-94DA-E9D3AD304050}" srcId="{7A8F2CB9-C6E4-4292-A10E-D2668C2E6FF9}" destId="{474B6745-5E62-48B2-ABBE-732477AED5C1}" srcOrd="3" destOrd="0" parTransId="{B417779D-84F2-4B85-B822-74DC0890786B}" sibTransId="{24792B2C-3959-404C-AD1B-D43B8BF36214}"/>
    <dgm:cxn modelId="{6C291E53-509E-4990-9F27-FB584356FD33}" srcId="{7A8F2CB9-C6E4-4292-A10E-D2668C2E6FF9}" destId="{8608CB12-AEE4-4155-BF5B-8CE5188F5237}" srcOrd="7" destOrd="0" parTransId="{2731588A-A937-49A0-B548-D6E888CAA6E0}" sibTransId="{36E7203E-6BE4-4401-B6CB-FA5A0666261F}"/>
    <dgm:cxn modelId="{D359980E-FACF-44CA-8BE7-687DD7688CF6}" type="presOf" srcId="{E80CA804-72EE-4CD1-B344-E686362507A6}" destId="{081D036E-BA21-4BC1-B758-E64C61D8B4F9}" srcOrd="0" destOrd="0" presId="urn:microsoft.com/office/officeart/2005/8/layout/hList3"/>
    <dgm:cxn modelId="{21707469-ACA1-43B0-948D-245324CBE8C6}" srcId="{27B00CAD-DF77-4A7D-8049-CD1F87146206}" destId="{7A8F2CB9-C6E4-4292-A10E-D2668C2E6FF9}" srcOrd="0" destOrd="0" parTransId="{C9AD4D87-0354-4CEB-8D03-1BDD7E0B35C6}" sibTransId="{243DAED6-AEF9-4FC9-85DB-D1C3F10EFD05}"/>
    <dgm:cxn modelId="{14C0DE43-004F-4E21-8FE2-72FBB06AB5E0}" type="presOf" srcId="{27B00CAD-DF77-4A7D-8049-CD1F87146206}" destId="{656D3FB9-4686-47E3-9D67-E39B53C2068C}" srcOrd="0" destOrd="0" presId="urn:microsoft.com/office/officeart/2005/8/layout/hList3"/>
    <dgm:cxn modelId="{AB6840C4-EB70-4AE0-95D9-20AB6ED114AE}" srcId="{7A8F2CB9-C6E4-4292-A10E-D2668C2E6FF9}" destId="{F1A2C3E5-F53B-47CC-8A48-FE110C995F6A}" srcOrd="5" destOrd="0" parTransId="{1C775C6C-3D09-474A-A85B-8A8ADA50F9F0}" sibTransId="{7F86A2DB-CE1B-49EC-BFEE-969AE4F9E70E}"/>
    <dgm:cxn modelId="{0427C54B-5E1A-4DBF-8B11-928A43FF3FF0}" type="presOf" srcId="{474B6745-5E62-48B2-ABBE-732477AED5C1}" destId="{FC405937-651A-4028-9328-300B873139F8}" srcOrd="0" destOrd="0" presId="urn:microsoft.com/office/officeart/2005/8/layout/hList3"/>
    <dgm:cxn modelId="{A044C5DE-EFBD-43CD-9AF1-60FAA5457EA3}" srcId="{27B00CAD-DF77-4A7D-8049-CD1F87146206}" destId="{9C47B108-F0CE-44C1-A991-551BBE091739}" srcOrd="1" destOrd="0" parTransId="{CA2F891B-367A-4C7E-9690-89FC8429044B}" sibTransId="{42045C30-7D3D-4B0F-8BAA-C25F971939E6}"/>
    <dgm:cxn modelId="{BDA4F7D8-D144-49D5-B530-DD99E85434A3}" srcId="{7A8F2CB9-C6E4-4292-A10E-D2668C2E6FF9}" destId="{83A97BB0-C80F-4825-B4A5-1D286934B887}" srcOrd="6" destOrd="0" parTransId="{144F391A-8D45-407F-AA03-6E47153C4DF2}" sibTransId="{0E1B38FA-B8E9-423F-AD18-F8A510751884}"/>
    <dgm:cxn modelId="{FE39625D-FBE3-4F4E-8AB4-172E6C6382FB}" type="presOf" srcId="{F1A2C3E5-F53B-47CC-8A48-FE110C995F6A}" destId="{E245583A-4C41-489F-AD4C-0F66FD84A71C}" srcOrd="0" destOrd="0" presId="urn:microsoft.com/office/officeart/2005/8/layout/hList3"/>
    <dgm:cxn modelId="{3AB1F1E2-DFE1-43AB-87A8-783B4BF81DAF}" type="presOf" srcId="{855379EA-E50C-4D7E-A7C4-F51B83C8A252}" destId="{295D3DA5-73CF-450F-82A4-55825694F0DD}" srcOrd="0" destOrd="0" presId="urn:microsoft.com/office/officeart/2005/8/layout/hList3"/>
    <dgm:cxn modelId="{121B9B23-A5C0-4E79-AA0E-96D85B568D81}" srcId="{7A8F2CB9-C6E4-4292-A10E-D2668C2E6FF9}" destId="{662B4E18-0B2B-40D5-9000-B1F89ED43FE0}" srcOrd="1" destOrd="0" parTransId="{F555F92F-88D3-43CC-9E31-1C17E6896389}" sibTransId="{6D26B70C-A056-43DF-B066-CB9063745220}"/>
    <dgm:cxn modelId="{56F5F0B2-39EF-4BFC-BE3E-7241DBC66FCC}" type="presOf" srcId="{8608CB12-AEE4-4155-BF5B-8CE5188F5237}" destId="{8A263592-E427-4996-9B0B-7CC75AB4F715}" srcOrd="0" destOrd="0" presId="urn:microsoft.com/office/officeart/2005/8/layout/hList3"/>
    <dgm:cxn modelId="{CEAD03DE-89A0-483C-BFCA-F3CE62CAC703}" srcId="{7A8F2CB9-C6E4-4292-A10E-D2668C2E6FF9}" destId="{0442F890-3902-4D5C-B2F3-A9EB8E01878B}" srcOrd="8" destOrd="0" parTransId="{A2748B0A-117D-4D72-B7FB-50A3259400AC}" sibTransId="{6507AAF0-EDA2-47D2-9F22-81CC493F8D8A}"/>
    <dgm:cxn modelId="{D2910774-256D-417C-978A-30E5196243B4}" type="presOf" srcId="{662B4E18-0B2B-40D5-9000-B1F89ED43FE0}" destId="{AD52F1F3-C9D5-4E3A-9046-E912298BC8E5}" srcOrd="0" destOrd="0" presId="urn:microsoft.com/office/officeart/2005/8/layout/hList3"/>
    <dgm:cxn modelId="{3860F4F7-A2E9-4C65-A7B3-DBEF0AFC06F4}" srcId="{7A8F2CB9-C6E4-4292-A10E-D2668C2E6FF9}" destId="{855379EA-E50C-4D7E-A7C4-F51B83C8A252}" srcOrd="0" destOrd="0" parTransId="{72ADEE68-7397-4141-B31C-7611E6F36E03}" sibTransId="{2A4FC5AD-00BC-4920-A50A-34678311ED07}"/>
    <dgm:cxn modelId="{C7352701-0077-4480-85BA-A9F770763923}" type="presParOf" srcId="{656D3FB9-4686-47E3-9D67-E39B53C2068C}" destId="{CCCF9F99-8F78-42ED-B5AE-DDF40DA89454}" srcOrd="0" destOrd="0" presId="urn:microsoft.com/office/officeart/2005/8/layout/hList3"/>
    <dgm:cxn modelId="{98D96E20-BA62-447B-812A-F781DDCD38E3}" type="presParOf" srcId="{656D3FB9-4686-47E3-9D67-E39B53C2068C}" destId="{89D64939-02AA-4359-B6D6-529C1B03203E}" srcOrd="1" destOrd="0" presId="urn:microsoft.com/office/officeart/2005/8/layout/hList3"/>
    <dgm:cxn modelId="{EA4D58C7-4315-48A7-8EC6-83AB77FD68EA}" type="presParOf" srcId="{89D64939-02AA-4359-B6D6-529C1B03203E}" destId="{295D3DA5-73CF-450F-82A4-55825694F0DD}" srcOrd="0" destOrd="0" presId="urn:microsoft.com/office/officeart/2005/8/layout/hList3"/>
    <dgm:cxn modelId="{1BE5E6C6-4550-4E04-84FB-64946724D9D5}" type="presParOf" srcId="{89D64939-02AA-4359-B6D6-529C1B03203E}" destId="{AD52F1F3-C9D5-4E3A-9046-E912298BC8E5}" srcOrd="1" destOrd="0" presId="urn:microsoft.com/office/officeart/2005/8/layout/hList3"/>
    <dgm:cxn modelId="{F1DD6676-1746-406E-82AE-799F6A600C2D}" type="presParOf" srcId="{89D64939-02AA-4359-B6D6-529C1B03203E}" destId="{59851B40-4141-4615-8CAD-262D1BA1740A}" srcOrd="2" destOrd="0" presId="urn:microsoft.com/office/officeart/2005/8/layout/hList3"/>
    <dgm:cxn modelId="{F1FB24D7-154C-4ECA-A57C-4DE2539150B7}" type="presParOf" srcId="{89D64939-02AA-4359-B6D6-529C1B03203E}" destId="{FC405937-651A-4028-9328-300B873139F8}" srcOrd="3" destOrd="0" presId="urn:microsoft.com/office/officeart/2005/8/layout/hList3"/>
    <dgm:cxn modelId="{A5C6A608-FAFA-45A9-B3E4-EB0434C6061E}" type="presParOf" srcId="{89D64939-02AA-4359-B6D6-529C1B03203E}" destId="{081D036E-BA21-4BC1-B758-E64C61D8B4F9}" srcOrd="4" destOrd="0" presId="urn:microsoft.com/office/officeart/2005/8/layout/hList3"/>
    <dgm:cxn modelId="{D7B8A17B-F044-42CB-B912-FCB377CE8CF7}" type="presParOf" srcId="{89D64939-02AA-4359-B6D6-529C1B03203E}" destId="{E245583A-4C41-489F-AD4C-0F66FD84A71C}" srcOrd="5" destOrd="0" presId="urn:microsoft.com/office/officeart/2005/8/layout/hList3"/>
    <dgm:cxn modelId="{D787034D-4037-4E3A-BC16-1E380C571692}" type="presParOf" srcId="{89D64939-02AA-4359-B6D6-529C1B03203E}" destId="{C4993278-70D3-4BD1-99BF-8BC83229B711}" srcOrd="6" destOrd="0" presId="urn:microsoft.com/office/officeart/2005/8/layout/hList3"/>
    <dgm:cxn modelId="{18C871CC-3711-4BEC-A84B-22030E7B0059}" type="presParOf" srcId="{89D64939-02AA-4359-B6D6-529C1B03203E}" destId="{8A263592-E427-4996-9B0B-7CC75AB4F715}" srcOrd="7" destOrd="0" presId="urn:microsoft.com/office/officeart/2005/8/layout/hList3"/>
    <dgm:cxn modelId="{D3A489D6-51D7-47A4-ADFE-F8E0D00F521B}" type="presParOf" srcId="{89D64939-02AA-4359-B6D6-529C1B03203E}" destId="{A06FA4F7-3260-41B6-86DE-5410C2E72153}" srcOrd="8" destOrd="0" presId="urn:microsoft.com/office/officeart/2005/8/layout/hList3"/>
    <dgm:cxn modelId="{56244D3A-CF14-4431-B95C-94574EFE942F}" type="presParOf" srcId="{656D3FB9-4686-47E3-9D67-E39B53C2068C}" destId="{4D1429E1-8EC7-4A7D-8B87-F03D47100D0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02BAB-F239-45FB-9E80-CE95EF73051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CE67F0-30B5-41C6-9199-E51F8F13CFDD}">
      <dgm:prSet phldrT="[Текст]"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Платежные документы могут представляться как в электронном виде, так и на бумажном носителе. Электронные платежные документы формируются в соответствии с установленными форматами и направляются в банк по электронным каналам связи и телекоммуникаций.</a:t>
          </a:r>
        </a:p>
      </dgm:t>
    </dgm:pt>
    <dgm:pt modelId="{25F9A24F-9D0B-4E33-9D61-BC0398D36503}" type="parTrans" cxnId="{4A3EDA90-6B16-47CA-9159-4BCB9A49F7D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F3EB4-8341-4183-B252-7FA7C685C4A3}" type="sibTrans" cxnId="{4A3EDA90-6B16-47CA-9159-4BCB9A49F7D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742E9-89FE-4330-89E0-064555F92AAE}">
      <dgm:prSet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Подписи инициатора или его уполномоченных лиц в платежных документах на бумажном носителе, за исключением платежного требования и инкассового распоряжения, соответствуют подписям, указанным в документе с образцами подписей. 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75A85-5F28-4A1F-9E1B-90EE3F356669}" type="parTrans" cxnId="{A40A0320-1F89-4C1C-A826-29E0AF8E087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7F480-3CD1-48E5-96B8-59ACFA18DF3F}" type="sibTrans" cxnId="{A40A0320-1F89-4C1C-A826-29E0AF8E087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567E6-EE76-4630-9468-BC22D1F05AF7}">
      <dgm:prSet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 в электронной форме подписывается электронной цифровой подписью инициатора.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004BF-41A6-4219-B1BF-BEE6F5932487}" type="parTrans" cxnId="{F7D5BB21-7B28-4E82-A2C5-220CECB1FFD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28A27-220C-4275-8E7D-1CC0C94B70F3}" type="sibTrans" cxnId="{F7D5BB21-7B28-4E82-A2C5-220CECB1FFD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DA7CB-56CC-4C1A-BB1A-5DC773979FEE}">
      <dgm:prSet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 составляется на казахском или русском языках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7E748-00A4-4875-93FC-258B6E60DB47}" type="parTrans" cxnId="{8C149E84-A31B-493D-8E63-D55A90D21DF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64E2A-9CDF-49E5-BB86-AF4E70CCFD19}" type="sibTrans" cxnId="{8C149E84-A31B-493D-8E63-D55A90D21DF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C8C80-3AEC-41A9-8953-4FCD9A961997}" type="pres">
      <dgm:prSet presAssocID="{0AE02BAB-F239-45FB-9E80-CE95EF730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DF8BCC-4635-41A9-A1A8-FFE187F19158}" type="pres">
      <dgm:prSet presAssocID="{CACE67F0-30B5-41C6-9199-E51F8F13CF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9ECFA-54AA-437B-94C7-E3265280FD7F}" type="pres">
      <dgm:prSet presAssocID="{4F8F3EB4-8341-4183-B252-7FA7C685C4A3}" presName="sibTrans" presStyleCnt="0"/>
      <dgm:spPr/>
      <dgm:t>
        <a:bodyPr/>
        <a:lstStyle/>
        <a:p>
          <a:endParaRPr lang="ru-RU"/>
        </a:p>
      </dgm:t>
    </dgm:pt>
    <dgm:pt modelId="{EB84B822-74E8-4625-9458-C611F05EDD7F}" type="pres">
      <dgm:prSet presAssocID="{502742E9-89FE-4330-89E0-064555F92A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21BC1-34EF-4628-9FA1-2AD700F0CC37}" type="pres">
      <dgm:prSet presAssocID="{18E7F480-3CD1-48E5-96B8-59ACFA18DF3F}" presName="sibTrans" presStyleCnt="0"/>
      <dgm:spPr/>
      <dgm:t>
        <a:bodyPr/>
        <a:lstStyle/>
        <a:p>
          <a:endParaRPr lang="ru-RU"/>
        </a:p>
      </dgm:t>
    </dgm:pt>
    <dgm:pt modelId="{0F4F1D12-AE6E-4E33-ACB9-E97D8C829612}" type="pres">
      <dgm:prSet presAssocID="{CC6567E6-EE76-4630-9468-BC22D1F05A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66A4-B316-4F01-B871-0755A3461216}" type="pres">
      <dgm:prSet presAssocID="{62028A27-220C-4275-8E7D-1CC0C94B70F3}" presName="sibTrans" presStyleCnt="0"/>
      <dgm:spPr/>
      <dgm:t>
        <a:bodyPr/>
        <a:lstStyle/>
        <a:p>
          <a:endParaRPr lang="ru-RU"/>
        </a:p>
      </dgm:t>
    </dgm:pt>
    <dgm:pt modelId="{1BD570A3-792D-4884-B7C1-5237660E6D59}" type="pres">
      <dgm:prSet presAssocID="{019DA7CB-56CC-4C1A-BB1A-5DC773979F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49E84-A31B-493D-8E63-D55A90D21DFB}" srcId="{0AE02BAB-F239-45FB-9E80-CE95EF730519}" destId="{019DA7CB-56CC-4C1A-BB1A-5DC773979FEE}" srcOrd="3" destOrd="0" parTransId="{B8C7E748-00A4-4875-93FC-258B6E60DB47}" sibTransId="{09864E2A-9CDF-49E5-BB86-AF4E70CCFD19}"/>
    <dgm:cxn modelId="{C9FEF434-E93F-4713-B7FC-624E7CFD3972}" type="presOf" srcId="{502742E9-89FE-4330-89E0-064555F92AAE}" destId="{EB84B822-74E8-4625-9458-C611F05EDD7F}" srcOrd="0" destOrd="0" presId="urn:microsoft.com/office/officeart/2005/8/layout/default"/>
    <dgm:cxn modelId="{A40A0320-1F89-4C1C-A826-29E0AF8E0870}" srcId="{0AE02BAB-F239-45FB-9E80-CE95EF730519}" destId="{502742E9-89FE-4330-89E0-064555F92AAE}" srcOrd="1" destOrd="0" parTransId="{41E75A85-5F28-4A1F-9E1B-90EE3F356669}" sibTransId="{18E7F480-3CD1-48E5-96B8-59ACFA18DF3F}"/>
    <dgm:cxn modelId="{046D7E9C-D8D9-4F93-8099-8086790C4C51}" type="presOf" srcId="{CACE67F0-30B5-41C6-9199-E51F8F13CFDD}" destId="{97DF8BCC-4635-41A9-A1A8-FFE187F19158}" srcOrd="0" destOrd="0" presId="urn:microsoft.com/office/officeart/2005/8/layout/default"/>
    <dgm:cxn modelId="{D940E21C-1BBE-4603-B390-166280247BC9}" type="presOf" srcId="{019DA7CB-56CC-4C1A-BB1A-5DC773979FEE}" destId="{1BD570A3-792D-4884-B7C1-5237660E6D59}" srcOrd="0" destOrd="0" presId="urn:microsoft.com/office/officeart/2005/8/layout/default"/>
    <dgm:cxn modelId="{4A3EDA90-6B16-47CA-9159-4BCB9A49F7D3}" srcId="{0AE02BAB-F239-45FB-9E80-CE95EF730519}" destId="{CACE67F0-30B5-41C6-9199-E51F8F13CFDD}" srcOrd="0" destOrd="0" parTransId="{25F9A24F-9D0B-4E33-9D61-BC0398D36503}" sibTransId="{4F8F3EB4-8341-4183-B252-7FA7C685C4A3}"/>
    <dgm:cxn modelId="{F7D5BB21-7B28-4E82-A2C5-220CECB1FFDD}" srcId="{0AE02BAB-F239-45FB-9E80-CE95EF730519}" destId="{CC6567E6-EE76-4630-9468-BC22D1F05AF7}" srcOrd="2" destOrd="0" parTransId="{868004BF-41A6-4219-B1BF-BEE6F5932487}" sibTransId="{62028A27-220C-4275-8E7D-1CC0C94B70F3}"/>
    <dgm:cxn modelId="{606BD09A-B75E-40C9-91BC-3A35A6AAB943}" type="presOf" srcId="{0AE02BAB-F239-45FB-9E80-CE95EF730519}" destId="{5A9C8C80-3AEC-41A9-8953-4FCD9A961997}" srcOrd="0" destOrd="0" presId="urn:microsoft.com/office/officeart/2005/8/layout/default"/>
    <dgm:cxn modelId="{A2CBB545-DEF4-40D2-9CB7-366637D55A3A}" type="presOf" srcId="{CC6567E6-EE76-4630-9468-BC22D1F05AF7}" destId="{0F4F1D12-AE6E-4E33-ACB9-E97D8C829612}" srcOrd="0" destOrd="0" presId="urn:microsoft.com/office/officeart/2005/8/layout/default"/>
    <dgm:cxn modelId="{B113F497-D3CE-4DD4-BC5D-E5FE1C693DF9}" type="presParOf" srcId="{5A9C8C80-3AEC-41A9-8953-4FCD9A961997}" destId="{97DF8BCC-4635-41A9-A1A8-FFE187F19158}" srcOrd="0" destOrd="0" presId="urn:microsoft.com/office/officeart/2005/8/layout/default"/>
    <dgm:cxn modelId="{F9BD1A3E-B4B5-4410-B9A1-8A6BFE1EAE3E}" type="presParOf" srcId="{5A9C8C80-3AEC-41A9-8953-4FCD9A961997}" destId="{5E39ECFA-54AA-437B-94C7-E3265280FD7F}" srcOrd="1" destOrd="0" presId="urn:microsoft.com/office/officeart/2005/8/layout/default"/>
    <dgm:cxn modelId="{44CBE549-6459-4E92-B81E-0EB8F87627E7}" type="presParOf" srcId="{5A9C8C80-3AEC-41A9-8953-4FCD9A961997}" destId="{EB84B822-74E8-4625-9458-C611F05EDD7F}" srcOrd="2" destOrd="0" presId="urn:microsoft.com/office/officeart/2005/8/layout/default"/>
    <dgm:cxn modelId="{CF0CF69B-E412-4E01-8E4F-D3C3B974C877}" type="presParOf" srcId="{5A9C8C80-3AEC-41A9-8953-4FCD9A961997}" destId="{DEF21BC1-34EF-4628-9FA1-2AD700F0CC37}" srcOrd="3" destOrd="0" presId="urn:microsoft.com/office/officeart/2005/8/layout/default"/>
    <dgm:cxn modelId="{BD96A6D4-0C0A-4B22-91A5-04D794073885}" type="presParOf" srcId="{5A9C8C80-3AEC-41A9-8953-4FCD9A961997}" destId="{0F4F1D12-AE6E-4E33-ACB9-E97D8C829612}" srcOrd="4" destOrd="0" presId="urn:microsoft.com/office/officeart/2005/8/layout/default"/>
    <dgm:cxn modelId="{00F8BC9C-D5E4-4223-829C-F9728CD27969}" type="presParOf" srcId="{5A9C8C80-3AEC-41A9-8953-4FCD9A961997}" destId="{642A66A4-B316-4F01-B871-0755A3461216}" srcOrd="5" destOrd="0" presId="urn:microsoft.com/office/officeart/2005/8/layout/default"/>
    <dgm:cxn modelId="{E2FD9F31-4852-4F14-B764-0F640EF0C873}" type="presParOf" srcId="{5A9C8C80-3AEC-41A9-8953-4FCD9A961997}" destId="{1BD570A3-792D-4884-B7C1-5237660E6D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06D2A-6BDB-4557-BE21-640C3363542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E589A3-9F33-4E3B-B20F-9DB1EC82C7C6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Платежное поручение считается акцептованным банком-плательщиком при наличии одного из следующих условий:</a:t>
          </a:r>
        </a:p>
      </dgm:t>
    </dgm:pt>
    <dgm:pt modelId="{38407B64-DD18-4CC3-B451-578DE0754D6F}" type="parTrans" cxnId="{8F625BEE-9500-450F-966A-26B4D1BDF78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006C9-E519-48CB-9183-1EA2C4B26AD1}" type="sibTrans" cxnId="{8F625BEE-9500-450F-966A-26B4D1BDF78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0CC7B-C238-45B4-91D5-0160D1E61ED1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1) банк направил отправителю уведомление об акцепте или уведомление о принятии наличных денег в качестве оплаты платежного поручения;</a:t>
          </a:r>
        </a:p>
      </dgm:t>
    </dgm:pt>
    <dgm:pt modelId="{916ABB10-0A4D-49F5-84C4-81D38C50BCDF}" type="parTrans" cxnId="{86586CAF-6BEE-491D-A271-73D01F1358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D54D3-D2D7-4666-ABEB-A861E8F442DC}" type="sibTrans" cxnId="{86586CAF-6BEE-491D-A271-73D01F1358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5F54F-51B1-435B-9526-BB0FF8D277F9}">
      <dgm:prSet phldrT="[Текст]" phldr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279D2-F8EC-4949-B41E-DE64699A5A84}" type="parTrans" cxnId="{4F3AAD04-935A-46C9-ACBE-F1E1292B076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F659D-B332-405E-A534-2F34502B7EBB}" type="sibTrans" cxnId="{4F3AAD04-935A-46C9-ACBE-F1E1292B076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6F845-86FB-443E-B94B-A972D448610F}">
      <dgm:prSet phldrT="[Текст]" phldr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8F690-9387-44DD-93B6-5691B4BF0C19}" type="parTrans" cxnId="{7E302CAC-FDD9-4992-80C5-61A3CE3EAF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FCF76-9418-4F15-9074-E7FEA014A839}" type="sibTrans" cxnId="{7E302CAC-FDD9-4992-80C5-61A3CE3EAF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5875F-31C5-46C3-988D-3D29FA9BDED2}">
      <dgm:prSet phldrT="[Текст]" phldr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8CC56-2871-498E-99D1-A5E19A0C2FF3}" type="parTrans" cxnId="{9229A493-DC0B-493E-8821-429B029AEC6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1CD06-E34F-4ECC-92A5-A4DBBE115BEA}" type="sibTrans" cxnId="{9229A493-DC0B-493E-8821-429B029AEC6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D27B9-70CB-46BA-BBE7-8A5415D5847C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2) банк изъял деньги (дебетовал банковский счет) отправителя на основании его платежного поручения; 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0A03A-2107-4BB5-830C-3E90DD932B8F}" type="parTrans" cxnId="{DC6224C2-D1EF-4341-9838-71276089E49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C72BF-FEBF-41A2-B29C-609FDE6BAF87}" type="sibTrans" cxnId="{DC6224C2-D1EF-4341-9838-71276089E49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20DFA-6801-43CE-BB9A-E741941AFD04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3) отправитель не получил извещение банка-получателя об акцепте или об отказе в акцепте в течение трех рабочих дней со дня получения платежного поручения банком (по умолчанию);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50F79-ADE6-4022-974D-8513D6770E10}" type="parTrans" cxnId="{6DE30501-B3D3-42CB-BA54-743B50B746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66D7D-2BC5-4855-B585-7C6BB6272D11}" type="sibTrans" cxnId="{6DE30501-B3D3-42CB-BA54-743B50B746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E5E76-D298-4B98-BD58-5C5236D9524D}">
      <dgm:prSet custT="1"/>
      <dgm:spPr/>
      <dgm:t>
        <a:bodyPr/>
        <a:lstStyle/>
        <a:p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4) в иных случаях, предусмотренных законодательством РК либо договором между банком-получателем и отправителем</a:t>
          </a:r>
        </a:p>
      </dgm:t>
    </dgm:pt>
    <dgm:pt modelId="{9B8D92AE-6F33-486A-A4B0-1470A049DB3A}" type="parTrans" cxnId="{A95D1B98-4DB8-467C-B4FA-289297C90C6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497F7-C5C4-4505-8FB5-C80F98D90453}" type="sibTrans" cxnId="{A95D1B98-4DB8-467C-B4FA-289297C90C6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AFB60-0881-4E48-BE8C-C087E8EFAB09}" type="pres">
      <dgm:prSet presAssocID="{DE706D2A-6BDB-4557-BE21-640C3363542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1758C6-A144-4F15-9F68-EF0CF4DD23E1}" type="pres">
      <dgm:prSet presAssocID="{DE706D2A-6BDB-4557-BE21-640C33635421}" presName="matrix" presStyleCnt="0"/>
      <dgm:spPr/>
    </dgm:pt>
    <dgm:pt modelId="{EB8CDAD4-CE2C-4E47-96EC-841141874EFE}" type="pres">
      <dgm:prSet presAssocID="{DE706D2A-6BDB-4557-BE21-640C33635421}" presName="tile1" presStyleLbl="node1" presStyleIdx="0" presStyleCnt="4"/>
      <dgm:spPr/>
      <dgm:t>
        <a:bodyPr/>
        <a:lstStyle/>
        <a:p>
          <a:endParaRPr lang="ru-RU"/>
        </a:p>
      </dgm:t>
    </dgm:pt>
    <dgm:pt modelId="{C17A71ED-EDAD-4740-B174-4639FD184961}" type="pres">
      <dgm:prSet presAssocID="{DE706D2A-6BDB-4557-BE21-640C3363542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38BBA-149E-4D43-93E8-1232FD529A14}" type="pres">
      <dgm:prSet presAssocID="{DE706D2A-6BDB-4557-BE21-640C33635421}" presName="tile2" presStyleLbl="node1" presStyleIdx="1" presStyleCnt="4"/>
      <dgm:spPr/>
      <dgm:t>
        <a:bodyPr/>
        <a:lstStyle/>
        <a:p>
          <a:endParaRPr lang="ru-RU"/>
        </a:p>
      </dgm:t>
    </dgm:pt>
    <dgm:pt modelId="{A5E0DAB9-A9E9-47FA-89BC-B8B8ED1C5F9B}" type="pres">
      <dgm:prSet presAssocID="{DE706D2A-6BDB-4557-BE21-640C3363542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64585-CECC-48AE-9E8A-1F376BF9AF35}" type="pres">
      <dgm:prSet presAssocID="{DE706D2A-6BDB-4557-BE21-640C33635421}" presName="tile3" presStyleLbl="node1" presStyleIdx="2" presStyleCnt="4"/>
      <dgm:spPr/>
      <dgm:t>
        <a:bodyPr/>
        <a:lstStyle/>
        <a:p>
          <a:endParaRPr lang="ru-RU"/>
        </a:p>
      </dgm:t>
    </dgm:pt>
    <dgm:pt modelId="{1582F4C2-8051-40BE-B5A4-394BA853CB12}" type="pres">
      <dgm:prSet presAssocID="{DE706D2A-6BDB-4557-BE21-640C3363542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8B139-31C3-4919-A3BE-46CC13668B62}" type="pres">
      <dgm:prSet presAssocID="{DE706D2A-6BDB-4557-BE21-640C33635421}" presName="tile4" presStyleLbl="node1" presStyleIdx="3" presStyleCnt="4"/>
      <dgm:spPr/>
      <dgm:t>
        <a:bodyPr/>
        <a:lstStyle/>
        <a:p>
          <a:endParaRPr lang="ru-RU"/>
        </a:p>
      </dgm:t>
    </dgm:pt>
    <dgm:pt modelId="{087D0D4A-34BA-4EA4-B9F9-EE0D71CB17AB}" type="pres">
      <dgm:prSet presAssocID="{DE706D2A-6BDB-4557-BE21-640C3363542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47CEC-54A5-4F52-A1DB-9085834D88AD}" type="pres">
      <dgm:prSet presAssocID="{DE706D2A-6BDB-4557-BE21-640C33635421}" presName="centerTile" presStyleLbl="fgShp" presStyleIdx="0" presStyleCnt="1" custScaleX="12698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224C2-D1EF-4341-9838-71276089E496}" srcId="{CEE589A3-9F33-4E3B-B20F-9DB1EC82C7C6}" destId="{816D27B9-70CB-46BA-BBE7-8A5415D5847C}" srcOrd="1" destOrd="0" parTransId="{1220A03A-2107-4BB5-830C-3E90DD932B8F}" sibTransId="{A05C72BF-FEBF-41A2-B29C-609FDE6BAF87}"/>
    <dgm:cxn modelId="{C1AAC288-04EB-416A-B153-AB33B0198E22}" type="presOf" srcId="{816D27B9-70CB-46BA-BBE7-8A5415D5847C}" destId="{99C38BBA-149E-4D43-93E8-1232FD529A14}" srcOrd="0" destOrd="0" presId="urn:microsoft.com/office/officeart/2005/8/layout/matrix1"/>
    <dgm:cxn modelId="{55D25ECC-5A7B-465A-B80F-3AECDEF25DBD}" type="presOf" srcId="{0F620DFA-6801-43CE-BB9A-E741941AFD04}" destId="{7C664585-CECC-48AE-9E8A-1F376BF9AF35}" srcOrd="0" destOrd="0" presId="urn:microsoft.com/office/officeart/2005/8/layout/matrix1"/>
    <dgm:cxn modelId="{39919A16-5A3A-42FE-AC01-779141429A23}" type="presOf" srcId="{5E30CC7B-C238-45B4-91D5-0160D1E61ED1}" destId="{C17A71ED-EDAD-4740-B174-4639FD184961}" srcOrd="1" destOrd="0" presId="urn:microsoft.com/office/officeart/2005/8/layout/matrix1"/>
    <dgm:cxn modelId="{1444969B-40E9-45DC-801A-DF771236E409}" type="presOf" srcId="{A56E5E76-D298-4B98-BD58-5C5236D9524D}" destId="{1308B139-31C3-4919-A3BE-46CC13668B62}" srcOrd="0" destOrd="0" presId="urn:microsoft.com/office/officeart/2005/8/layout/matrix1"/>
    <dgm:cxn modelId="{31B747C8-1D51-42C9-9C36-F8EDE0BC3672}" type="presOf" srcId="{CEE589A3-9F33-4E3B-B20F-9DB1EC82C7C6}" destId="{F3647CEC-54A5-4F52-A1DB-9085834D88AD}" srcOrd="0" destOrd="0" presId="urn:microsoft.com/office/officeart/2005/8/layout/matrix1"/>
    <dgm:cxn modelId="{A096EA56-FA34-4EF7-9BD9-4DB05D261DB0}" type="presOf" srcId="{5E30CC7B-C238-45B4-91D5-0160D1E61ED1}" destId="{EB8CDAD4-CE2C-4E47-96EC-841141874EFE}" srcOrd="0" destOrd="0" presId="urn:microsoft.com/office/officeart/2005/8/layout/matrix1"/>
    <dgm:cxn modelId="{86586CAF-6BEE-491D-A271-73D01F135859}" srcId="{CEE589A3-9F33-4E3B-B20F-9DB1EC82C7C6}" destId="{5E30CC7B-C238-45B4-91D5-0160D1E61ED1}" srcOrd="0" destOrd="0" parTransId="{916ABB10-0A4D-49F5-84C4-81D38C50BCDF}" sibTransId="{446D54D3-D2D7-4666-ABEB-A861E8F442DC}"/>
    <dgm:cxn modelId="{9229A493-DC0B-493E-8821-429B029AEC6D}" srcId="{CEE589A3-9F33-4E3B-B20F-9DB1EC82C7C6}" destId="{ACD5875F-31C5-46C3-988D-3D29FA9BDED2}" srcOrd="6" destOrd="0" parTransId="{D1F8CC56-2871-498E-99D1-A5E19A0C2FF3}" sibTransId="{1421CD06-E34F-4ECC-92A5-A4DBBE115BEA}"/>
    <dgm:cxn modelId="{A95D1B98-4DB8-467C-B4FA-289297C90C6D}" srcId="{CEE589A3-9F33-4E3B-B20F-9DB1EC82C7C6}" destId="{A56E5E76-D298-4B98-BD58-5C5236D9524D}" srcOrd="3" destOrd="0" parTransId="{9B8D92AE-6F33-486A-A4B0-1470A049DB3A}" sibTransId="{BF7497F7-C5C4-4505-8FB5-C80F98D90453}"/>
    <dgm:cxn modelId="{6DE30501-B3D3-42CB-BA54-743B50B74651}" srcId="{CEE589A3-9F33-4E3B-B20F-9DB1EC82C7C6}" destId="{0F620DFA-6801-43CE-BB9A-E741941AFD04}" srcOrd="2" destOrd="0" parTransId="{17C50F79-ADE6-4022-974D-8513D6770E10}" sibTransId="{C2766D7D-2BC5-4855-B585-7C6BB6272D11}"/>
    <dgm:cxn modelId="{8F3CD61B-8DB4-4BBA-B534-23AA67D614FE}" type="presOf" srcId="{816D27B9-70CB-46BA-BBE7-8A5415D5847C}" destId="{A5E0DAB9-A9E9-47FA-89BC-B8B8ED1C5F9B}" srcOrd="1" destOrd="0" presId="urn:microsoft.com/office/officeart/2005/8/layout/matrix1"/>
    <dgm:cxn modelId="{4F3AAD04-935A-46C9-ACBE-F1E1292B0769}" srcId="{CEE589A3-9F33-4E3B-B20F-9DB1EC82C7C6}" destId="{8515F54F-51B1-435B-9526-BB0FF8D277F9}" srcOrd="4" destOrd="0" parTransId="{ABF279D2-F8EC-4949-B41E-DE64699A5A84}" sibTransId="{742F659D-B332-405E-A534-2F34502B7EBB}"/>
    <dgm:cxn modelId="{B2176843-12EB-40A5-B547-6F7E04421461}" type="presOf" srcId="{DE706D2A-6BDB-4557-BE21-640C33635421}" destId="{F87AFB60-0881-4E48-BE8C-C087E8EFAB09}" srcOrd="0" destOrd="0" presId="urn:microsoft.com/office/officeart/2005/8/layout/matrix1"/>
    <dgm:cxn modelId="{5A4A50E5-C20C-424E-A538-46C6FC5992A5}" type="presOf" srcId="{0F620DFA-6801-43CE-BB9A-E741941AFD04}" destId="{1582F4C2-8051-40BE-B5A4-394BA853CB12}" srcOrd="1" destOrd="0" presId="urn:microsoft.com/office/officeart/2005/8/layout/matrix1"/>
    <dgm:cxn modelId="{3D000511-7CAC-4D54-9259-2867DB35D423}" type="presOf" srcId="{A56E5E76-D298-4B98-BD58-5C5236D9524D}" destId="{087D0D4A-34BA-4EA4-B9F9-EE0D71CB17AB}" srcOrd="1" destOrd="0" presId="urn:microsoft.com/office/officeart/2005/8/layout/matrix1"/>
    <dgm:cxn modelId="{8F625BEE-9500-450F-966A-26B4D1BDF786}" srcId="{DE706D2A-6BDB-4557-BE21-640C33635421}" destId="{CEE589A3-9F33-4E3B-B20F-9DB1EC82C7C6}" srcOrd="0" destOrd="0" parTransId="{38407B64-DD18-4CC3-B451-578DE0754D6F}" sibTransId="{05D006C9-E519-48CB-9183-1EA2C4B26AD1}"/>
    <dgm:cxn modelId="{7E302CAC-FDD9-4992-80C5-61A3CE3EAF93}" srcId="{CEE589A3-9F33-4E3B-B20F-9DB1EC82C7C6}" destId="{28D6F845-86FB-443E-B94B-A972D448610F}" srcOrd="5" destOrd="0" parTransId="{B0B8F690-9387-44DD-93B6-5691B4BF0C19}" sibTransId="{B15FCF76-9418-4F15-9074-E7FEA014A839}"/>
    <dgm:cxn modelId="{4C6BF668-591A-429A-9223-697FDD075417}" type="presParOf" srcId="{F87AFB60-0881-4E48-BE8C-C087E8EFAB09}" destId="{D41758C6-A144-4F15-9F68-EF0CF4DD23E1}" srcOrd="0" destOrd="0" presId="urn:microsoft.com/office/officeart/2005/8/layout/matrix1"/>
    <dgm:cxn modelId="{0395C2D7-9180-4C9A-87CC-B327ABA73821}" type="presParOf" srcId="{D41758C6-A144-4F15-9F68-EF0CF4DD23E1}" destId="{EB8CDAD4-CE2C-4E47-96EC-841141874EFE}" srcOrd="0" destOrd="0" presId="urn:microsoft.com/office/officeart/2005/8/layout/matrix1"/>
    <dgm:cxn modelId="{F346A313-21FF-416E-AAE7-BA878D95E805}" type="presParOf" srcId="{D41758C6-A144-4F15-9F68-EF0CF4DD23E1}" destId="{C17A71ED-EDAD-4740-B174-4639FD184961}" srcOrd="1" destOrd="0" presId="urn:microsoft.com/office/officeart/2005/8/layout/matrix1"/>
    <dgm:cxn modelId="{DD0A29E7-645E-489F-A49B-37649BDC94AB}" type="presParOf" srcId="{D41758C6-A144-4F15-9F68-EF0CF4DD23E1}" destId="{99C38BBA-149E-4D43-93E8-1232FD529A14}" srcOrd="2" destOrd="0" presId="urn:microsoft.com/office/officeart/2005/8/layout/matrix1"/>
    <dgm:cxn modelId="{E5529952-A14D-4663-A924-BC850095E672}" type="presParOf" srcId="{D41758C6-A144-4F15-9F68-EF0CF4DD23E1}" destId="{A5E0DAB9-A9E9-47FA-89BC-B8B8ED1C5F9B}" srcOrd="3" destOrd="0" presId="urn:microsoft.com/office/officeart/2005/8/layout/matrix1"/>
    <dgm:cxn modelId="{4C090FA8-B580-4908-9C0C-F89F278EF1A6}" type="presParOf" srcId="{D41758C6-A144-4F15-9F68-EF0CF4DD23E1}" destId="{7C664585-CECC-48AE-9E8A-1F376BF9AF35}" srcOrd="4" destOrd="0" presId="urn:microsoft.com/office/officeart/2005/8/layout/matrix1"/>
    <dgm:cxn modelId="{532A3327-5495-4802-BC61-7D4635872FA6}" type="presParOf" srcId="{D41758C6-A144-4F15-9F68-EF0CF4DD23E1}" destId="{1582F4C2-8051-40BE-B5A4-394BA853CB12}" srcOrd="5" destOrd="0" presId="urn:microsoft.com/office/officeart/2005/8/layout/matrix1"/>
    <dgm:cxn modelId="{BEEAB527-D6CF-4A6B-8DD1-C7A6C300006F}" type="presParOf" srcId="{D41758C6-A144-4F15-9F68-EF0CF4DD23E1}" destId="{1308B139-31C3-4919-A3BE-46CC13668B62}" srcOrd="6" destOrd="0" presId="urn:microsoft.com/office/officeart/2005/8/layout/matrix1"/>
    <dgm:cxn modelId="{11B63AED-373E-4D92-A611-7C3D36174BDE}" type="presParOf" srcId="{D41758C6-A144-4F15-9F68-EF0CF4DD23E1}" destId="{087D0D4A-34BA-4EA4-B9F9-EE0D71CB17AB}" srcOrd="7" destOrd="0" presId="urn:microsoft.com/office/officeart/2005/8/layout/matrix1"/>
    <dgm:cxn modelId="{661AA1EA-AC8E-43A7-A67E-914C5995E586}" type="presParOf" srcId="{F87AFB60-0881-4E48-BE8C-C087E8EFAB09}" destId="{F3647CEC-54A5-4F52-A1DB-9085834D88A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C41450-3427-47C9-9795-A702319A81EF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6960D9-5BF0-43DB-B665-0EA96BC70C3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при платежах с использованием платежного требования возникают с момента его предъявления в банк отправителя денег.</a:t>
          </a:r>
        </a:p>
      </dgm:t>
    </dgm:pt>
    <dgm:pt modelId="{8F605D6B-524F-404B-842A-663F2D2A243B}" type="parTrans" cxnId="{BDF46A6E-2FBD-479F-8E8B-DAE56C8081C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C272A-9F5A-48D2-8542-309B14BCDB5B}" type="sibTrans" cxnId="{BDF46A6E-2FBD-479F-8E8B-DAE56C8081C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2135A-6C10-40F5-B353-ECA6AF6D0B93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 предъявляется в банк бенефициара или банк отправителя денег в течение десяти календарных дней с указанной в нем даты выписки.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ACB70-2195-4270-A3F2-90A502E6D458}" type="parTrans" cxnId="{24FEF5CF-83BE-4BF8-9AD7-4523096D896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255B8-C8B6-4C4B-8369-6F7BF4785AB2}" type="sibTrans" cxnId="{24FEF5CF-83BE-4BF8-9AD7-4523096D896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EAD26-3C33-42F1-BD36-D79AF05026DE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бенефициара на предъявление платежного требования устанавливается в договоре между отправителем денег и банком отправителя денег, за исключением случаев предъявления банками, платежного требования для взыскания просроченной задолженности по займу.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53D46-642F-4F88-895B-A7AE218DA2E1}" type="parTrans" cxnId="{BA774824-1793-4ED0-982E-D20FCE3D460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F1076-8E69-45F3-9DD1-FE4D6DBB6446}" type="sibTrans" cxnId="{BA774824-1793-4ED0-982E-D20FCE3D460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FC036-1ADD-43D6-946D-F586547DF089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взыскания просроченной задолженности по займу в соответствии с заключенным договором займа, соглашением об открытии кредитной линии или иным документом, подтверждающим факт заемной операции либо выдачи гарантии, допускается использование банками, платежного требования.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6498F-1B56-4F21-9CD9-8157882E5404}" type="parTrans" cxnId="{9489C9FC-5F13-47DD-AA17-E0184EB68A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73EA7-0217-457D-AA29-E9A851C5B6A4}" type="sibTrans" cxnId="{9489C9FC-5F13-47DD-AA17-E0184EB68A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E6A11-B0B7-4CDD-A355-1A24637CC6E4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 предъявляется банками, в банк отправителя денег на основании документа, содержащего согласие отправителя денег на изъятие денег с его банковского счета.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3B52B-4436-468B-A484-421584F56778}" type="parTrans" cxnId="{71D91E12-745A-412C-B885-CC92C5E8CFA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51524-A0CD-4702-B702-352042CD0B23}" type="sibTrans" cxnId="{71D91E12-745A-412C-B885-CC92C5E8CFA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B10A4-FFFD-4F3E-A469-57A04D7AA155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предъявления платежного требования для взыскания просроченной задолженности по займу, а также требования о необходимости приложения к нему копий документов, подтверждающих обоснованность изъятия денег, определяются</a:t>
          </a:r>
          <a:r>
            <a: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нормативным правовым актом</a:t>
          </a:r>
          <a:r>
            <a: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НБ РК. 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5CA30-E069-4D82-A4F8-DD3202026A7D}" type="parTrans" cxnId="{0C8C8E2E-6642-43F0-BFE4-8E8C4FC55F3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0380B-62A5-4F97-B0C8-F4950BE2FE0A}" type="sibTrans" cxnId="{0C8C8E2E-6642-43F0-BFE4-8E8C4FC55F3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45DD6-C1D9-41A6-ADC4-D6F9764B0E7F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Допускается направление электронных копий документов, подтверждающих обоснованность изъятия денег, через электронные каналы связи, установленные между банками.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0A174-7A0C-41F8-BA85-06A30AAA6782}" type="parTrans" cxnId="{9A5749BB-2880-4CA6-806A-B9A024E7FF0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342A2-796C-45EA-8C2F-0DC841E5EC38}" type="sibTrans" cxnId="{9A5749BB-2880-4CA6-806A-B9A024E7FF0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3241A-DDEE-4E23-A740-8C0B14ABF6D1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обоснованность предъявления платежного требования для взыскания просроченной задолженности по займу несет взыскатель.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91232-2F75-4AC5-A343-CC2BBE31C846}" type="parTrans" cxnId="{ED174AB8-4D21-41C3-BC1F-F59C2C9A4B3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CE554-6814-49BB-9F0A-E702F9B2C403}" type="sibTrans" cxnId="{ED174AB8-4D21-41C3-BC1F-F59C2C9A4B3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6840D-0FD3-4986-84E0-D7263E37ECD0}" type="pres">
      <dgm:prSet presAssocID="{C2C41450-3427-47C9-9795-A702319A8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BFB84-E4D6-47CD-9A84-D7790114BAEA}" type="pres">
      <dgm:prSet presAssocID="{AC6960D9-5BF0-43DB-B665-0EA96BC70C3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9673F-3924-4333-A73A-E4A14283314D}" type="pres">
      <dgm:prSet presAssocID="{4E7C272A-9F5A-48D2-8542-309B14BCDB5B}" presName="spacer" presStyleCnt="0"/>
      <dgm:spPr/>
      <dgm:t>
        <a:bodyPr/>
        <a:lstStyle/>
        <a:p>
          <a:endParaRPr lang="ru-RU"/>
        </a:p>
      </dgm:t>
    </dgm:pt>
    <dgm:pt modelId="{2725226C-7964-40E3-AA26-FC70B966244D}" type="pres">
      <dgm:prSet presAssocID="{31E2135A-6C10-40F5-B353-ECA6AF6D0B9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032A2-362E-4BFE-B115-ACC45D555AC1}" type="pres">
      <dgm:prSet presAssocID="{025255B8-C8B6-4C4B-8369-6F7BF4785AB2}" presName="spacer" presStyleCnt="0"/>
      <dgm:spPr/>
      <dgm:t>
        <a:bodyPr/>
        <a:lstStyle/>
        <a:p>
          <a:endParaRPr lang="ru-RU"/>
        </a:p>
      </dgm:t>
    </dgm:pt>
    <dgm:pt modelId="{55529DFF-CA70-4E97-BDED-6A2BD812A6C6}" type="pres">
      <dgm:prSet presAssocID="{E02EAD26-3C33-42F1-BD36-D79AF05026D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DBC24-2399-47E5-824B-224D35B9DF79}" type="pres">
      <dgm:prSet presAssocID="{267F1076-8E69-45F3-9DD1-FE4D6DBB6446}" presName="spacer" presStyleCnt="0"/>
      <dgm:spPr/>
      <dgm:t>
        <a:bodyPr/>
        <a:lstStyle/>
        <a:p>
          <a:endParaRPr lang="ru-RU"/>
        </a:p>
      </dgm:t>
    </dgm:pt>
    <dgm:pt modelId="{BEBC0EAA-EF9E-418D-9612-828A07215C9F}" type="pres">
      <dgm:prSet presAssocID="{2ACFC036-1ADD-43D6-946D-F586547DF08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06E30-8C82-444E-B28F-B3FAF39BC7F9}" type="pres">
      <dgm:prSet presAssocID="{0C873EA7-0217-457D-AA29-E9A851C5B6A4}" presName="spacer" presStyleCnt="0"/>
      <dgm:spPr/>
      <dgm:t>
        <a:bodyPr/>
        <a:lstStyle/>
        <a:p>
          <a:endParaRPr lang="ru-RU"/>
        </a:p>
      </dgm:t>
    </dgm:pt>
    <dgm:pt modelId="{F8771822-90DA-4045-A813-3D21296571B8}" type="pres">
      <dgm:prSet presAssocID="{E4AE6A11-B0B7-4CDD-A355-1A24637CC6E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6FA9E-5887-422E-9208-F8B2C6FE38E5}" type="pres">
      <dgm:prSet presAssocID="{64A51524-A0CD-4702-B702-352042CD0B23}" presName="spacer" presStyleCnt="0"/>
      <dgm:spPr/>
      <dgm:t>
        <a:bodyPr/>
        <a:lstStyle/>
        <a:p>
          <a:endParaRPr lang="ru-RU"/>
        </a:p>
      </dgm:t>
    </dgm:pt>
    <dgm:pt modelId="{712F980E-0989-48FE-8FC8-E859813A5BDC}" type="pres">
      <dgm:prSet presAssocID="{A00B10A4-FFFD-4F3E-A469-57A04D7AA15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EDB87-0046-4BB3-9C58-3A8C6EE3E3FE}" type="pres">
      <dgm:prSet presAssocID="{2960380B-62A5-4F97-B0C8-F4950BE2FE0A}" presName="spacer" presStyleCnt="0"/>
      <dgm:spPr/>
      <dgm:t>
        <a:bodyPr/>
        <a:lstStyle/>
        <a:p>
          <a:endParaRPr lang="ru-RU"/>
        </a:p>
      </dgm:t>
    </dgm:pt>
    <dgm:pt modelId="{027E0F33-1506-4C44-BAD3-B4B28EE17C0A}" type="pres">
      <dgm:prSet presAssocID="{85F45DD6-C1D9-41A6-ADC4-D6F9764B0E7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864B1-89D2-4BDF-8690-C7AEEB25FF40}" type="pres">
      <dgm:prSet presAssocID="{EFD342A2-796C-45EA-8C2F-0DC841E5EC38}" presName="spacer" presStyleCnt="0"/>
      <dgm:spPr/>
      <dgm:t>
        <a:bodyPr/>
        <a:lstStyle/>
        <a:p>
          <a:endParaRPr lang="ru-RU"/>
        </a:p>
      </dgm:t>
    </dgm:pt>
    <dgm:pt modelId="{BE6844DE-0722-434C-854F-5A0DDC14C670}" type="pres">
      <dgm:prSet presAssocID="{D513241A-DDEE-4E23-A740-8C0B14ABF6D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2E8FB-4AEE-4448-942C-2DD09B472CBF}" type="presOf" srcId="{31E2135A-6C10-40F5-B353-ECA6AF6D0B93}" destId="{2725226C-7964-40E3-AA26-FC70B966244D}" srcOrd="0" destOrd="0" presId="urn:microsoft.com/office/officeart/2005/8/layout/vList2"/>
    <dgm:cxn modelId="{BDF46A6E-2FBD-479F-8E8B-DAE56C8081C4}" srcId="{C2C41450-3427-47C9-9795-A702319A81EF}" destId="{AC6960D9-5BF0-43DB-B665-0EA96BC70C39}" srcOrd="0" destOrd="0" parTransId="{8F605D6B-524F-404B-842A-663F2D2A243B}" sibTransId="{4E7C272A-9F5A-48D2-8542-309B14BCDB5B}"/>
    <dgm:cxn modelId="{71D91E12-745A-412C-B885-CC92C5E8CFA9}" srcId="{C2C41450-3427-47C9-9795-A702319A81EF}" destId="{E4AE6A11-B0B7-4CDD-A355-1A24637CC6E4}" srcOrd="4" destOrd="0" parTransId="{13B3B52B-4436-468B-A484-421584F56778}" sibTransId="{64A51524-A0CD-4702-B702-352042CD0B23}"/>
    <dgm:cxn modelId="{0C8C8E2E-6642-43F0-BFE4-8E8C4FC55F3E}" srcId="{C2C41450-3427-47C9-9795-A702319A81EF}" destId="{A00B10A4-FFFD-4F3E-A469-57A04D7AA155}" srcOrd="5" destOrd="0" parTransId="{34A5CA30-E069-4D82-A4F8-DD3202026A7D}" sibTransId="{2960380B-62A5-4F97-B0C8-F4950BE2FE0A}"/>
    <dgm:cxn modelId="{FFE6B1C4-41C2-40CF-9564-637D5FDEB0A7}" type="presOf" srcId="{A00B10A4-FFFD-4F3E-A469-57A04D7AA155}" destId="{712F980E-0989-48FE-8FC8-E859813A5BDC}" srcOrd="0" destOrd="0" presId="urn:microsoft.com/office/officeart/2005/8/layout/vList2"/>
    <dgm:cxn modelId="{24FEF5CF-83BE-4BF8-9AD7-4523096D8966}" srcId="{C2C41450-3427-47C9-9795-A702319A81EF}" destId="{31E2135A-6C10-40F5-B353-ECA6AF6D0B93}" srcOrd="1" destOrd="0" parTransId="{7EBACB70-2195-4270-A3F2-90A502E6D458}" sibTransId="{025255B8-C8B6-4C4B-8369-6F7BF4785AB2}"/>
    <dgm:cxn modelId="{8123B5C3-0BAC-4B5B-9128-6A5421BD853C}" type="presOf" srcId="{2ACFC036-1ADD-43D6-946D-F586547DF089}" destId="{BEBC0EAA-EF9E-418D-9612-828A07215C9F}" srcOrd="0" destOrd="0" presId="urn:microsoft.com/office/officeart/2005/8/layout/vList2"/>
    <dgm:cxn modelId="{9A5749BB-2880-4CA6-806A-B9A024E7FF0E}" srcId="{C2C41450-3427-47C9-9795-A702319A81EF}" destId="{85F45DD6-C1D9-41A6-ADC4-D6F9764B0E7F}" srcOrd="6" destOrd="0" parTransId="{2870A174-7A0C-41F8-BA85-06A30AAA6782}" sibTransId="{EFD342A2-796C-45EA-8C2F-0DC841E5EC38}"/>
    <dgm:cxn modelId="{2019AB03-BFDF-4652-B428-A7E2500B046F}" type="presOf" srcId="{C2C41450-3427-47C9-9795-A702319A81EF}" destId="{0926840D-0FD3-4986-84E0-D7263E37ECD0}" srcOrd="0" destOrd="0" presId="urn:microsoft.com/office/officeart/2005/8/layout/vList2"/>
    <dgm:cxn modelId="{C2B44CC0-023C-496E-A5EC-58D2616C10E7}" type="presOf" srcId="{E02EAD26-3C33-42F1-BD36-D79AF05026DE}" destId="{55529DFF-CA70-4E97-BDED-6A2BD812A6C6}" srcOrd="0" destOrd="0" presId="urn:microsoft.com/office/officeart/2005/8/layout/vList2"/>
    <dgm:cxn modelId="{9489C9FC-5F13-47DD-AA17-E0184EB68ACF}" srcId="{C2C41450-3427-47C9-9795-A702319A81EF}" destId="{2ACFC036-1ADD-43D6-946D-F586547DF089}" srcOrd="3" destOrd="0" parTransId="{FB36498F-1B56-4F21-9CD9-8157882E5404}" sibTransId="{0C873EA7-0217-457D-AA29-E9A851C5B6A4}"/>
    <dgm:cxn modelId="{0B7602AB-087C-4132-B513-A142E051874F}" type="presOf" srcId="{AC6960D9-5BF0-43DB-B665-0EA96BC70C39}" destId="{6FCBFB84-E4D6-47CD-9A84-D7790114BAEA}" srcOrd="0" destOrd="0" presId="urn:microsoft.com/office/officeart/2005/8/layout/vList2"/>
    <dgm:cxn modelId="{4DD014F8-36AD-4E57-BA9A-95D9B727A97F}" type="presOf" srcId="{85F45DD6-C1D9-41A6-ADC4-D6F9764B0E7F}" destId="{027E0F33-1506-4C44-BAD3-B4B28EE17C0A}" srcOrd="0" destOrd="0" presId="urn:microsoft.com/office/officeart/2005/8/layout/vList2"/>
    <dgm:cxn modelId="{D65B51AB-F1D1-4CA6-B1C3-E10076B6565A}" type="presOf" srcId="{D513241A-DDEE-4E23-A740-8C0B14ABF6D1}" destId="{BE6844DE-0722-434C-854F-5A0DDC14C670}" srcOrd="0" destOrd="0" presId="urn:microsoft.com/office/officeart/2005/8/layout/vList2"/>
    <dgm:cxn modelId="{ED174AB8-4D21-41C3-BC1F-F59C2C9A4B32}" srcId="{C2C41450-3427-47C9-9795-A702319A81EF}" destId="{D513241A-DDEE-4E23-A740-8C0B14ABF6D1}" srcOrd="7" destOrd="0" parTransId="{35F91232-2F75-4AC5-A343-CC2BBE31C846}" sibTransId="{938CE554-6814-49BB-9F0A-E702F9B2C403}"/>
    <dgm:cxn modelId="{000BBD73-529F-42A8-9CC3-4B5206B83FAC}" type="presOf" srcId="{E4AE6A11-B0B7-4CDD-A355-1A24637CC6E4}" destId="{F8771822-90DA-4045-A813-3D21296571B8}" srcOrd="0" destOrd="0" presId="urn:microsoft.com/office/officeart/2005/8/layout/vList2"/>
    <dgm:cxn modelId="{BA774824-1793-4ED0-982E-D20FCE3D4601}" srcId="{C2C41450-3427-47C9-9795-A702319A81EF}" destId="{E02EAD26-3C33-42F1-BD36-D79AF05026DE}" srcOrd="2" destOrd="0" parTransId="{95653D46-642F-4F88-895B-A7AE218DA2E1}" sibTransId="{267F1076-8E69-45F3-9DD1-FE4D6DBB6446}"/>
    <dgm:cxn modelId="{D9D69540-519A-4157-83A1-55B090A4CF7C}" type="presParOf" srcId="{0926840D-0FD3-4986-84E0-D7263E37ECD0}" destId="{6FCBFB84-E4D6-47CD-9A84-D7790114BAEA}" srcOrd="0" destOrd="0" presId="urn:microsoft.com/office/officeart/2005/8/layout/vList2"/>
    <dgm:cxn modelId="{4521DEEA-CA09-4F0C-B27A-4A79FF5FFE39}" type="presParOf" srcId="{0926840D-0FD3-4986-84E0-D7263E37ECD0}" destId="{E829673F-3924-4333-A73A-E4A14283314D}" srcOrd="1" destOrd="0" presId="urn:microsoft.com/office/officeart/2005/8/layout/vList2"/>
    <dgm:cxn modelId="{6E2EE33F-B5F5-4B80-9264-AC418C54A4D0}" type="presParOf" srcId="{0926840D-0FD3-4986-84E0-D7263E37ECD0}" destId="{2725226C-7964-40E3-AA26-FC70B966244D}" srcOrd="2" destOrd="0" presId="urn:microsoft.com/office/officeart/2005/8/layout/vList2"/>
    <dgm:cxn modelId="{A37821D3-2010-491A-8904-14D27A49D46B}" type="presParOf" srcId="{0926840D-0FD3-4986-84E0-D7263E37ECD0}" destId="{D52032A2-362E-4BFE-B115-ACC45D555AC1}" srcOrd="3" destOrd="0" presId="urn:microsoft.com/office/officeart/2005/8/layout/vList2"/>
    <dgm:cxn modelId="{8E897FF7-3F79-444E-9AF9-C3A1B1C8C352}" type="presParOf" srcId="{0926840D-0FD3-4986-84E0-D7263E37ECD0}" destId="{55529DFF-CA70-4E97-BDED-6A2BD812A6C6}" srcOrd="4" destOrd="0" presId="urn:microsoft.com/office/officeart/2005/8/layout/vList2"/>
    <dgm:cxn modelId="{B9CD1634-2C01-4AC2-A122-F975E5F6B584}" type="presParOf" srcId="{0926840D-0FD3-4986-84E0-D7263E37ECD0}" destId="{C11DBC24-2399-47E5-824B-224D35B9DF79}" srcOrd="5" destOrd="0" presId="urn:microsoft.com/office/officeart/2005/8/layout/vList2"/>
    <dgm:cxn modelId="{B780BEA6-FC7E-4E15-97F3-2CF381CE59EB}" type="presParOf" srcId="{0926840D-0FD3-4986-84E0-D7263E37ECD0}" destId="{BEBC0EAA-EF9E-418D-9612-828A07215C9F}" srcOrd="6" destOrd="0" presId="urn:microsoft.com/office/officeart/2005/8/layout/vList2"/>
    <dgm:cxn modelId="{4838E004-4385-4E1F-8C01-5B0C7724EA11}" type="presParOf" srcId="{0926840D-0FD3-4986-84E0-D7263E37ECD0}" destId="{FAD06E30-8C82-444E-B28F-B3FAF39BC7F9}" srcOrd="7" destOrd="0" presId="urn:microsoft.com/office/officeart/2005/8/layout/vList2"/>
    <dgm:cxn modelId="{0E81441C-0F66-4AB9-9C17-03A74AE2F64A}" type="presParOf" srcId="{0926840D-0FD3-4986-84E0-D7263E37ECD0}" destId="{F8771822-90DA-4045-A813-3D21296571B8}" srcOrd="8" destOrd="0" presId="urn:microsoft.com/office/officeart/2005/8/layout/vList2"/>
    <dgm:cxn modelId="{D680BC10-5395-4482-B302-BE8A7F26B4C4}" type="presParOf" srcId="{0926840D-0FD3-4986-84E0-D7263E37ECD0}" destId="{D9A6FA9E-5887-422E-9208-F8B2C6FE38E5}" srcOrd="9" destOrd="0" presId="urn:microsoft.com/office/officeart/2005/8/layout/vList2"/>
    <dgm:cxn modelId="{5ABE71EC-2445-4118-A7A1-392D54958441}" type="presParOf" srcId="{0926840D-0FD3-4986-84E0-D7263E37ECD0}" destId="{712F980E-0989-48FE-8FC8-E859813A5BDC}" srcOrd="10" destOrd="0" presId="urn:microsoft.com/office/officeart/2005/8/layout/vList2"/>
    <dgm:cxn modelId="{1F21B0DA-2FC7-4979-B32C-6897EEB8D38C}" type="presParOf" srcId="{0926840D-0FD3-4986-84E0-D7263E37ECD0}" destId="{D21EDB87-0046-4BB3-9C58-3A8C6EE3E3FE}" srcOrd="11" destOrd="0" presId="urn:microsoft.com/office/officeart/2005/8/layout/vList2"/>
    <dgm:cxn modelId="{1D77EF3F-5329-4377-BCAB-5DE05C75E4C8}" type="presParOf" srcId="{0926840D-0FD3-4986-84E0-D7263E37ECD0}" destId="{027E0F33-1506-4C44-BAD3-B4B28EE17C0A}" srcOrd="12" destOrd="0" presId="urn:microsoft.com/office/officeart/2005/8/layout/vList2"/>
    <dgm:cxn modelId="{1663161B-6C5E-4FF6-AB11-2AF85D64AD94}" type="presParOf" srcId="{0926840D-0FD3-4986-84E0-D7263E37ECD0}" destId="{B92864B1-89D2-4BDF-8690-C7AEEB25FF40}" srcOrd="13" destOrd="0" presId="urn:microsoft.com/office/officeart/2005/8/layout/vList2"/>
    <dgm:cxn modelId="{D6E495AB-3616-4DD4-89EC-DB7B5CE7037A}" type="presParOf" srcId="{0926840D-0FD3-4986-84E0-D7263E37ECD0}" destId="{BE6844DE-0722-434C-854F-5A0DDC14C67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22D8BB-BDA6-419B-BC9F-494CD620792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2E936-4911-4B8A-B3B0-659175351A4B}">
      <dgm:prSet phldrT="[Текст]" custT="1"/>
      <dgm:spPr/>
      <dgm:t>
        <a:bodyPr/>
        <a:lstStyle/>
        <a:p>
          <a:r>
            <a: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 исполняется банком или организацией, осуществляющей отдельные виды банковских операций, путем прямого </a:t>
          </a:r>
          <a:r>
            <a:rPr lang="ru-RU" sz="2200" b="1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дебетования</a:t>
          </a:r>
          <a:r>
            <a: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банковского счета отправителя денег при наличии согласия отправителя денег на изъятие денег с его банковского счета, содержащегося в:</a:t>
          </a:r>
        </a:p>
      </dgm:t>
    </dgm:pt>
    <dgm:pt modelId="{85E815A3-1F2B-4709-9740-85B33DF0A65D}" type="parTrans" cxnId="{8146395F-D1E4-4AC0-BC70-5F0FD93E977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9FEE1-20A0-4B95-82C1-73387045B6AA}" type="sibTrans" cxnId="{8146395F-D1E4-4AC0-BC70-5F0FD93E977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6FC81-6BB6-4B0E-9952-19B67E70CB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1) договоре, заключенном между отправителем денег и банком отправителя денег</a:t>
          </a:r>
        </a:p>
      </dgm:t>
    </dgm:pt>
    <dgm:pt modelId="{0ACEA508-ED71-4142-81D0-9B817B16CE3A}" type="parTrans" cxnId="{F3465C56-B50C-4308-9F97-80590F52CFE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59937-4BB5-4C12-83C6-FF893F8C8851}" type="sibTrans" cxnId="{F3465C56-B50C-4308-9F97-80590F52CFE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915D4-2D6A-4DC0-A460-1561872FAF6F}">
      <dgm:prSet phldrT="[Текст]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8BECC-6010-4083-9CDC-AC1CE2E54000}" type="parTrans" cxnId="{5D18E698-5CDD-4580-92DB-0CB5825174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4625A-F0B9-44EE-A710-E8D86E6DA290}" type="sibTrans" cxnId="{5D18E698-5CDD-4580-92DB-0CB5825174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3BD9F-7604-438F-9B45-354EDDE89446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2) договоре займа, соглашении об открытии кредитной линии или ином документе, подтверждающем факт заемной операции либо выдачи гарантии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A36F4-D0EA-4D76-81D7-9A6D2377F8B5}" type="parTrans" cxnId="{7D3EF85E-A8D0-43FF-A7D2-E5CABDDE0D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36493-D968-4469-B73B-C445DFE15A73}" type="sibTrans" cxnId="{7D3EF85E-A8D0-43FF-A7D2-E5CABDDE0D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A84F0-5ED8-4DEC-8E41-51D177483A19}" type="pres">
      <dgm:prSet presAssocID="{FE22D8BB-BDA6-419B-BC9F-494CD62079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007F6-E841-4E5F-8B88-55D9A2F5E7C5}" type="pres">
      <dgm:prSet presAssocID="{1692E936-4911-4B8A-B3B0-659175351A4B}" presName="roof" presStyleLbl="dkBgShp" presStyleIdx="0" presStyleCnt="2"/>
      <dgm:spPr/>
      <dgm:t>
        <a:bodyPr/>
        <a:lstStyle/>
        <a:p>
          <a:endParaRPr lang="ru-RU"/>
        </a:p>
      </dgm:t>
    </dgm:pt>
    <dgm:pt modelId="{3BFEF651-4F73-49E7-A946-2AB0FCE7F96C}" type="pres">
      <dgm:prSet presAssocID="{1692E936-4911-4B8A-B3B0-659175351A4B}" presName="pillars" presStyleCnt="0"/>
      <dgm:spPr/>
      <dgm:t>
        <a:bodyPr/>
        <a:lstStyle/>
        <a:p>
          <a:endParaRPr lang="ru-RU"/>
        </a:p>
      </dgm:t>
    </dgm:pt>
    <dgm:pt modelId="{F680523F-56C9-4ACE-9FEA-63F1FFE37760}" type="pres">
      <dgm:prSet presAssocID="{1692E936-4911-4B8A-B3B0-659175351A4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716A9-41CA-4063-AD2F-AA16EE37A3D1}" type="pres">
      <dgm:prSet presAssocID="{3EA3BD9F-7604-438F-9B45-354EDDE8944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AC9ED-76FA-4B75-9784-CF0E13EA11C3}" type="pres">
      <dgm:prSet presAssocID="{1692E936-4911-4B8A-B3B0-659175351A4B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3465C56-B50C-4308-9F97-80590F52CFEB}" srcId="{1692E936-4911-4B8A-B3B0-659175351A4B}" destId="{D246FC81-6BB6-4B0E-9952-19B67E70CBBB}" srcOrd="0" destOrd="0" parTransId="{0ACEA508-ED71-4142-81D0-9B817B16CE3A}" sibTransId="{10B59937-4BB5-4C12-83C6-FF893F8C8851}"/>
    <dgm:cxn modelId="{E86F0EA8-E637-498E-AD73-A8C7A3A52AED}" type="presOf" srcId="{FE22D8BB-BDA6-419B-BC9F-494CD6207922}" destId="{CA0A84F0-5ED8-4DEC-8E41-51D177483A19}" srcOrd="0" destOrd="0" presId="urn:microsoft.com/office/officeart/2005/8/layout/hList3"/>
    <dgm:cxn modelId="{C47D8FAA-FA2E-4A30-AE81-F6FF7E673A8E}" type="presOf" srcId="{1692E936-4911-4B8A-B3B0-659175351A4B}" destId="{CA6007F6-E841-4E5F-8B88-55D9A2F5E7C5}" srcOrd="0" destOrd="0" presId="urn:microsoft.com/office/officeart/2005/8/layout/hList3"/>
    <dgm:cxn modelId="{7D3EF85E-A8D0-43FF-A7D2-E5CABDDE0DC4}" srcId="{1692E936-4911-4B8A-B3B0-659175351A4B}" destId="{3EA3BD9F-7604-438F-9B45-354EDDE89446}" srcOrd="1" destOrd="0" parTransId="{1F8A36F4-D0EA-4D76-81D7-9A6D2377F8B5}" sibTransId="{6A136493-D968-4469-B73B-C445DFE15A73}"/>
    <dgm:cxn modelId="{609C2CB1-CE98-440A-800D-58DFA7CC1B73}" type="presOf" srcId="{3EA3BD9F-7604-438F-9B45-354EDDE89446}" destId="{54E716A9-41CA-4063-AD2F-AA16EE37A3D1}" srcOrd="0" destOrd="0" presId="urn:microsoft.com/office/officeart/2005/8/layout/hList3"/>
    <dgm:cxn modelId="{5D18E698-5CDD-4580-92DB-0CB582517459}" srcId="{FE22D8BB-BDA6-419B-BC9F-494CD6207922}" destId="{933915D4-2D6A-4DC0-A460-1561872FAF6F}" srcOrd="1" destOrd="0" parTransId="{02B8BECC-6010-4083-9CDC-AC1CE2E54000}" sibTransId="{1C84625A-F0B9-44EE-A710-E8D86E6DA290}"/>
    <dgm:cxn modelId="{8146395F-D1E4-4AC0-BC70-5F0FD93E9772}" srcId="{FE22D8BB-BDA6-419B-BC9F-494CD6207922}" destId="{1692E936-4911-4B8A-B3B0-659175351A4B}" srcOrd="0" destOrd="0" parTransId="{85E815A3-1F2B-4709-9740-85B33DF0A65D}" sibTransId="{F4A9FEE1-20A0-4B95-82C1-73387045B6AA}"/>
    <dgm:cxn modelId="{800303DB-18CC-47A0-B7E1-2241984A0F4C}" type="presOf" srcId="{D246FC81-6BB6-4B0E-9952-19B67E70CBBB}" destId="{F680523F-56C9-4ACE-9FEA-63F1FFE37760}" srcOrd="0" destOrd="0" presId="urn:microsoft.com/office/officeart/2005/8/layout/hList3"/>
    <dgm:cxn modelId="{131F9EB2-ECD2-49C0-81C7-A812D7EED696}" type="presParOf" srcId="{CA0A84F0-5ED8-4DEC-8E41-51D177483A19}" destId="{CA6007F6-E841-4E5F-8B88-55D9A2F5E7C5}" srcOrd="0" destOrd="0" presId="urn:microsoft.com/office/officeart/2005/8/layout/hList3"/>
    <dgm:cxn modelId="{DD7ED38A-0467-4033-BECA-AEE657B4DCDC}" type="presParOf" srcId="{CA0A84F0-5ED8-4DEC-8E41-51D177483A19}" destId="{3BFEF651-4F73-49E7-A946-2AB0FCE7F96C}" srcOrd="1" destOrd="0" presId="urn:microsoft.com/office/officeart/2005/8/layout/hList3"/>
    <dgm:cxn modelId="{8435279A-4A03-42CB-A116-DE9B4856682C}" type="presParOf" srcId="{3BFEF651-4F73-49E7-A946-2AB0FCE7F96C}" destId="{F680523F-56C9-4ACE-9FEA-63F1FFE37760}" srcOrd="0" destOrd="0" presId="urn:microsoft.com/office/officeart/2005/8/layout/hList3"/>
    <dgm:cxn modelId="{37A4AF35-EAC4-4343-A01A-A1EDFE500A15}" type="presParOf" srcId="{3BFEF651-4F73-49E7-A946-2AB0FCE7F96C}" destId="{54E716A9-41CA-4063-AD2F-AA16EE37A3D1}" srcOrd="1" destOrd="0" presId="urn:microsoft.com/office/officeart/2005/8/layout/hList3"/>
    <dgm:cxn modelId="{0FDF904C-B25B-43F5-9725-1924338F57E3}" type="presParOf" srcId="{CA0A84F0-5ED8-4DEC-8E41-51D177483A19}" destId="{6D1AC9ED-76FA-4B75-9784-CF0E13EA11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34DEAC-94A3-48FD-B93C-01573956C3D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98EC275-E75B-436A-B400-9DD688CB350B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платежного требования для взыскания просроченной задолженности по займу путем прямого </a:t>
          </a:r>
          <a:r>
            <a:rPr lang="ru-RU" sz="1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дебетования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банковского счета отправителя денег, при недостаточности денег на его банковском счете, осуществляется по мере поступления денег на банковский счет.</a:t>
          </a:r>
        </a:p>
      </dgm:t>
    </dgm:pt>
    <dgm:pt modelId="{EDA3AD77-2EEB-467E-BAB8-0A37100F69FD}" type="parTrans" cxnId="{2717C7F4-7436-460D-A7A4-BDDA2AFAB15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7FEA4-1BF0-4450-A124-CC308A6FAB98}" type="sibTrans" cxnId="{2717C7F4-7436-460D-A7A4-BDDA2AFAB15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F6D45-C21E-4BFA-BF31-40A17364CD05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требование, предъявленное к текущему счету отправителя денег - физического лица, исполняется путем прямого </a:t>
          </a:r>
          <a:r>
            <a:rPr lang="ru-RU" sz="1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дебетования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его текущего счета в пределах 50% от суммы денег, находящейся на нем, или от каждой суммы денег, поступающей в последующем на его текущий счет, не дожидаясь поступления всей суммы, указанной в платежном требовании. При этом сумма денег, сохраняемая на текущем счете физического лица, должна быть не менее размера прожиточного минимума, установленного на соответствующий финансовый год законом о республиканском бюджете.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97844-6899-473D-8C6F-1236123C3D76}" type="parTrans" cxnId="{09BC2962-0ED7-4CA1-B0D7-2D0A66575D90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D9A97-E1BA-4A4F-9EB9-FE50293E625F}" type="sibTrans" cxnId="{09BC2962-0ED7-4CA1-B0D7-2D0A66575D90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448A6-D601-46E8-B958-C5ABA5AF8FC5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Указанное ограничение не распространяется на деньги, находящиеся на сберегательном счете физического лица.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C7522-4461-4E52-AFA4-898E931EC3E2}" type="parTrans" cxnId="{EF90BDAD-E7B2-4BEC-B207-081084C7C65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0A086-63A2-4C4B-B5F3-9E7AD5F8F674}" type="sibTrans" cxnId="{EF90BDAD-E7B2-4BEC-B207-081084C7C65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D7DE8-F134-46BA-A2C2-3019AF5D5F82}" type="pres">
      <dgm:prSet presAssocID="{EB34DEAC-94A3-48FD-B93C-01573956C3D4}" presName="CompostProcess" presStyleCnt="0">
        <dgm:presLayoutVars>
          <dgm:dir/>
          <dgm:resizeHandles val="exact"/>
        </dgm:presLayoutVars>
      </dgm:prSet>
      <dgm:spPr/>
    </dgm:pt>
    <dgm:pt modelId="{D33AE704-3269-40E5-8FAD-3939248EAE9F}" type="pres">
      <dgm:prSet presAssocID="{EB34DEAC-94A3-48FD-B93C-01573956C3D4}" presName="arrow" presStyleLbl="bgShp" presStyleIdx="0" presStyleCnt="1"/>
      <dgm:spPr/>
    </dgm:pt>
    <dgm:pt modelId="{04BACB13-BBBE-42C4-8166-1A1473A3082A}" type="pres">
      <dgm:prSet presAssocID="{EB34DEAC-94A3-48FD-B93C-01573956C3D4}" presName="linearProcess" presStyleCnt="0"/>
      <dgm:spPr/>
    </dgm:pt>
    <dgm:pt modelId="{BD09DC7C-97B8-4504-A1AF-735404D218BE}" type="pres">
      <dgm:prSet presAssocID="{998EC275-E75B-436A-B400-9DD688CB350B}" presName="textNode" presStyleLbl="node1" presStyleIdx="0" presStyleCnt="3" custScaleX="8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4EFA8-6706-4B3F-8972-BD4B3AC1163D}" type="pres">
      <dgm:prSet presAssocID="{5957FEA4-1BF0-4450-A124-CC308A6FAB98}" presName="sibTrans" presStyleCnt="0"/>
      <dgm:spPr/>
    </dgm:pt>
    <dgm:pt modelId="{B1028960-2248-4594-B0AD-3C5451149FF8}" type="pres">
      <dgm:prSet presAssocID="{30CF6D45-C21E-4BFA-BF31-40A17364CD05}" presName="textNode" presStyleLbl="node1" presStyleIdx="1" presStyleCnt="3" custScaleX="146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E0E5-A33D-41EA-AB20-DC6381B78C1F}" type="pres">
      <dgm:prSet presAssocID="{22BD9A97-E1BA-4A4F-9EB9-FE50293E625F}" presName="sibTrans" presStyleCnt="0"/>
      <dgm:spPr/>
    </dgm:pt>
    <dgm:pt modelId="{BFB036E5-B64B-4FF6-B8ED-89D6F4C77566}" type="pres">
      <dgm:prSet presAssocID="{277448A6-D601-46E8-B958-C5ABA5AF8FC5}" presName="textNode" presStyleLbl="node1" presStyleIdx="2" presStyleCnt="3" custScaleX="53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36819-C489-458B-8E80-583DA184A125}" type="presOf" srcId="{277448A6-D601-46E8-B958-C5ABA5AF8FC5}" destId="{BFB036E5-B64B-4FF6-B8ED-89D6F4C77566}" srcOrd="0" destOrd="0" presId="urn:microsoft.com/office/officeart/2005/8/layout/hProcess9"/>
    <dgm:cxn modelId="{366C2B7D-F3DA-4E78-B450-6F591D5D1742}" type="presOf" srcId="{EB34DEAC-94A3-48FD-B93C-01573956C3D4}" destId="{B54D7DE8-F134-46BA-A2C2-3019AF5D5F82}" srcOrd="0" destOrd="0" presId="urn:microsoft.com/office/officeart/2005/8/layout/hProcess9"/>
    <dgm:cxn modelId="{EF90BDAD-E7B2-4BEC-B207-081084C7C652}" srcId="{EB34DEAC-94A3-48FD-B93C-01573956C3D4}" destId="{277448A6-D601-46E8-B958-C5ABA5AF8FC5}" srcOrd="2" destOrd="0" parTransId="{35FC7522-4461-4E52-AFA4-898E931EC3E2}" sibTransId="{7890A086-63A2-4C4B-B5F3-9E7AD5F8F674}"/>
    <dgm:cxn modelId="{09BC2962-0ED7-4CA1-B0D7-2D0A66575D90}" srcId="{EB34DEAC-94A3-48FD-B93C-01573956C3D4}" destId="{30CF6D45-C21E-4BFA-BF31-40A17364CD05}" srcOrd="1" destOrd="0" parTransId="{FF997844-6899-473D-8C6F-1236123C3D76}" sibTransId="{22BD9A97-E1BA-4A4F-9EB9-FE50293E625F}"/>
    <dgm:cxn modelId="{14AF7C2A-F079-4143-8EEC-55AF2BD634F7}" type="presOf" srcId="{998EC275-E75B-436A-B400-9DD688CB350B}" destId="{BD09DC7C-97B8-4504-A1AF-735404D218BE}" srcOrd="0" destOrd="0" presId="urn:microsoft.com/office/officeart/2005/8/layout/hProcess9"/>
    <dgm:cxn modelId="{03A9772C-82F9-43E2-AB7A-3D99E66A37FE}" type="presOf" srcId="{30CF6D45-C21E-4BFA-BF31-40A17364CD05}" destId="{B1028960-2248-4594-B0AD-3C5451149FF8}" srcOrd="0" destOrd="0" presId="urn:microsoft.com/office/officeart/2005/8/layout/hProcess9"/>
    <dgm:cxn modelId="{2717C7F4-7436-460D-A7A4-BDDA2AFAB153}" srcId="{EB34DEAC-94A3-48FD-B93C-01573956C3D4}" destId="{998EC275-E75B-436A-B400-9DD688CB350B}" srcOrd="0" destOrd="0" parTransId="{EDA3AD77-2EEB-467E-BAB8-0A37100F69FD}" sibTransId="{5957FEA4-1BF0-4450-A124-CC308A6FAB98}"/>
    <dgm:cxn modelId="{E0354B51-3CBF-4CF4-B230-D09560DABBE6}" type="presParOf" srcId="{B54D7DE8-F134-46BA-A2C2-3019AF5D5F82}" destId="{D33AE704-3269-40E5-8FAD-3939248EAE9F}" srcOrd="0" destOrd="0" presId="urn:microsoft.com/office/officeart/2005/8/layout/hProcess9"/>
    <dgm:cxn modelId="{97485D8E-A63E-4983-95DE-E3A594BE51AD}" type="presParOf" srcId="{B54D7DE8-F134-46BA-A2C2-3019AF5D5F82}" destId="{04BACB13-BBBE-42C4-8166-1A1473A3082A}" srcOrd="1" destOrd="0" presId="urn:microsoft.com/office/officeart/2005/8/layout/hProcess9"/>
    <dgm:cxn modelId="{4B8C5F04-2998-4B41-B686-C31DE3462409}" type="presParOf" srcId="{04BACB13-BBBE-42C4-8166-1A1473A3082A}" destId="{BD09DC7C-97B8-4504-A1AF-735404D218BE}" srcOrd="0" destOrd="0" presId="urn:microsoft.com/office/officeart/2005/8/layout/hProcess9"/>
    <dgm:cxn modelId="{DF00AB93-DC85-4D46-80D7-69E3AA28FDED}" type="presParOf" srcId="{04BACB13-BBBE-42C4-8166-1A1473A3082A}" destId="{D3D4EFA8-6706-4B3F-8972-BD4B3AC1163D}" srcOrd="1" destOrd="0" presId="urn:microsoft.com/office/officeart/2005/8/layout/hProcess9"/>
    <dgm:cxn modelId="{8972930E-5A24-4B97-AB8A-0D4097083F08}" type="presParOf" srcId="{04BACB13-BBBE-42C4-8166-1A1473A3082A}" destId="{B1028960-2248-4594-B0AD-3C5451149FF8}" srcOrd="2" destOrd="0" presId="urn:microsoft.com/office/officeart/2005/8/layout/hProcess9"/>
    <dgm:cxn modelId="{11DED497-1513-4C12-A8DC-15A5FEC72197}" type="presParOf" srcId="{04BACB13-BBBE-42C4-8166-1A1473A3082A}" destId="{FE4EE0E5-A33D-41EA-AB20-DC6381B78C1F}" srcOrd="3" destOrd="0" presId="urn:microsoft.com/office/officeart/2005/8/layout/hProcess9"/>
    <dgm:cxn modelId="{127F36A3-5940-4FFE-AA17-8622310BC70C}" type="presParOf" srcId="{04BACB13-BBBE-42C4-8166-1A1473A3082A}" destId="{BFB036E5-B64B-4FF6-B8ED-89D6F4C7756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E37E94-E23A-41D7-AAFE-FE6E6EA48E19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B81086C-ADF9-491A-B680-9D73CF9793C7}">
      <dgm:prSet phldrT="[Текст]"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Безналичные платеж и перевод денег между отправителем денег и банком отправителя денег, в том числе когда банк отправителя денег и бенефициар являются одним лицом, а также в случаях, предусмотренных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нормативным правовым актом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НБ РК, осуществляются на основании платежного ордера.</a:t>
          </a:r>
        </a:p>
      </dgm:t>
    </dgm:pt>
    <dgm:pt modelId="{F3DF9E27-328C-4642-8C33-E15828C9F82B}" type="parTrans" cxnId="{60D8A328-F605-4800-A7DB-6872C392C5D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B45AF-299C-44AB-BE11-40753D6A0C01}" type="sibTrans" cxnId="{60D8A328-F605-4800-A7DB-6872C392C5D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AD00C-6645-4B05-B28B-76CFA4576CB4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платежном ордере</a:t>
          </a:r>
          <a:r>
            <a: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банка (банк отправителя денег и банк бенефициара) или организации, осуществляющей отдельные виды банковских операций, может быть указано один раз.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A7EED-B922-4196-89AE-3D53128153A6}" type="parTrans" cxnId="{51392D05-B168-49A5-BF01-5C16EDEC962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793B3-F51F-4BF0-A605-EB784038E7FE}" type="sibTrans" cxnId="{51392D05-B168-49A5-BF01-5C16EDEC962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95DF5-1FC5-4F65-B762-D631F5BFF2E1}">
      <dgm:prSet custT="1"/>
      <dgm:spPr/>
      <dgm:t>
        <a:bodyPr/>
        <a:lstStyle/>
        <a:p>
          <a:r>
            <a: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Платежное извещение</a:t>
          </a:r>
          <a:r>
            <a: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при осуществлении безналичных платежей и (или) переводов денег без открытия банковского счета отправителя денег.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41D48-5B08-4055-8A13-31547AF69731}" type="parTrans" cxnId="{8E6A143C-A1B6-41A0-B39F-E48EC04EAD3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6EA3A-3690-49D0-A15A-F0C20139FECE}" type="sibTrans" cxnId="{8E6A143C-A1B6-41A0-B39F-E48EC04EAD3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99B8D-24DE-408F-9E54-C2F52CA29794}">
      <dgm:prSet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предъявления и исполнения платежных извещений определяется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нормативным правовым актом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НБ РК.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96375-C0F4-4B28-9495-7D4289199D66}" type="parTrans" cxnId="{655EC840-CAAE-478B-93F5-61C37CCF64E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0A18B-0056-4079-B355-AC8A7F86A595}" type="sibTrans" cxnId="{655EC840-CAAE-478B-93F5-61C37CCF64E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C34E8-269D-42F8-ADB0-8D16D080F783}">
      <dgm:prSet custT="1"/>
      <dgm:spPr/>
      <dgm:t>
        <a:bodyPr/>
        <a:lstStyle/>
        <a:p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платежей или переводов денег без открытия банковского счета через электронные терминалы отправителю денег выдается чек, реквизиты которого устанавливаются нормативным правовым актом НБ РК 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69CCC-5FDF-4982-AAB6-15377209CC31}" type="parTrans" cxnId="{C8BE004A-CB5B-42F9-A7AC-3C41F307F02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9AF0A-9A93-40E3-AE4E-ACEA83B2163E}" type="sibTrans" cxnId="{C8BE004A-CB5B-42F9-A7AC-3C41F307F02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96C60-1DCB-48B4-812B-B0A39D761691}" type="pres">
      <dgm:prSet presAssocID="{EBE37E94-E23A-41D7-AAFE-FE6E6EA48E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02200-DA2F-4ED8-BAC0-309A528335A1}" type="pres">
      <dgm:prSet presAssocID="{3B81086C-ADF9-491A-B680-9D73CF9793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29E33-A297-4A60-B1CB-31A9554EF104}" type="pres">
      <dgm:prSet presAssocID="{22CB45AF-299C-44AB-BE11-40753D6A0C01}" presName="spacer" presStyleCnt="0"/>
      <dgm:spPr/>
      <dgm:t>
        <a:bodyPr/>
        <a:lstStyle/>
        <a:p>
          <a:endParaRPr lang="ru-RU"/>
        </a:p>
      </dgm:t>
    </dgm:pt>
    <dgm:pt modelId="{D4D8C44A-59A5-45C1-8789-EF5C51A2B467}" type="pres">
      <dgm:prSet presAssocID="{064AD00C-6645-4B05-B28B-76CFA4576C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6969D-4EC7-427A-861A-807BF8C7666D}" type="pres">
      <dgm:prSet presAssocID="{9FE793B3-F51F-4BF0-A605-EB784038E7FE}" presName="spacer" presStyleCnt="0"/>
      <dgm:spPr/>
      <dgm:t>
        <a:bodyPr/>
        <a:lstStyle/>
        <a:p>
          <a:endParaRPr lang="ru-RU"/>
        </a:p>
      </dgm:t>
    </dgm:pt>
    <dgm:pt modelId="{C211CA53-E053-45A3-A4DD-EDDCB595F8A2}" type="pres">
      <dgm:prSet presAssocID="{50795DF5-1FC5-4F65-B762-D631F5BFF2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57C6-3912-407F-83B3-EF38C379FFFA}" type="pres">
      <dgm:prSet presAssocID="{F446EA3A-3690-49D0-A15A-F0C20139FECE}" presName="spacer" presStyleCnt="0"/>
      <dgm:spPr/>
      <dgm:t>
        <a:bodyPr/>
        <a:lstStyle/>
        <a:p>
          <a:endParaRPr lang="ru-RU"/>
        </a:p>
      </dgm:t>
    </dgm:pt>
    <dgm:pt modelId="{4A67BBEC-80E6-4BF7-8FDF-DBA49DE98780}" type="pres">
      <dgm:prSet presAssocID="{ABA99B8D-24DE-408F-9E54-C2F52CA297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47B8D-7CA0-4624-B28C-7EE03339CD37}" type="pres">
      <dgm:prSet presAssocID="{B7A0A18B-0056-4079-B355-AC8A7F86A595}" presName="spacer" presStyleCnt="0"/>
      <dgm:spPr/>
      <dgm:t>
        <a:bodyPr/>
        <a:lstStyle/>
        <a:p>
          <a:endParaRPr lang="ru-RU"/>
        </a:p>
      </dgm:t>
    </dgm:pt>
    <dgm:pt modelId="{7D689BA4-9DCD-4815-A122-9F4114E99937}" type="pres">
      <dgm:prSet presAssocID="{8CCC34E8-269D-42F8-ADB0-8D16D080F7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33296F-76DF-4636-9B04-9CB03DCE664B}" type="presOf" srcId="{ABA99B8D-24DE-408F-9E54-C2F52CA29794}" destId="{4A67BBEC-80E6-4BF7-8FDF-DBA49DE98780}" srcOrd="0" destOrd="0" presId="urn:microsoft.com/office/officeart/2005/8/layout/vList2"/>
    <dgm:cxn modelId="{E37C99D3-B416-4931-BD71-32542BD6E6CE}" type="presOf" srcId="{50795DF5-1FC5-4F65-B762-D631F5BFF2E1}" destId="{C211CA53-E053-45A3-A4DD-EDDCB595F8A2}" srcOrd="0" destOrd="0" presId="urn:microsoft.com/office/officeart/2005/8/layout/vList2"/>
    <dgm:cxn modelId="{655EC840-CAAE-478B-93F5-61C37CCF64E9}" srcId="{EBE37E94-E23A-41D7-AAFE-FE6E6EA48E19}" destId="{ABA99B8D-24DE-408F-9E54-C2F52CA29794}" srcOrd="3" destOrd="0" parTransId="{61D96375-C0F4-4B28-9495-7D4289199D66}" sibTransId="{B7A0A18B-0056-4079-B355-AC8A7F86A595}"/>
    <dgm:cxn modelId="{C8BE004A-CB5B-42F9-A7AC-3C41F307F02C}" srcId="{EBE37E94-E23A-41D7-AAFE-FE6E6EA48E19}" destId="{8CCC34E8-269D-42F8-ADB0-8D16D080F783}" srcOrd="4" destOrd="0" parTransId="{6F969CCC-5FDF-4982-AAB6-15377209CC31}" sibTransId="{C5A9AF0A-9A93-40E3-AE4E-ACEA83B2163E}"/>
    <dgm:cxn modelId="{51392D05-B168-49A5-BF01-5C16EDEC9621}" srcId="{EBE37E94-E23A-41D7-AAFE-FE6E6EA48E19}" destId="{064AD00C-6645-4B05-B28B-76CFA4576CB4}" srcOrd="1" destOrd="0" parTransId="{37DA7EED-B922-4196-89AE-3D53128153A6}" sibTransId="{9FE793B3-F51F-4BF0-A605-EB784038E7FE}"/>
    <dgm:cxn modelId="{B5A3BE1E-6680-4F66-9680-EC3F9A828770}" type="presOf" srcId="{3B81086C-ADF9-491A-B680-9D73CF9793C7}" destId="{62102200-DA2F-4ED8-BAC0-309A528335A1}" srcOrd="0" destOrd="0" presId="urn:microsoft.com/office/officeart/2005/8/layout/vList2"/>
    <dgm:cxn modelId="{114C5DAA-5ED3-46A6-9538-AE37244E9378}" type="presOf" srcId="{8CCC34E8-269D-42F8-ADB0-8D16D080F783}" destId="{7D689BA4-9DCD-4815-A122-9F4114E99937}" srcOrd="0" destOrd="0" presId="urn:microsoft.com/office/officeart/2005/8/layout/vList2"/>
    <dgm:cxn modelId="{60D8A328-F605-4800-A7DB-6872C392C5DF}" srcId="{EBE37E94-E23A-41D7-AAFE-FE6E6EA48E19}" destId="{3B81086C-ADF9-491A-B680-9D73CF9793C7}" srcOrd="0" destOrd="0" parTransId="{F3DF9E27-328C-4642-8C33-E15828C9F82B}" sibTransId="{22CB45AF-299C-44AB-BE11-40753D6A0C01}"/>
    <dgm:cxn modelId="{ADB32BB6-63AC-4BE3-86F9-34B367D3653E}" type="presOf" srcId="{EBE37E94-E23A-41D7-AAFE-FE6E6EA48E19}" destId="{20D96C60-1DCB-48B4-812B-B0A39D761691}" srcOrd="0" destOrd="0" presId="urn:microsoft.com/office/officeart/2005/8/layout/vList2"/>
    <dgm:cxn modelId="{5A96D94D-441A-4F29-8EDA-88187696FC22}" type="presOf" srcId="{064AD00C-6645-4B05-B28B-76CFA4576CB4}" destId="{D4D8C44A-59A5-45C1-8789-EF5C51A2B467}" srcOrd="0" destOrd="0" presId="urn:microsoft.com/office/officeart/2005/8/layout/vList2"/>
    <dgm:cxn modelId="{8E6A143C-A1B6-41A0-B39F-E48EC04EAD35}" srcId="{EBE37E94-E23A-41D7-AAFE-FE6E6EA48E19}" destId="{50795DF5-1FC5-4F65-B762-D631F5BFF2E1}" srcOrd="2" destOrd="0" parTransId="{A9B41D48-5B08-4055-8A13-31547AF69731}" sibTransId="{F446EA3A-3690-49D0-A15A-F0C20139FECE}"/>
    <dgm:cxn modelId="{6B209695-8E35-4B3C-AF59-5AFDFBE8123C}" type="presParOf" srcId="{20D96C60-1DCB-48B4-812B-B0A39D761691}" destId="{62102200-DA2F-4ED8-BAC0-309A528335A1}" srcOrd="0" destOrd="0" presId="urn:microsoft.com/office/officeart/2005/8/layout/vList2"/>
    <dgm:cxn modelId="{5FF90100-75CF-42D0-8E77-D9582D1A3966}" type="presParOf" srcId="{20D96C60-1DCB-48B4-812B-B0A39D761691}" destId="{25829E33-A297-4A60-B1CB-31A9554EF104}" srcOrd="1" destOrd="0" presId="urn:microsoft.com/office/officeart/2005/8/layout/vList2"/>
    <dgm:cxn modelId="{CC98562E-8768-4F4A-AF3F-4AC641412C6D}" type="presParOf" srcId="{20D96C60-1DCB-48B4-812B-B0A39D761691}" destId="{D4D8C44A-59A5-45C1-8789-EF5C51A2B467}" srcOrd="2" destOrd="0" presId="urn:microsoft.com/office/officeart/2005/8/layout/vList2"/>
    <dgm:cxn modelId="{CA6DB9AD-CC35-473E-A882-E0C73053A51D}" type="presParOf" srcId="{20D96C60-1DCB-48B4-812B-B0A39D761691}" destId="{F796969D-4EC7-427A-861A-807BF8C7666D}" srcOrd="3" destOrd="0" presId="urn:microsoft.com/office/officeart/2005/8/layout/vList2"/>
    <dgm:cxn modelId="{414415FE-DE96-4DA0-B3E4-8BCD8A7F7700}" type="presParOf" srcId="{20D96C60-1DCB-48B4-812B-B0A39D761691}" destId="{C211CA53-E053-45A3-A4DD-EDDCB595F8A2}" srcOrd="4" destOrd="0" presId="urn:microsoft.com/office/officeart/2005/8/layout/vList2"/>
    <dgm:cxn modelId="{B816E620-F4AA-4719-B115-C056F5DF324F}" type="presParOf" srcId="{20D96C60-1DCB-48B4-812B-B0A39D761691}" destId="{0F5A57C6-3912-407F-83B3-EF38C379FFFA}" srcOrd="5" destOrd="0" presId="urn:microsoft.com/office/officeart/2005/8/layout/vList2"/>
    <dgm:cxn modelId="{4A46A570-B821-4450-BB54-5A4D8F255608}" type="presParOf" srcId="{20D96C60-1DCB-48B4-812B-B0A39D761691}" destId="{4A67BBEC-80E6-4BF7-8FDF-DBA49DE98780}" srcOrd="6" destOrd="0" presId="urn:microsoft.com/office/officeart/2005/8/layout/vList2"/>
    <dgm:cxn modelId="{028E7E4B-CA53-42B7-8E39-6363FC9A2EBC}" type="presParOf" srcId="{20D96C60-1DCB-48B4-812B-B0A39D761691}" destId="{75247B8D-7CA0-4624-B28C-7EE03339CD37}" srcOrd="7" destOrd="0" presId="urn:microsoft.com/office/officeart/2005/8/layout/vList2"/>
    <dgm:cxn modelId="{7945D67B-8126-45CA-A180-E7A58382F405}" type="presParOf" srcId="{20D96C60-1DCB-48B4-812B-B0A39D761691}" destId="{7D689BA4-9DCD-4815-A122-9F4114E999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E5A4-4DE1-4622-AC24-A9C70AD4F8E7}">
      <dsp:nvSpPr>
        <dsp:cNvPr id="0" name=""/>
        <dsp:cNvSpPr/>
      </dsp:nvSpPr>
      <dsp:spPr>
        <a:xfrm>
          <a:off x="0" y="0"/>
          <a:ext cx="10467703" cy="10536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Республики Казахстан при осуществлении платежей и переводов денег используются следующие виды платежных инструментов:</a:t>
          </a:r>
        </a:p>
      </dsp:txBody>
      <dsp:txXfrm>
        <a:off x="0" y="0"/>
        <a:ext cx="10467703" cy="1053642"/>
      </dsp:txXfrm>
    </dsp:sp>
    <dsp:sp modelId="{33E995C0-8C93-4FE6-BC44-D319CC412709}">
      <dsp:nvSpPr>
        <dsp:cNvPr id="0" name=""/>
        <dsp:cNvSpPr/>
      </dsp:nvSpPr>
      <dsp:spPr>
        <a:xfrm>
          <a:off x="0" y="1053642"/>
          <a:ext cx="1308462" cy="2212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1) платежное </a:t>
          </a:r>
          <a:r>
            <a:rPr lang="ru-RU" sz="1800" b="1" kern="1200" dirty="0" smtClean="0">
              <a:solidFill>
                <a:schemeClr val="tx1"/>
              </a:solidFill>
            </a:rPr>
            <a:t>поручение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053642"/>
        <a:ext cx="1308462" cy="2212648"/>
      </dsp:txXfrm>
    </dsp:sp>
    <dsp:sp modelId="{C1B46095-233D-4621-9067-5EE3BBAFEF02}">
      <dsp:nvSpPr>
        <dsp:cNvPr id="0" name=""/>
        <dsp:cNvSpPr/>
      </dsp:nvSpPr>
      <dsp:spPr>
        <a:xfrm>
          <a:off x="1308462" y="1053642"/>
          <a:ext cx="1308462" cy="2212648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2) платежное </a:t>
          </a:r>
          <a:r>
            <a:rPr lang="ru-RU" sz="1800" b="1" kern="1200" dirty="0" smtClean="0">
              <a:solidFill>
                <a:schemeClr val="tx1"/>
              </a:solidFill>
            </a:rPr>
            <a:t>требование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308462" y="1053642"/>
        <a:ext cx="1308462" cy="2212648"/>
      </dsp:txXfrm>
    </dsp:sp>
    <dsp:sp modelId="{EC68A865-C874-424E-AE19-9EE8CCA8B0D5}">
      <dsp:nvSpPr>
        <dsp:cNvPr id="0" name=""/>
        <dsp:cNvSpPr/>
      </dsp:nvSpPr>
      <dsp:spPr>
        <a:xfrm>
          <a:off x="2616925" y="1053642"/>
          <a:ext cx="1308462" cy="2212648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3) инкассовое </a:t>
          </a:r>
          <a:r>
            <a:rPr lang="ru-RU" sz="1800" b="1" kern="1200" dirty="0" smtClean="0">
              <a:solidFill>
                <a:schemeClr val="tx1"/>
              </a:solidFill>
            </a:rPr>
            <a:t>распоряжение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616925" y="1053642"/>
        <a:ext cx="1308462" cy="2212648"/>
      </dsp:txXfrm>
    </dsp:sp>
    <dsp:sp modelId="{A69BEDD4-7CB9-4AA8-A48D-A18948DC4FC5}">
      <dsp:nvSpPr>
        <dsp:cNvPr id="0" name=""/>
        <dsp:cNvSpPr/>
      </dsp:nvSpPr>
      <dsp:spPr>
        <a:xfrm>
          <a:off x="3925388" y="1053642"/>
          <a:ext cx="1308462" cy="2212648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4) </a:t>
          </a:r>
          <a:r>
            <a:rPr lang="ru-RU" sz="1800" b="1" kern="1200" dirty="0" smtClean="0">
              <a:solidFill>
                <a:schemeClr val="tx1"/>
              </a:solidFill>
            </a:rPr>
            <a:t>чек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25388" y="1053642"/>
        <a:ext cx="1308462" cy="2212648"/>
      </dsp:txXfrm>
    </dsp:sp>
    <dsp:sp modelId="{3541673E-92D6-4AEC-A093-F7AB19EA0CFA}">
      <dsp:nvSpPr>
        <dsp:cNvPr id="0" name=""/>
        <dsp:cNvSpPr/>
      </dsp:nvSpPr>
      <dsp:spPr>
        <a:xfrm>
          <a:off x="5233851" y="1053642"/>
          <a:ext cx="1308462" cy="2212648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5) платежный </a:t>
          </a:r>
          <a:r>
            <a:rPr lang="ru-RU" sz="1800" b="1" kern="1200" dirty="0" smtClean="0">
              <a:solidFill>
                <a:schemeClr val="tx1"/>
              </a:solidFill>
            </a:rPr>
            <a:t>ордер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233851" y="1053642"/>
        <a:ext cx="1308462" cy="2212648"/>
      </dsp:txXfrm>
    </dsp:sp>
    <dsp:sp modelId="{8C065A3B-79BA-4A40-AE7B-1857A5CE58A0}">
      <dsp:nvSpPr>
        <dsp:cNvPr id="0" name=""/>
        <dsp:cNvSpPr/>
      </dsp:nvSpPr>
      <dsp:spPr>
        <a:xfrm>
          <a:off x="6542314" y="1053642"/>
          <a:ext cx="1308462" cy="2212648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6) платежное </a:t>
          </a:r>
          <a:r>
            <a:rPr lang="ru-RU" sz="1800" b="1" kern="1200" dirty="0" smtClean="0">
              <a:solidFill>
                <a:schemeClr val="tx1"/>
              </a:solidFill>
            </a:rPr>
            <a:t>извещение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542314" y="1053642"/>
        <a:ext cx="1308462" cy="2212648"/>
      </dsp:txXfrm>
    </dsp:sp>
    <dsp:sp modelId="{F9F4C7A7-8556-4933-8B2C-EB3A7D414142}">
      <dsp:nvSpPr>
        <dsp:cNvPr id="0" name=""/>
        <dsp:cNvSpPr/>
      </dsp:nvSpPr>
      <dsp:spPr>
        <a:xfrm>
          <a:off x="7850777" y="1053642"/>
          <a:ext cx="1308462" cy="2212648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7) средство электронного </a:t>
          </a:r>
          <a:r>
            <a:rPr lang="ru-RU" sz="1800" b="1" kern="1200" dirty="0" smtClean="0">
              <a:solidFill>
                <a:schemeClr val="tx1"/>
              </a:solidFill>
            </a:rPr>
            <a:t>платежа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850777" y="1053642"/>
        <a:ext cx="1308462" cy="2212648"/>
      </dsp:txXfrm>
    </dsp:sp>
    <dsp:sp modelId="{F2BC564D-7258-4083-9095-08C54C35A632}">
      <dsp:nvSpPr>
        <dsp:cNvPr id="0" name=""/>
        <dsp:cNvSpPr/>
      </dsp:nvSpPr>
      <dsp:spPr>
        <a:xfrm>
          <a:off x="9159240" y="1053642"/>
          <a:ext cx="1308462" cy="221264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8) </a:t>
          </a:r>
          <a:r>
            <a:rPr lang="ru-RU" sz="1800" b="1" kern="1200" dirty="0" smtClean="0">
              <a:solidFill>
                <a:schemeClr val="tx1"/>
              </a:solidFill>
            </a:rPr>
            <a:t>вексель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9159240" y="1053642"/>
        <a:ext cx="1308462" cy="2212648"/>
      </dsp:txXfrm>
    </dsp:sp>
    <dsp:sp modelId="{694D331C-B574-41C9-B251-85BD0FFAA13F}">
      <dsp:nvSpPr>
        <dsp:cNvPr id="0" name=""/>
        <dsp:cNvSpPr/>
      </dsp:nvSpPr>
      <dsp:spPr>
        <a:xfrm>
          <a:off x="0" y="3266291"/>
          <a:ext cx="10467703" cy="24584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9F99-8F78-42ED-B5AE-DDF40DA89454}">
      <dsp:nvSpPr>
        <dsp:cNvPr id="0" name=""/>
        <dsp:cNvSpPr/>
      </dsp:nvSpPr>
      <dsp:spPr>
        <a:xfrm>
          <a:off x="0" y="0"/>
          <a:ext cx="10700656" cy="1410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Платежные документы должны содержать следующие реквизиты:</a:t>
          </a:r>
        </a:p>
      </dsp:txBody>
      <dsp:txXfrm>
        <a:off x="0" y="0"/>
        <a:ext cx="10700656" cy="1410788"/>
      </dsp:txXfrm>
    </dsp:sp>
    <dsp:sp modelId="{295D3DA5-73CF-450F-82A4-55825694F0DD}">
      <dsp:nvSpPr>
        <dsp:cNvPr id="0" name=""/>
        <dsp:cNvSpPr/>
      </dsp:nvSpPr>
      <dsp:spPr>
        <a:xfrm>
          <a:off x="1395" y="1410788"/>
          <a:ext cx="805696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1) наименование платежного документа</a:t>
          </a:r>
        </a:p>
      </dsp:txBody>
      <dsp:txXfrm>
        <a:off x="1395" y="1410788"/>
        <a:ext cx="805696" cy="2962655"/>
      </dsp:txXfrm>
    </dsp:sp>
    <dsp:sp modelId="{AD52F1F3-C9D5-4E3A-9046-E912298BC8E5}">
      <dsp:nvSpPr>
        <dsp:cNvPr id="0" name=""/>
        <dsp:cNvSpPr/>
      </dsp:nvSpPr>
      <dsp:spPr>
        <a:xfrm>
          <a:off x="807091" y="1410788"/>
          <a:ext cx="149841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номер платежного документа, число, месяц, год его выписки,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указываются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цифрами. В платежных документах, предъявленных на бумажном носителе, допускается обозначение месяца прописью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091" y="1410788"/>
        <a:ext cx="1498417" cy="2962655"/>
      </dsp:txXfrm>
    </dsp:sp>
    <dsp:sp modelId="{59851B40-4141-4615-8CAD-262D1BA1740A}">
      <dsp:nvSpPr>
        <dsp:cNvPr id="0" name=""/>
        <dsp:cNvSpPr/>
      </dsp:nvSpPr>
      <dsp:spPr>
        <a:xfrm>
          <a:off x="2305508" y="1410788"/>
          <a:ext cx="115209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полное или сокращенное наименование, включая организационно-правовую форму юридического лица,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также фактического плательщика и фактического бенефициара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5508" y="1410788"/>
        <a:ext cx="1152097" cy="2962655"/>
      </dsp:txXfrm>
    </dsp:sp>
    <dsp:sp modelId="{FC405937-651A-4028-9328-300B873139F8}">
      <dsp:nvSpPr>
        <dsp:cNvPr id="0" name=""/>
        <dsp:cNvSpPr/>
      </dsp:nvSpPr>
      <dsp:spPr>
        <a:xfrm>
          <a:off x="3457605" y="1410788"/>
          <a:ext cx="115209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фамилия, имя, отчество физического лица отправителя денег, бенефициара, а также фактического плательщика или фактического бенефициара.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7605" y="1410788"/>
        <a:ext cx="1152097" cy="2962655"/>
      </dsp:txXfrm>
    </dsp:sp>
    <dsp:sp modelId="{081D036E-BA21-4BC1-B758-E64C61D8B4F9}">
      <dsp:nvSpPr>
        <dsp:cNvPr id="0" name=""/>
        <dsp:cNvSpPr/>
      </dsp:nvSpPr>
      <dsp:spPr>
        <a:xfrm>
          <a:off x="4609702" y="1410788"/>
          <a:ext cx="1481170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5) ИИК отправителя денег и бенефициара. В случае отсутствия у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физ. лица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ИИК, указываются данные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удостоверяющего его документа,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 также почтовый адрес (страна, город, улица, номер дома и квартиры)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9702" y="1410788"/>
        <a:ext cx="1481170" cy="2962655"/>
      </dsp:txXfrm>
    </dsp:sp>
    <dsp:sp modelId="{E245583A-4C41-489F-AD4C-0F66FD84A71C}">
      <dsp:nvSpPr>
        <dsp:cNvPr id="0" name=""/>
        <dsp:cNvSpPr/>
      </dsp:nvSpPr>
      <dsp:spPr>
        <a:xfrm>
          <a:off x="6090873" y="1410788"/>
          <a:ext cx="115209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6) полное или сокращенное наименование, включая организационно-правовую форму, банка отправителя денег и банка бенефициара, их банковские ИК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0873" y="1410788"/>
        <a:ext cx="1152097" cy="2962655"/>
      </dsp:txXfrm>
    </dsp:sp>
    <dsp:sp modelId="{C4993278-70D3-4BD1-99BF-8BC83229B711}">
      <dsp:nvSpPr>
        <dsp:cNvPr id="0" name=""/>
        <dsp:cNvSpPr/>
      </dsp:nvSpPr>
      <dsp:spPr>
        <a:xfrm>
          <a:off x="7242970" y="1410788"/>
          <a:ext cx="115209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7) назначение платежа, а также его кодовое обозначение. Правильность указания кодового обозначения назначения платежа в платежных документах обеспечивается инициатором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2970" y="1410788"/>
        <a:ext cx="1152097" cy="2962655"/>
      </dsp:txXfrm>
    </dsp:sp>
    <dsp:sp modelId="{8A263592-E427-4996-9B0B-7CC75AB4F715}">
      <dsp:nvSpPr>
        <dsp:cNvPr id="0" name=""/>
        <dsp:cNvSpPr/>
      </dsp:nvSpPr>
      <dsp:spPr>
        <a:xfrm>
          <a:off x="8395067" y="1410788"/>
          <a:ext cx="115209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8) сумму платежа, обозначенную цифрами и прописью.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Тиыны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сумме прописью указываются цифрами.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5067" y="1410788"/>
        <a:ext cx="1152097" cy="2962655"/>
      </dsp:txXfrm>
    </dsp:sp>
    <dsp:sp modelId="{A06FA4F7-3260-41B6-86DE-5410C2E72153}">
      <dsp:nvSpPr>
        <dsp:cNvPr id="0" name=""/>
        <dsp:cNvSpPr/>
      </dsp:nvSpPr>
      <dsp:spPr>
        <a:xfrm>
          <a:off x="9547164" y="1410788"/>
          <a:ext cx="1152097" cy="2962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9) подписи инициатора или его уполномоченных лиц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164" y="1410788"/>
        <a:ext cx="1152097" cy="2962655"/>
      </dsp:txXfrm>
    </dsp:sp>
    <dsp:sp modelId="{4D1429E1-8EC7-4A7D-8B87-F03D47100D05}">
      <dsp:nvSpPr>
        <dsp:cNvPr id="0" name=""/>
        <dsp:cNvSpPr/>
      </dsp:nvSpPr>
      <dsp:spPr>
        <a:xfrm>
          <a:off x="0" y="4373444"/>
          <a:ext cx="10700656" cy="3291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F8BCC-4635-41A9-A1A8-FFE187F19158}">
      <dsp:nvSpPr>
        <dsp:cNvPr id="0" name=""/>
        <dsp:cNvSpPr/>
      </dsp:nvSpPr>
      <dsp:spPr>
        <a:xfrm>
          <a:off x="933978" y="2526"/>
          <a:ext cx="4117925" cy="24707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Платежные документы могут представляться как в электронном виде, так и на бумажном носителе. Электронные платежные документы формируются в соответствии с установленными форматами и направляются в банк по электронным каналам связи и телекоммуникаций.</a:t>
          </a:r>
        </a:p>
      </dsp:txBody>
      <dsp:txXfrm>
        <a:off x="933978" y="2526"/>
        <a:ext cx="4117925" cy="2470755"/>
      </dsp:txXfrm>
    </dsp:sp>
    <dsp:sp modelId="{EB84B822-74E8-4625-9458-C611F05EDD7F}">
      <dsp:nvSpPr>
        <dsp:cNvPr id="0" name=""/>
        <dsp:cNvSpPr/>
      </dsp:nvSpPr>
      <dsp:spPr>
        <a:xfrm>
          <a:off x="5463696" y="2526"/>
          <a:ext cx="4117925" cy="24707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Подписи инициатора или его уполномоченных лиц в платежных документах на бумажном носителе, за исключением платежного требования и инкассового распоряжения, соответствуют подписям, указанным в документе с образцами подписей. 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696" y="2526"/>
        <a:ext cx="4117925" cy="2470755"/>
      </dsp:txXfrm>
    </dsp:sp>
    <dsp:sp modelId="{0F4F1D12-AE6E-4E33-ACB9-E97D8C829612}">
      <dsp:nvSpPr>
        <dsp:cNvPr id="0" name=""/>
        <dsp:cNvSpPr/>
      </dsp:nvSpPr>
      <dsp:spPr>
        <a:xfrm>
          <a:off x="933978" y="2885074"/>
          <a:ext cx="4117925" cy="24707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 в электронной форме подписывается электронной цифровой подписью инициатора.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978" y="2885074"/>
        <a:ext cx="4117925" cy="2470755"/>
      </dsp:txXfrm>
    </dsp:sp>
    <dsp:sp modelId="{1BD570A3-792D-4884-B7C1-5237660E6D59}">
      <dsp:nvSpPr>
        <dsp:cNvPr id="0" name=""/>
        <dsp:cNvSpPr/>
      </dsp:nvSpPr>
      <dsp:spPr>
        <a:xfrm>
          <a:off x="5463696" y="2885074"/>
          <a:ext cx="4117925" cy="24707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 составляется на казахском или русском языках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696" y="2885074"/>
        <a:ext cx="4117925" cy="2470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CDAD4-CE2C-4E47-96EC-841141874EFE}">
      <dsp:nvSpPr>
        <dsp:cNvPr id="0" name=""/>
        <dsp:cNvSpPr/>
      </dsp:nvSpPr>
      <dsp:spPr>
        <a:xfrm rot="16200000">
          <a:off x="1330721" y="-1330721"/>
          <a:ext cx="2596356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1) банк направил отправителю уведомление об акцепте или уведомление о принятии наличных денег в качестве оплаты платежного поручения;</a:t>
          </a:r>
        </a:p>
      </dsp:txBody>
      <dsp:txXfrm rot="5400000">
        <a:off x="0" y="0"/>
        <a:ext cx="5257800" cy="1947267"/>
      </dsp:txXfrm>
    </dsp:sp>
    <dsp:sp modelId="{99C38BBA-149E-4D43-93E8-1232FD529A14}">
      <dsp:nvSpPr>
        <dsp:cNvPr id="0" name=""/>
        <dsp:cNvSpPr/>
      </dsp:nvSpPr>
      <dsp:spPr>
        <a:xfrm>
          <a:off x="5257800" y="0"/>
          <a:ext cx="5257800" cy="25963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2) банк изъял деньги (дебетовал банковский счет) отправителя на основании его платежного поручения; 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0"/>
        <a:ext cx="5257800" cy="1947267"/>
      </dsp:txXfrm>
    </dsp:sp>
    <dsp:sp modelId="{7C664585-CECC-48AE-9E8A-1F376BF9AF35}">
      <dsp:nvSpPr>
        <dsp:cNvPr id="0" name=""/>
        <dsp:cNvSpPr/>
      </dsp:nvSpPr>
      <dsp:spPr>
        <a:xfrm rot="10800000">
          <a:off x="0" y="2596356"/>
          <a:ext cx="5257800" cy="25963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3) отправитель не получил извещение банка-получателя об акцепте или об отказе в акцепте в течение трех рабочих дней со дня получения платежного поручения банком (по умолчанию);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245445"/>
        <a:ext cx="5257800" cy="1947267"/>
      </dsp:txXfrm>
    </dsp:sp>
    <dsp:sp modelId="{1308B139-31C3-4919-A3BE-46CC13668B62}">
      <dsp:nvSpPr>
        <dsp:cNvPr id="0" name=""/>
        <dsp:cNvSpPr/>
      </dsp:nvSpPr>
      <dsp:spPr>
        <a:xfrm rot="5400000">
          <a:off x="6588521" y="1265634"/>
          <a:ext cx="2596356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4) в иных случаях, предусмотренных законодательством РК либо договором между банком-получателем и отправителем</a:t>
          </a:r>
        </a:p>
      </dsp:txBody>
      <dsp:txXfrm rot="-5400000">
        <a:off x="5257800" y="3245445"/>
        <a:ext cx="5257800" cy="1947267"/>
      </dsp:txXfrm>
    </dsp:sp>
    <dsp:sp modelId="{F3647CEC-54A5-4F52-A1DB-9085834D88AD}">
      <dsp:nvSpPr>
        <dsp:cNvPr id="0" name=""/>
        <dsp:cNvSpPr/>
      </dsp:nvSpPr>
      <dsp:spPr>
        <a:xfrm>
          <a:off x="3254830" y="1947267"/>
          <a:ext cx="4005938" cy="129817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Платежное поручение считается акцептованным банком-плательщиком при наличии одного из следующих условий:</a:t>
          </a:r>
        </a:p>
      </dsp:txBody>
      <dsp:txXfrm>
        <a:off x="3318202" y="2010639"/>
        <a:ext cx="3879194" cy="1171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BFB84-E4D6-47CD-9A84-D7790114BAEA}">
      <dsp:nvSpPr>
        <dsp:cNvPr id="0" name=""/>
        <dsp:cNvSpPr/>
      </dsp:nvSpPr>
      <dsp:spPr>
        <a:xfrm>
          <a:off x="0" y="3655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при платежах с использованием платежного требования возникают с момента его предъявления в банк отправителя денег.</a:t>
          </a:r>
        </a:p>
      </dsp:txBody>
      <dsp:txXfrm>
        <a:off x="37167" y="40822"/>
        <a:ext cx="10356357" cy="687040"/>
      </dsp:txXfrm>
    </dsp:sp>
    <dsp:sp modelId="{2725226C-7964-40E3-AA26-FC70B966244D}">
      <dsp:nvSpPr>
        <dsp:cNvPr id="0" name=""/>
        <dsp:cNvSpPr/>
      </dsp:nvSpPr>
      <dsp:spPr>
        <a:xfrm>
          <a:off x="0" y="776518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 предъявляется в банк бенефициара или банк отправителя денег в течение десяти календарных дней с указанной в нем даты выписки.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813685"/>
        <a:ext cx="10356357" cy="687040"/>
      </dsp:txXfrm>
    </dsp:sp>
    <dsp:sp modelId="{55529DFF-CA70-4E97-BDED-6A2BD812A6C6}">
      <dsp:nvSpPr>
        <dsp:cNvPr id="0" name=""/>
        <dsp:cNvSpPr/>
      </dsp:nvSpPr>
      <dsp:spPr>
        <a:xfrm>
          <a:off x="0" y="1549382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бенефициара на предъявление платежного требования устанавливается в договоре между отправителем денег и банком отправителя денег, за исключением случаев предъявления банками, платежного требования для взыскания просроченной задолженности по займу.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1586549"/>
        <a:ext cx="10356357" cy="687040"/>
      </dsp:txXfrm>
    </dsp:sp>
    <dsp:sp modelId="{BEBC0EAA-EF9E-418D-9612-828A07215C9F}">
      <dsp:nvSpPr>
        <dsp:cNvPr id="0" name=""/>
        <dsp:cNvSpPr/>
      </dsp:nvSpPr>
      <dsp:spPr>
        <a:xfrm>
          <a:off x="0" y="2322246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взыскания просроченной задолженности по займу в соответствии с заключенным договором займа, соглашением об открытии кредитной линии или иным документом, подтверждающим факт заемной операции либо выдачи гарантии, допускается использование банками, платежного требования.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2359413"/>
        <a:ext cx="10356357" cy="687040"/>
      </dsp:txXfrm>
    </dsp:sp>
    <dsp:sp modelId="{F8771822-90DA-4045-A813-3D21296571B8}">
      <dsp:nvSpPr>
        <dsp:cNvPr id="0" name=""/>
        <dsp:cNvSpPr/>
      </dsp:nvSpPr>
      <dsp:spPr>
        <a:xfrm>
          <a:off x="0" y="3095110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 предъявляется банками, в банк отправителя денег на основании документа, содержащего согласие отправителя денег на изъятие денег с его банковского счета.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3132277"/>
        <a:ext cx="10356357" cy="687040"/>
      </dsp:txXfrm>
    </dsp:sp>
    <dsp:sp modelId="{712F980E-0989-48FE-8FC8-E859813A5BDC}">
      <dsp:nvSpPr>
        <dsp:cNvPr id="0" name=""/>
        <dsp:cNvSpPr/>
      </dsp:nvSpPr>
      <dsp:spPr>
        <a:xfrm>
          <a:off x="0" y="3867974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предъявления платежного требования для взыскания просроченной задолженности по займу, а также требования о необходимости приложения к нему копий документов, подтверждающих обоснованность изъятия денег, определяются</a:t>
          </a:r>
          <a:r>
            <a:rPr lang="en-US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нормативным правовым актом</a:t>
          </a:r>
          <a:r>
            <a:rPr lang="en-US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НБ РК. 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3905141"/>
        <a:ext cx="10356357" cy="687040"/>
      </dsp:txXfrm>
    </dsp:sp>
    <dsp:sp modelId="{027E0F33-1506-4C44-BAD3-B4B28EE17C0A}">
      <dsp:nvSpPr>
        <dsp:cNvPr id="0" name=""/>
        <dsp:cNvSpPr/>
      </dsp:nvSpPr>
      <dsp:spPr>
        <a:xfrm>
          <a:off x="0" y="4640838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Допускается направление электронных копий документов, подтверждающих обоснованность изъятия денег, через электронные каналы связи, установленные между банками.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4678005"/>
        <a:ext cx="10356357" cy="687040"/>
      </dsp:txXfrm>
    </dsp:sp>
    <dsp:sp modelId="{BE6844DE-0722-434C-854F-5A0DDC14C670}">
      <dsp:nvSpPr>
        <dsp:cNvPr id="0" name=""/>
        <dsp:cNvSpPr/>
      </dsp:nvSpPr>
      <dsp:spPr>
        <a:xfrm>
          <a:off x="0" y="5413702"/>
          <a:ext cx="10430691" cy="76137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обоснованность предъявления платежного требования для взыскания просроченной задолженности по займу несет взыскатель.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7" y="5450869"/>
        <a:ext cx="10356357" cy="687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07F6-E841-4E5F-8B88-55D9A2F5E7C5}">
      <dsp:nvSpPr>
        <dsp:cNvPr id="0" name=""/>
        <dsp:cNvSpPr/>
      </dsp:nvSpPr>
      <dsp:spPr>
        <a:xfrm>
          <a:off x="0" y="0"/>
          <a:ext cx="10515600" cy="15578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 исполняется банком или организацией, осуществляющей отдельные виды банковских операций, путем прямого </a:t>
          </a:r>
          <a:r>
            <a:rPr lang="ru-RU" sz="2200" b="1" kern="1200" dirty="0" err="1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дебетования</a:t>
          </a:r>
          <a:r>
            <a:rPr lang="ru-RU" sz="22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банковского счета отправителя денег при наличии согласия отправителя денег на изъятие денег с его банковского счета, содержащегося в:</a:t>
          </a:r>
        </a:p>
      </dsp:txBody>
      <dsp:txXfrm>
        <a:off x="0" y="0"/>
        <a:ext cx="10515600" cy="1557813"/>
      </dsp:txXfrm>
    </dsp:sp>
    <dsp:sp modelId="{F680523F-56C9-4ACE-9FEA-63F1FFE37760}">
      <dsp:nvSpPr>
        <dsp:cNvPr id="0" name=""/>
        <dsp:cNvSpPr/>
      </dsp:nvSpPr>
      <dsp:spPr>
        <a:xfrm>
          <a:off x="0" y="1557813"/>
          <a:ext cx="5257799" cy="3271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договоре, заключенном между отправителем денег и банком отправителя денег</a:t>
          </a:r>
        </a:p>
      </dsp:txBody>
      <dsp:txXfrm>
        <a:off x="0" y="1557813"/>
        <a:ext cx="5257799" cy="3271409"/>
      </dsp:txXfrm>
    </dsp:sp>
    <dsp:sp modelId="{54E716A9-41CA-4063-AD2F-AA16EE37A3D1}">
      <dsp:nvSpPr>
        <dsp:cNvPr id="0" name=""/>
        <dsp:cNvSpPr/>
      </dsp:nvSpPr>
      <dsp:spPr>
        <a:xfrm>
          <a:off x="5257800" y="1557813"/>
          <a:ext cx="5257799" cy="3271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2) договоре займа, соглашении об открытии кредитной линии или ином документе, подтверждающем факт заемной операции либо выдачи гарантии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557813"/>
        <a:ext cx="5257799" cy="3271409"/>
      </dsp:txXfrm>
    </dsp:sp>
    <dsp:sp modelId="{6D1AC9ED-76FA-4B75-9784-CF0E13EA11C3}">
      <dsp:nvSpPr>
        <dsp:cNvPr id="0" name=""/>
        <dsp:cNvSpPr/>
      </dsp:nvSpPr>
      <dsp:spPr>
        <a:xfrm>
          <a:off x="0" y="4829223"/>
          <a:ext cx="10515600" cy="3634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AE704-3269-40E5-8FAD-3939248EAE9F}">
      <dsp:nvSpPr>
        <dsp:cNvPr id="0" name=""/>
        <dsp:cNvSpPr/>
      </dsp:nvSpPr>
      <dsp:spPr>
        <a:xfrm>
          <a:off x="788669" y="0"/>
          <a:ext cx="8938260" cy="519271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9DC7C-97B8-4504-A1AF-735404D218BE}">
      <dsp:nvSpPr>
        <dsp:cNvPr id="0" name=""/>
        <dsp:cNvSpPr/>
      </dsp:nvSpPr>
      <dsp:spPr>
        <a:xfrm>
          <a:off x="5244" y="1557813"/>
          <a:ext cx="2911967" cy="20770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платежного требования для взыскания просроченной задолженности по займу путем прямого </a:t>
          </a:r>
          <a:r>
            <a:rPr lang="ru-RU" sz="1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дебетования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банковского счета отправителя денег, при недостаточности денег на его банковском счете, осуществляется по мере поступления денег на банковский счет.</a:t>
          </a:r>
        </a:p>
      </dsp:txBody>
      <dsp:txXfrm>
        <a:off x="106639" y="1659208"/>
        <a:ext cx="2709177" cy="1874295"/>
      </dsp:txXfrm>
    </dsp:sp>
    <dsp:sp modelId="{B1028960-2248-4594-B0AD-3C5451149FF8}">
      <dsp:nvSpPr>
        <dsp:cNvPr id="0" name=""/>
        <dsp:cNvSpPr/>
      </dsp:nvSpPr>
      <dsp:spPr>
        <a:xfrm>
          <a:off x="3169911" y="1557813"/>
          <a:ext cx="5199823" cy="207708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Платежное требование, предъявленное к текущему счету отправителя денег - физического лица, исполняется путем прямого </a:t>
          </a:r>
          <a:r>
            <a:rPr lang="ru-RU" sz="1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дебетования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его текущего счета в пределах 50% от суммы денег, находящейся на нем, или от каждой суммы денег, поступающей в последующем на его текущий счет, не дожидаясь поступления всей суммы, указанной в платежном требовании. При этом сумма денег, сохраняемая на текущем счете физического лица, должна быть не менее размера прожиточного минимума, установленного на соответствующий финансовый год законом о республиканском бюджете.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1306" y="1659208"/>
        <a:ext cx="4997033" cy="1874295"/>
      </dsp:txXfrm>
    </dsp:sp>
    <dsp:sp modelId="{BFB036E5-B64B-4FF6-B8ED-89D6F4C77566}">
      <dsp:nvSpPr>
        <dsp:cNvPr id="0" name=""/>
        <dsp:cNvSpPr/>
      </dsp:nvSpPr>
      <dsp:spPr>
        <a:xfrm>
          <a:off x="8622434" y="1557813"/>
          <a:ext cx="1887920" cy="207708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Указанное ограничение не распространяется на деньги, находящиеся на сберегательном счете физического лица.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4595" y="1649974"/>
        <a:ext cx="1703598" cy="1892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02200-DA2F-4ED8-BAC0-309A528335A1}">
      <dsp:nvSpPr>
        <dsp:cNvPr id="0" name=""/>
        <dsp:cNvSpPr/>
      </dsp:nvSpPr>
      <dsp:spPr>
        <a:xfrm>
          <a:off x="0" y="454"/>
          <a:ext cx="10343606" cy="10947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Безналичные платеж и перевод денег между отправителем денег и банком отправителя денег, в том числе когда банк отправителя денег и бенефициар являются одним лицом, а также в случаях, предусмотренных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нормативным правовым актом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НБ РК, осуществляются на основании платежного ордера.</a:t>
          </a:r>
        </a:p>
      </dsp:txBody>
      <dsp:txXfrm>
        <a:off x="53442" y="53896"/>
        <a:ext cx="10236722" cy="987888"/>
      </dsp:txXfrm>
    </dsp:sp>
    <dsp:sp modelId="{D4D8C44A-59A5-45C1-8789-EF5C51A2B467}">
      <dsp:nvSpPr>
        <dsp:cNvPr id="0" name=""/>
        <dsp:cNvSpPr/>
      </dsp:nvSpPr>
      <dsp:spPr>
        <a:xfrm>
          <a:off x="0" y="1106842"/>
          <a:ext cx="10343606" cy="10947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7816"/>
                <a:satOff val="1294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7816"/>
                <a:satOff val="1294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7816"/>
                <a:satOff val="1294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платежном ордере</a:t>
          </a:r>
          <a:r>
            <a:rPr lang="ru-RU" sz="2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банка (банк отправителя денег и банк бенефициара) или организации, осуществляющей отдельные виды банковских операций, может быть указано один раз.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42" y="1160284"/>
        <a:ext cx="10236722" cy="987888"/>
      </dsp:txXfrm>
    </dsp:sp>
    <dsp:sp modelId="{C211CA53-E053-45A3-A4DD-EDDCB595F8A2}">
      <dsp:nvSpPr>
        <dsp:cNvPr id="0" name=""/>
        <dsp:cNvSpPr/>
      </dsp:nvSpPr>
      <dsp:spPr>
        <a:xfrm>
          <a:off x="0" y="2213230"/>
          <a:ext cx="10343606" cy="10947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Платежное извещение</a:t>
          </a:r>
          <a:r>
            <a:rPr lang="ru-RU" sz="2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при осуществлении безналичных платежей и (или) переводов денег без открытия банковского счета отправителя денег.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42" y="2266672"/>
        <a:ext cx="10236722" cy="987888"/>
      </dsp:txXfrm>
    </dsp:sp>
    <dsp:sp modelId="{4A67BBEC-80E6-4BF7-8FDF-DBA49DE98780}">
      <dsp:nvSpPr>
        <dsp:cNvPr id="0" name=""/>
        <dsp:cNvSpPr/>
      </dsp:nvSpPr>
      <dsp:spPr>
        <a:xfrm>
          <a:off x="0" y="3319618"/>
          <a:ext cx="10343606" cy="10947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3448"/>
                <a:satOff val="3881"/>
                <a:lumOff val="17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3448"/>
                <a:satOff val="3881"/>
                <a:lumOff val="17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3448"/>
                <a:satOff val="3881"/>
                <a:lumOff val="17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предъявления и исполнения платежных извещений определяется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нормативным правовым актом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НБ РК.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42" y="3373060"/>
        <a:ext cx="10236722" cy="987888"/>
      </dsp:txXfrm>
    </dsp:sp>
    <dsp:sp modelId="{7D689BA4-9DCD-4815-A122-9F4114E99937}">
      <dsp:nvSpPr>
        <dsp:cNvPr id="0" name=""/>
        <dsp:cNvSpPr/>
      </dsp:nvSpPr>
      <dsp:spPr>
        <a:xfrm>
          <a:off x="0" y="4426007"/>
          <a:ext cx="10343606" cy="10947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платежей или переводов денег без открытия банковского счета через электронные терминалы отправителю денег выдается чек, реквизиты которого устанавливаются нормативным правовым актом НБ РК 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42" y="4479449"/>
        <a:ext cx="10236722" cy="987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2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6354"/>
            <a:ext cx="10515600" cy="54106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им.Л.Н.Гумилева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инструменты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«Финансы»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Жоламанова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Макпал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Токановна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makpalzh@mail.ru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 descr="Логотип ЕНУ_ка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6" y="1579734"/>
            <a:ext cx="2273808" cy="113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90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4070"/>
            <a:ext cx="10515600" cy="5192894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отправителя денег осуществляет проверку платежного поручения на соответствие требованиям, предъявляемым к оформлению и предъявлению платежных документов, и проверяет соответствие общей суммы денег, указанной в сводном платежном поручении, суммам платежных поручений.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бенефициара осуществляет зачисление денег в пользу бенефициаров на основании реквизитов, указанных отправителем денег в платежном поручении.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принимает платежное поручение к исполнению только при наличии соответствующей суммы на счете плательщика.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 на перевод денег принимается банком-получателем в течение 10 календарных дней с указанной в нем датой выписки.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платежного поручения или заявления на перевод денег отправитель денег обязан по требованию банка-получателя предъявить документы, подтверждающие обоснованность платежа.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Акцепт платежного поручения банком-плательщиком означает его обязанность исполнить платежное поручение отправителя и возникновение у банка права на изъятие суммы денег с банковского счета отправителя в размере акцептованного платежного поручения, а также издержек в связи с его исполнением.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акцепта платежного поручения банком его отправитель обязан обеспечить сумму денег на своем банковском счете.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требуемой суммы денег может быть произведено за счет займа банка- плательщика, предоставленного отправителю, либо дневного займа по банковскому счету отправителя, если это предусмотрено договором между ними.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55357"/>
              </p:ext>
            </p:extLst>
          </p:nvPr>
        </p:nvGraphicFramePr>
        <p:xfrm>
          <a:off x="838200" y="984250"/>
          <a:ext cx="10515600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29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274"/>
            <a:ext cx="10515600" cy="52886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Платежное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требование представляет собой указание бенефициара к отправителю денег об оплате суммы денег, указанной в платежном требовании.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требование предъявляется бенефициаром в банк бенефициара либо непосредственно в банк отправителя денег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863" t="24850" r="32561" b="6881"/>
          <a:stretch/>
        </p:blipFill>
        <p:spPr bwMode="auto">
          <a:xfrm>
            <a:off x="2238103" y="809625"/>
            <a:ext cx="7811588" cy="5547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405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3109" y="679269"/>
          <a:ext cx="10430691" cy="617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51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96302"/>
              </p:ext>
            </p:extLst>
          </p:nvPr>
        </p:nvGraphicFramePr>
        <p:xfrm>
          <a:off x="838200" y="984250"/>
          <a:ext cx="10515600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23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0609"/>
              </p:ext>
            </p:extLst>
          </p:nvPr>
        </p:nvGraphicFramePr>
        <p:xfrm>
          <a:off x="838200" y="984250"/>
          <a:ext cx="10515600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13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748937"/>
            <a:ext cx="10515600" cy="542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ордер и платежное извещение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2034187"/>
              </p:ext>
            </p:extLst>
          </p:nvPr>
        </p:nvGraphicFramePr>
        <p:xfrm>
          <a:off x="1010194" y="1175657"/>
          <a:ext cx="10343606" cy="552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45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748937"/>
            <a:ext cx="10515600" cy="54280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4070"/>
            <a:ext cx="10515600" cy="519289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2811"/>
            <a:ext cx="10515600" cy="5454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Виды платежных инструментов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Платежное поручение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</a:p>
          <a:p>
            <a:pPr marL="457200" indent="-4572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3779914"/>
              </p:ext>
            </p:extLst>
          </p:nvPr>
        </p:nvGraphicFramePr>
        <p:xfrm>
          <a:off x="949233" y="2664823"/>
          <a:ext cx="10467703" cy="351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34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4070"/>
            <a:ext cx="10515600" cy="51928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fontAlgn="base"/>
            <a:endParaRPr lang="ru-RU" dirty="0" smtClean="0"/>
          </a:p>
          <a:p>
            <a:pPr marL="0" indent="0" algn="ctr" fontAlgn="base">
              <a:buNone/>
            </a:pPr>
            <a:r>
              <a:rPr lang="en-US" dirty="0" smtClean="0"/>
              <a:t>   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правильное указание реквизитов фактического плательщика или фактического бенефициара несет инициатор.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0133282"/>
              </p:ext>
            </p:extLst>
          </p:nvPr>
        </p:nvGraphicFramePr>
        <p:xfrm>
          <a:off x="838200" y="653143"/>
          <a:ext cx="10700657" cy="470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11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8730"/>
              </p:ext>
            </p:extLst>
          </p:nvPr>
        </p:nvGraphicFramePr>
        <p:xfrm>
          <a:off x="838200" y="818606"/>
          <a:ext cx="10515600" cy="535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48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2811"/>
            <a:ext cx="10515600" cy="54541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Платежное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или переводы денег в Казахстане осуществляются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Казахстан от 26 июля 2016 года № 11-VI ЗРК «О платежах и платежных системах»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Постановления Правления Национального Банка Республики Казахстан от 31 августа 2016 года № 208.  «Правила осуществления безналичных платежей и (или) переводов денег на территории Республики Казахстан</a:t>
            </a:r>
          </a:p>
          <a:p>
            <a:pPr marL="0" indent="0" algn="just" fontAlgn="base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указание отправителя денег банку о безналичном платеже или переводе денег в пользу бенефициара в сумме и в соответствии с реквизитами, указанными в платежном поручении.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безналичного платежа или перевода денег в пользу бенефициара в национальной валюте Республики Казахстан на территории Республики Казахстан отправитель денег предъявляет в банк платежное поручение по установленной форме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93" t="24089" r="51126" b="16871"/>
          <a:stretch/>
        </p:blipFill>
        <p:spPr>
          <a:xfrm>
            <a:off x="2168434" y="696686"/>
            <a:ext cx="6331132" cy="5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4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2217"/>
            <a:ext cx="10515600" cy="58547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уплаты платежей в бюджет отправитель денег предъявляет платежное поручение на уплату платежей в бюджет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форме:</a:t>
            </a:r>
          </a:p>
          <a:p>
            <a:pPr marL="0" indent="0" algn="ctr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476" t="26352" r="31460" b="19693"/>
          <a:stretch/>
        </p:blipFill>
        <p:spPr>
          <a:xfrm>
            <a:off x="1480457" y="1027611"/>
            <a:ext cx="8874033" cy="56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4070"/>
            <a:ext cx="10515600" cy="5192894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"назначение платежа" отправитель денег указывает назначение платежа, наименование, номер и дату документа (при его наличии), на основании которого осуществляется безналичный платеж и (или) перевод денег и иные реквизиты, а также в графе "код назначения платежа" указывается кодовое обозначение платежа.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платежей в бюджет в платежном поручении указывается цифровое обозначение кода бюджетной классификации. Правильность указания кода бюджетной классификации в платежном поручении обеспечивается отправителем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 или заявление на перевод денег предъявляется в банк в течение десяти календарных дней с указанной в них даты выписки. Отправитель денег при наличии банковского счета для осуществления безналичного платежа или перевода денег в национальной валюте на территории Республики Казахстан предъявляет в банк платежное поручение по форме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8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4193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безналичного платежа или перевода денег от одного отправителя денег в пользу нескольких бенефициаров,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обсуживающихся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банке,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сводного платежного поручения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форме: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669" t="26243" r="26653" b="11532"/>
          <a:stretch/>
        </p:blipFill>
        <p:spPr bwMode="auto">
          <a:xfrm>
            <a:off x="2029097" y="1602378"/>
            <a:ext cx="6069874" cy="4990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518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1315</Words>
  <Application>Microsoft Office PowerPoint</Application>
  <PresentationFormat>Широкоэкранный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20</cp:revision>
  <dcterms:created xsi:type="dcterms:W3CDTF">2024-07-24T07:39:07Z</dcterms:created>
  <dcterms:modified xsi:type="dcterms:W3CDTF">2024-07-28T10:32:14Z</dcterms:modified>
</cp:coreProperties>
</file>