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>
      <p:cViewPr varScale="1">
        <p:scale>
          <a:sx n="115" d="100"/>
          <a:sy n="115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94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4660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21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1782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109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0104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3963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2807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127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7008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47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799E2-3517-4A93-922C-BA1121E8C3C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A2BB0-715A-4C53-B1A4-D15B92F65FB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8448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V170001520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549E7B-1C92-408A-B509-9935C11C7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1120465"/>
            <a:ext cx="8679915" cy="769296"/>
          </a:xfrm>
        </p:spPr>
        <p:txBody>
          <a:bodyPr>
            <a:normAutofit fontScale="90000"/>
          </a:bodyPr>
          <a:lstStyle/>
          <a:p>
            <a:r>
              <a:rPr lang="ru-RU" dirty="0"/>
              <a:t>Кафедра Государственный аудит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0ACA7F2-26AF-4877-B19B-EF358422A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2743200"/>
            <a:ext cx="8673427" cy="2485653"/>
          </a:xfrm>
        </p:spPr>
        <p:txBody>
          <a:bodyPr>
            <a:normAutofit/>
          </a:bodyPr>
          <a:lstStyle/>
          <a:p>
            <a:pPr lvl="1"/>
            <a:r>
              <a:rPr lang="kk-K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Планирование аудита финансовой отчетности</a:t>
            </a:r>
            <a:endParaRPr lang="ru-KZ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135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A817E-C49C-4B8E-9323-347E92600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CBD7D3-CE6E-4C53-813F-AED764DB3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>
                <a:latin typeface="Bahnschrift Condensed" panose="020B0502040204020203" pitchFamily="34" charset="0"/>
              </a:rPr>
              <a:t>Предварительное изучение деятельности объекта аудита проводится в порядке, установленным параграфом 2 главы 3 Правил проведения внутреннего государственного аудита.</a:t>
            </a:r>
          </a:p>
          <a:p>
            <a:pPr algn="just"/>
            <a:r>
              <a:rPr lang="ru-RU" sz="2800" dirty="0">
                <a:latin typeface="Bahnschrift Condensed" panose="020B0502040204020203" pitchFamily="34" charset="0"/>
              </a:rPr>
              <a:t>      Результаты предварительного изучения объекта документируются в папке хранения, содержащих аудиторские документации (аудиторский файл).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7052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5E568-DF39-49E2-AB0F-83BD517D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Bahnschrift SemiLight" panose="020B0502040204020203" pitchFamily="34" charset="0"/>
                <a:ea typeface="Times New Roman" panose="02020603050405020304" pitchFamily="18" charset="0"/>
              </a:rPr>
              <a:t>Определение систем бухгалтерского учета и внутреннего контроля объекта аудита</a:t>
            </a:r>
            <a:br>
              <a:rPr lang="ru-KZ" sz="1800" dirty="0">
                <a:effectLst/>
                <a:latin typeface="Bahnschrift SemiLight" panose="020B0502040204020203" pitchFamily="34" charset="0"/>
                <a:ea typeface="Times New Roman" panose="02020603050405020304" pitchFamily="18" charset="0"/>
              </a:rPr>
            </a:br>
            <a:endParaRPr lang="ru-KZ" dirty="0">
              <a:latin typeface="Bahnschrift SemiLight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CFE47-10BB-4FDA-8153-C4A86588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400" dirty="0">
                <a:latin typeface="Bahnschrift Condensed" panose="020B0502040204020203" pitchFamily="34" charset="0"/>
              </a:rPr>
              <a:t>Государственный аудитор изучает </a:t>
            </a:r>
            <a:r>
              <a:rPr lang="ru-RU" sz="4400" dirty="0">
                <a:highlight>
                  <a:srgbClr val="00FFFF"/>
                </a:highlight>
                <a:latin typeface="Bahnschrift Condensed" panose="020B0502040204020203" pitchFamily="34" charset="0"/>
              </a:rPr>
              <a:t>структуру и систему </a:t>
            </a:r>
            <a:r>
              <a:rPr lang="ru-RU" sz="4400" dirty="0">
                <a:latin typeface="Bahnschrift Condensed" panose="020B0502040204020203" pitchFamily="34" charset="0"/>
              </a:rPr>
              <a:t>бухгалтерского учета аудируемого объекта и выявляет </a:t>
            </a:r>
            <a:r>
              <a:rPr lang="ru-RU" sz="4400" dirty="0">
                <a:highlight>
                  <a:srgbClr val="00FFFF"/>
                </a:highlight>
                <a:latin typeface="Bahnschrift Condensed" panose="020B0502040204020203" pitchFamily="34" charset="0"/>
              </a:rPr>
              <a:t>неотъемлемые риски. </a:t>
            </a:r>
            <a:endParaRPr lang="ru-KZ" sz="4400" dirty="0">
              <a:highlight>
                <a:srgbClr val="00FFFF"/>
              </a:highlight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615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E9B7BF-683F-4AA7-A269-33D82B0D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2FABC-1183-4020-B0B0-F64F0A5C9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Государственный аудитор в системе бухгалтерского учета объекта аудита рассматривает:</a:t>
            </a:r>
            <a:endParaRPr lang="ru-KZ" sz="2400" dirty="0">
              <a:effectLst/>
              <a:latin typeface="Bahnschrift Condensed" panose="020B0502040204020203" pitchFamily="34" charset="0"/>
              <a:ea typeface="Source Sans Pro Black" panose="020B0803030403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 составление финансовой и бюджетной отчетности;</a:t>
            </a:r>
            <a:endParaRPr lang="ru-KZ" sz="2400" dirty="0">
              <a:effectLst/>
              <a:latin typeface="Bahnschrift Condensed" panose="020B0502040204020203" pitchFamily="34" charset="0"/>
              <a:ea typeface="Source Sans Pro Black" panose="020B0803030403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 проведение бухгалтерских процедур с учетом специфики деятельности;</a:t>
            </a:r>
            <a:endParaRPr lang="ru-KZ" sz="2400" dirty="0">
              <a:effectLst/>
              <a:latin typeface="Bahnschrift Condensed" panose="020B0502040204020203" pitchFamily="34" charset="0"/>
              <a:ea typeface="Source Sans Pro Black" panose="020B0803030403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Source Sans Pro Black" panose="020B0803030403020204" pitchFamily="34" charset="0"/>
              </a:rPr>
              <a:t> выполнение бухгалтерских операций.</a:t>
            </a:r>
            <a:endParaRPr lang="ru-KZ" sz="2400" dirty="0">
              <a:effectLst/>
              <a:latin typeface="Bahnschrift Condensed" panose="020B0502040204020203" pitchFamily="34" charset="0"/>
              <a:ea typeface="Source Sans Pro Black" panose="020B0803030403020204" pitchFamily="34" charset="0"/>
            </a:endParaRPr>
          </a:p>
          <a:p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224211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0E8F01-1389-47F8-828A-B035A9A0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получить сведения о системе бухгалтерского учета, чтобы определить: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B2A953-FB94-48F6-BE44-8083D946D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регистры бухгалтерского учета;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методы систематизации и хранения первичных учетных документов;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порядок ведения бухгалтерского учета от момента возникновения операций до их отражения в финансовой отчетности;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    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 виды доходов и расходов;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 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активы, обязательства, их оценка и отражение в учете;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изменения в составе чистых активов/капитала;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    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</a:rPr>
              <a:t> наличие резервов и их отражение в учете.</a:t>
            </a:r>
            <a:endParaRPr lang="ru-KZ" sz="2800" dirty="0">
              <a:effectLst/>
              <a:latin typeface="Bahnschrift SemiBold Condensed" panose="020B0502040204020203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936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28939-6B5B-475D-9BB7-8CD2E8F6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76F143-DB81-427D-AF93-565C204BA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Система бухгалтерского учета объекта аудита является эффективной, если обеспечивается надлежащее ведение бухгалтерского учета и подготовка достоверной финансовой отчетности.</a:t>
            </a:r>
            <a:endParaRPr lang="ru-KZ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K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41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7CCE3-E5FE-4DEA-95EB-18D6C5DE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58AB35-6B2E-4082-AA57-FB6F60EDE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Times New Roman" panose="02020603050405020304" pitchFamily="18" charset="0"/>
              </a:rPr>
              <a:t>Государственный аудитор изучает, </a:t>
            </a:r>
            <a:r>
              <a:rPr lang="ru-RU" sz="3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Sylfaen" panose="010A0502050306030303" pitchFamily="18" charset="0"/>
                <a:ea typeface="Times New Roman" panose="02020603050405020304" pitchFamily="18" charset="0"/>
              </a:rPr>
              <a:t>оценивает безопасность </a:t>
            </a:r>
            <a:r>
              <a:rPr lang="ru-RU" sz="32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Times New Roman" panose="02020603050405020304" pitchFamily="18" charset="0"/>
              </a:rPr>
              <a:t>и </a:t>
            </a:r>
            <a:r>
              <a:rPr lang="ru-RU" sz="3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Sylfaen" panose="010A0502050306030303" pitchFamily="18" charset="0"/>
                <a:ea typeface="Times New Roman" panose="02020603050405020304" pitchFamily="18" charset="0"/>
              </a:rPr>
              <a:t>надежность</a:t>
            </a:r>
            <a:r>
              <a:rPr lang="ru-RU" sz="32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Times New Roman" panose="02020603050405020304" pitchFamily="18" charset="0"/>
              </a:rPr>
              <a:t> применяемой информационной системы бухгалтерского учета, </a:t>
            </a:r>
            <a:r>
              <a:rPr lang="ru-RU" sz="3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Sylfaen" panose="010A0502050306030303" pitchFamily="18" charset="0"/>
                <a:ea typeface="Times New Roman" panose="02020603050405020304" pitchFamily="18" charset="0"/>
              </a:rPr>
              <a:t>тестирует ее на правильность отражения</a:t>
            </a:r>
            <a:r>
              <a:rPr lang="ru-RU" sz="32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Times New Roman" panose="02020603050405020304" pitchFamily="18" charset="0"/>
              </a:rPr>
              <a:t> операций и осуществления расчетов.</a:t>
            </a:r>
            <a:endParaRPr lang="ru-KZ" sz="3200" dirty="0">
              <a:effectLst/>
              <a:latin typeface="Sylfaen" panose="010A0502050306030303" pitchFamily="18" charset="0"/>
              <a:ea typeface="Times New Roman" panose="02020603050405020304" pitchFamily="18" charset="0"/>
            </a:endParaRPr>
          </a:p>
          <a:p>
            <a:endParaRPr lang="ru-KZ" sz="32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300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D8D6B-8A5C-4D4E-9B63-80A217F84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планирования государственному аудитору необходимо ознакомиться со средствами внутреннего контроля объекта аудита.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AC6D9A-A6F1-463F-837F-898FE9D2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внутреннего контроля – это методы, приемы и процедуры, установленные руководством объекта аудита, позволяющие выявлять и предупреждать возникновение рисков в состоянии и деятельности объекта аудита.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4196192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39730-46A5-4E5F-B5DF-1D97F6FEE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рассматривает средства внутреннего контроля для достижения следующих целей: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A870EA-1184-492A-BAD3-14BB773EC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своевременность учета всех операций и событий на счетах бухгалтерского учета в соответствующие отчетные периоды;</a:t>
            </a:r>
            <a:endParaRPr lang="ru-KZ" sz="2800" dirty="0">
              <a:effectLst/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     </a:t>
            </a:r>
            <a:r>
              <a:rPr lang="ru-RU" sz="28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 регулярное сопоставление учетных данных по активам и обязательствам с их фактическим наличием, принятие надлежащих мер в отношении любых расхождений.</a:t>
            </a:r>
            <a:endParaRPr lang="ru-KZ" sz="2800" dirty="0">
              <a:effectLst/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endParaRPr lang="ru-KZ" sz="28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161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64F8A-4919-4225-8E0B-CC4A569C2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аудиторского риска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BE8350-D5BE-4806-AF00-2EFFD4E05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аудиторского риска представляет собой важнейшую задачу, определение степени риска зависит от качества аудиторской проверки.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2426052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C4F955-9E37-4686-9F32-3921EE60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аудиторского риска представляет собой важнейшую задачу, определение степени риска зависит от качества аудиторской проверки.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BE49EF-B650-4B92-AC87-6B5CFB69A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Аудиторский риск включает три компонента:</a:t>
            </a:r>
            <a:endParaRPr lang="ru-KZ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 неотъемлемый риск</a:t>
            </a:r>
            <a:r>
              <a:rPr lang="en-US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(СБУ);</a:t>
            </a:r>
            <a:endParaRPr lang="ru-KZ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 риск средств контроля (СВК);</a:t>
            </a:r>
            <a:endParaRPr lang="ru-KZ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 риск </a:t>
            </a:r>
            <a:r>
              <a:rPr lang="ru-RU" sz="2400" dirty="0" err="1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необнаружения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.</a:t>
            </a:r>
            <a:endParaRPr lang="ru-KZ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 Аудиторский риск определяется в размере 5 % от объема запланированных аудиторских мероприятий.</a:t>
            </a:r>
            <a:endParaRPr lang="ru-KZ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endParaRPr lang="ru-KZ" sz="2400" dirty="0">
              <a:latin typeface="Sitka Tex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41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85040-18DB-45D4-A4DA-81775039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KZ" dirty="0"/>
              <a:t>лан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1B0263-83D7-49BC-8A2B-1E38A285F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деятельности объекта аудита. </a:t>
            </a:r>
          </a:p>
          <a:p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Тестирование системы внутреннего контроля; 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70399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1EC6EA-9566-4A45-AA0A-AAAA20DE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683369" cy="2456442"/>
          </a:xfrm>
        </p:spPr>
        <p:txBody>
          <a:bodyPr/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Неотъемлемый риск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C4B415-97EE-4488-BEC7-6E8F9CC77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Неотъемлемый риск – подверженность сальдо счета или класса операций искажениям, которые могут быть существенными по отдельности или в совокупности с искажениями других сальдо счетов или классов операций, связанных с отсутствием необходимых средств внутреннего контроля.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18393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601C5-6F7B-4E90-9AD8-DDA06CADC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Неотъемлемый риск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41B559-487B-436C-A9D9-49B87B404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Неотъемлемый риск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Bahnschrift Condensed" panose="020B0502040204020203" pitchFamily="34" charset="0"/>
                <a:ea typeface="Times New Roman" panose="02020603050405020304" pitchFamily="18" charset="0"/>
              </a:rPr>
              <a:t>возникает при отсутствии </a:t>
            </a: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соответствующих средств внутреннего контроля. </a:t>
            </a:r>
          </a:p>
          <a:p>
            <a:endParaRPr lang="ru-RU" sz="2400" dirty="0">
              <a:solidFill>
                <a:srgbClr val="000000"/>
              </a:solidFill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effectLst/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Неотъемлемый риск и риск средств контроля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Bahnschrift Condensed" panose="020B0502040204020203" pitchFamily="34" charset="0"/>
                <a:ea typeface="Times New Roman" panose="02020603050405020304" pitchFamily="18" charset="0"/>
              </a:rPr>
              <a:t>не</a:t>
            </a: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 зависят от действий аудитора, относятся к рискам аудируемого объекта, являются результатом деятельности объекта и возникают независимо от аудита финансовой отчетности.</a:t>
            </a:r>
            <a:endParaRPr lang="ru-KZ" sz="2400" dirty="0">
              <a:effectLst/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endParaRPr lang="ru-KZ" sz="24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48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A418B-78E2-4739-AA3E-36B4052F9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1B032E-36D3-424E-943C-583B215A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Риск средств контроля – риск того, что искажение не будет своевременно предотвращено или обнаружено, а также устранено системой внутреннего контроля.</a:t>
            </a:r>
            <a:endParaRPr lang="ru-RU" sz="2400" dirty="0"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Bahnschrift Condensed" panose="020B0502040204020203" pitchFamily="34" charset="0"/>
                <a:ea typeface="Times New Roman" panose="02020603050405020304" pitchFamily="18" charset="0"/>
              </a:rPr>
              <a:t>Оценка риска системы внутреннего контроля представляет процесс определения эффективности систем бухгалтерского учета и внутреннего контроля для предотвращения или обнаружения, а также устранения существенных искажений.</a:t>
            </a:r>
            <a:endParaRPr lang="ru-KZ" sz="2400" dirty="0">
              <a:effectLst/>
              <a:latin typeface="Bahnschrift Condensed" panose="020B0502040204020203" pitchFamily="34" charset="0"/>
              <a:ea typeface="Times New Roman" panose="02020603050405020304" pitchFamily="18" charset="0"/>
            </a:endParaRPr>
          </a:p>
          <a:p>
            <a:endParaRPr lang="ru-KZ" sz="24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CF4BF-A6A0-437B-9194-55B4349D8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062E02-D8D8-418E-8076-F5D9682DA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443633" cy="5248622"/>
          </a:xfrm>
        </p:spPr>
        <p:txBody>
          <a:bodyPr/>
          <a:lstStyle/>
          <a:p>
            <a:r>
              <a:rPr lang="ru-RU" dirty="0">
                <a:latin typeface="Bahnschrift SemiBold Condensed" panose="020B0502040204020203" pitchFamily="34" charset="0"/>
              </a:rPr>
              <a:t>Что представляет собой система внутреннего контроля ? </a:t>
            </a:r>
            <a:endParaRPr lang="ru-KZ" dirty="0"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949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0825D-941F-443B-9C5B-21F367B65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C17AB1-2F78-41DF-B12C-0ADFD1EEF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(c) система внутреннего контроля - процессы, разработанные, внесенные и поддерживаемые лицами, отвечающими за корпоративное управление, руководством и другими сотрудниками организации для обеспечения разумной уверенности в отношении достижения целей организации в области подготовки надежной финансовой отчетности, результативности и эффективности деятельности и соблюдения применимых законов и нормативных актов. </a:t>
            </a:r>
          </a:p>
          <a:p>
            <a:r>
              <a:rPr lang="ru-RU" dirty="0"/>
              <a:t>Термин "средства контроля" относится к любым аспектам одного или нескольких компонентов системы внутреннего контроля;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56848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F8DB0F-940B-45E5-8FF7-7E8661CE3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BA36A4-A6EA-48E3-A379-367B8FC32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http://adilet.zan.kz/rus/docs/V1700015209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6424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DACA4-5030-498C-AD17-511B2BF3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4"/>
            <a:ext cx="3498979" cy="2689435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Согласно процедурному стандарту  Аудита финансовой отчетности  </a:t>
            </a:r>
            <a:endParaRPr lang="ru-K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AA978-68EA-45D1-86DF-E26E09A23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Планирование – начальный этап аудита финансовой отчетности, который заключается в разработке и составлении плана, программы и объема аудиторских процедур.</a:t>
            </a:r>
            <a:endParaRPr lang="ru-KZ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1928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47ABF-1005-45BC-98BF-A43CBED2A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Для получения полного понимания характера и сферы деятельности государственного учреждения необходимо рассмотреть следующую информацию : </a:t>
            </a:r>
            <a:endParaRPr lang="ru-KZ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7B7B8-30FE-4DAE-8EDF-8E6AC3F58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>
                <a:latin typeface="Bahnschrift Condensed" panose="020B0502040204020203" pitchFamily="34" charset="0"/>
              </a:rPr>
              <a:t>Учредительные документы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Стратегические планы государственного учреждения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Список основных пользователей государственных услуг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Законодательство, нормы и административные функции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Сферу деятельности учреждения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Основную деятельность учреждения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Виды взаиморасчетов 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Организационную структуру</a:t>
            </a:r>
          </a:p>
          <a:p>
            <a:r>
              <a:rPr lang="ru-RU" dirty="0">
                <a:latin typeface="Bahnschrift Condensed" panose="020B0502040204020203" pitchFamily="34" charset="0"/>
              </a:rPr>
              <a:t> система внутреннего контроля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713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11056-DDEC-4894-A584-F68642631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ED34E2-E869-4075-8EBD-53384D31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определения и оценки рисков существенных искажений при планировании необходимо: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изучить систему бухгалтерского учета и внутреннего контроля объекта аудита; 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выполнить аналитические процедуры в рамках оценки рисков;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определить уровень существенности.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7066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769A4-8724-49D4-8C2F-BB8D93F20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1C2214-FBFF-4FC4-BFB6-5D477D83A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аудита составляется с учетом требований Правил проведения внутреннего государственного аудита.</a:t>
            </a:r>
            <a:endParaRPr lang="ru-KZ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9367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68A7A-3E75-4628-8445-C0F7059EB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деятельности объекта аудита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99EE22-A14F-4BAE-9640-6498715BE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Государственный аудитор изучает 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деятельность</a:t>
            </a:r>
            <a:r>
              <a:rPr lang="ru-RU" sz="2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объекта аудита, чтобы идентифицировать и правильно оценить события, операции, используемые методы учета, которые могут оказывать влияние 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достоверность </a:t>
            </a:r>
            <a:r>
              <a:rPr lang="ru-RU" sz="2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финансовой отчетности, на ход проведения аудита, или на выводы, которые являются основанием для аудиторского заключения.</a:t>
            </a:r>
            <a:endParaRPr lang="ru-K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98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4DE5C-DE40-4863-A3DF-80DF78CA2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313F1B-F2BF-4CA4-BF94-9BE18C8DF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1201" y="803186"/>
            <a:ext cx="6879120" cy="5526494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оценивает факторы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влияющие на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финансовые операции и финансовую отчетность аудируемого объекта:</a:t>
            </a:r>
            <a:endParaRPr lang="ru-K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применение нормативных правовых актов Республики Казахстан по ведению бухгалтерского учета и составлению финансовой отчетности;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структуру объекта аудита, распределение обязанностей между структурными подразделениями;</a:t>
            </a: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систему бухгалтерского учета;</a:t>
            </a: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систему внутреннего контроля;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 правовых споров и судебных разбирательств, итоги которых могут повлиять либо уже повлияли на финансовую отчетность;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Bef>
                <a:spcPts val="0"/>
              </a:spcBef>
              <a:buAutoNum type="arabicParenR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оценку риска, в том числе результаты предыдущих аудитов финансовой отчетности (изучение результатов предыдущих аудитов, ознакомление с папками хранения, содержащих аудиторские документации (аудиторские файлы), контроль исполнения рекомендаций и устранения нарушений, выявленных в ходе предыдущих аудитов).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93654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E879B-9DB8-4FB4-9304-4ACF00428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676400"/>
            <a:ext cx="3498979" cy="312996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Государственный аудитор оценивает источники доказательств следующими методами:</a:t>
            </a:r>
            <a:endParaRPr lang="ru-KZ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9C735-D720-4128-A495-D0C5B4966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761" y="803186"/>
            <a:ext cx="6716560" cy="524862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документов;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проведение интервью и получение информации у ответственных лиц объекта аудита;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информации, полученной из средств массовой информации и других информационных источников;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преданалитических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исследований (сравнение данных финансовых таблиц; оценка связи между финансовыми и нефинансовыми данными; сравнение данных текущего периода с данными предыдущих периодов; оценка бюджетной и финансовой отчетности).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84927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488</TotalTime>
  <Words>975</Words>
  <Application>Microsoft Macintosh PowerPoint</Application>
  <PresentationFormat>Широкоэкранный</PresentationFormat>
  <Paragraphs>82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6" baseType="lpstr">
      <vt:lpstr>Arial</vt:lpstr>
      <vt:lpstr>Bahnschrift Condensed</vt:lpstr>
      <vt:lpstr>Bahnschrift SemiBold Condensed</vt:lpstr>
      <vt:lpstr>Bahnschrift SemiLight</vt:lpstr>
      <vt:lpstr>Calibri Light</vt:lpstr>
      <vt:lpstr>Rockwell</vt:lpstr>
      <vt:lpstr>Sitka Text</vt:lpstr>
      <vt:lpstr>Sylfaen</vt:lpstr>
      <vt:lpstr>Times New Roman</vt:lpstr>
      <vt:lpstr>Wingdings</vt:lpstr>
      <vt:lpstr>Атлас</vt:lpstr>
      <vt:lpstr>Кафедра Государственный аудит</vt:lpstr>
      <vt:lpstr>План </vt:lpstr>
      <vt:lpstr>Согласно процедурному стандарту  Аудита финансовой отчетности  </vt:lpstr>
      <vt:lpstr>Для получения полного понимания характера и сферы деятельности государственного учреждения необходимо рассмотреть следующую информацию : </vt:lpstr>
      <vt:lpstr>Презентация PowerPoint</vt:lpstr>
      <vt:lpstr>Презентация PowerPoint</vt:lpstr>
      <vt:lpstr>Изучение деятельности объекта аудита </vt:lpstr>
      <vt:lpstr>Презентация PowerPoint</vt:lpstr>
      <vt:lpstr>Государственный аудитор оценивает источники доказательств следующими методами:</vt:lpstr>
      <vt:lpstr>Презентация PowerPoint</vt:lpstr>
      <vt:lpstr>Определение систем бухгалтерского учета и внутреннего контроля объекта аудита </vt:lpstr>
      <vt:lpstr>Презентация PowerPoint</vt:lpstr>
      <vt:lpstr>Государственному аудитору необходимо получить сведения о системе бухгалтерского учета, чтобы определить: </vt:lpstr>
      <vt:lpstr>Презентация PowerPoint</vt:lpstr>
      <vt:lpstr>Презентация PowerPoint</vt:lpstr>
      <vt:lpstr>В процессе планирования государственному аудитору необходимо ознакомиться со средствами внутреннего контроля объекта аудита.</vt:lpstr>
      <vt:lpstr>Государственный аудитор рассматривает средства внутреннего контроля для достижения следующих целей: </vt:lpstr>
      <vt:lpstr>Оценка аудиторского риска </vt:lpstr>
      <vt:lpstr>Оценка аудиторского риска представляет собой важнейшую задачу, определение степени риска зависит от качества аудиторской проверки.</vt:lpstr>
      <vt:lpstr>Неотъемлемый риск</vt:lpstr>
      <vt:lpstr>Неотъемлемый риск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Microsoft Office User</cp:lastModifiedBy>
  <cp:revision>50</cp:revision>
  <cp:lastPrinted>2020-09-17T08:44:18Z</cp:lastPrinted>
  <dcterms:created xsi:type="dcterms:W3CDTF">2020-09-17T02:06:59Z</dcterms:created>
  <dcterms:modified xsi:type="dcterms:W3CDTF">2023-11-06T18:03:04Z</dcterms:modified>
</cp:coreProperties>
</file>