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693B09-215E-44E6-A940-7E78B39607F2}" type="datetimeFigureOut">
              <a:rPr lang="ru-RU" smtClean="0"/>
              <a:pPr/>
              <a:t>27.09.2023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8904AD-FC2D-45E0-8542-BCC6B3392205}" type="slidenum">
              <a:rPr lang="ru-RU" smtClean="0"/>
              <a:pPr/>
              <a:t>‹#›</a:t>
            </a:fld>
            <a:endParaRPr lang="ru-RU"/>
          </a:p>
        </p:txBody>
      </p:sp>
    </p:spTree>
    <p:extLst>
      <p:ext uri="{BB962C8B-B14F-4D97-AF65-F5344CB8AC3E}">
        <p14:creationId xmlns:p14="http://schemas.microsoft.com/office/powerpoint/2010/main" xmlns="" val="3888564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9C8904AD-FC2D-45E0-8542-BCC6B3392205}" type="slidenum">
              <a:rPr lang="ru-RU" smtClean="0"/>
              <a:pPr/>
              <a:t>4</a:t>
            </a:fld>
            <a:endParaRPr lang="ru-RU"/>
          </a:p>
        </p:txBody>
      </p:sp>
    </p:spTree>
    <p:extLst>
      <p:ext uri="{BB962C8B-B14F-4D97-AF65-F5344CB8AC3E}">
        <p14:creationId xmlns:p14="http://schemas.microsoft.com/office/powerpoint/2010/main" xmlns="" val="690816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4180577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475087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783204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5018736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238010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3957671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606826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43392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1275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887853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3747165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248064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829036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75760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077962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27.09.2023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167201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106E36-FD25-4E2D-B0AA-010F637433A0}" type="datetimeFigureOut">
              <a:rPr lang="ru-RU" smtClean="0"/>
              <a:pPr/>
              <a:t>27.09.2023</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4608318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2492896"/>
            <a:ext cx="8229600" cy="2209800"/>
          </a:xfrm>
        </p:spPr>
        <p:txBody>
          <a:bodyPr>
            <a:noAutofit/>
          </a:bodyPr>
          <a:lstStyle/>
          <a:p>
            <a:r>
              <a:rPr lang="kk-KZ" sz="4400" b="1" dirty="0" smtClean="0">
                <a:latin typeface="Arial" pitchFamily="34" charset="0"/>
                <a:cs typeface="Arial" pitchFamily="34" charset="0"/>
              </a:rPr>
              <a:t>4-Дәріс:  Педaгогикaлық іс-әрекеттегі көшбасшылық феноменi, ұғымдaры, стильдері</a:t>
            </a:r>
            <a:r>
              <a:rPr lang="ru-RU" sz="4400" dirty="0" smtClean="0">
                <a:latin typeface="Arial" pitchFamily="34" charset="0"/>
                <a:cs typeface="Arial" pitchFamily="34" charset="0"/>
              </a:rPr>
              <a:t/>
            </a:r>
            <a:br>
              <a:rPr lang="ru-RU" sz="4400" dirty="0" smtClean="0">
                <a:latin typeface="Arial" pitchFamily="34" charset="0"/>
                <a:cs typeface="Arial" pitchFamily="34" charset="0"/>
              </a:rPr>
            </a:br>
            <a:r>
              <a:rPr lang="kk-KZ" sz="4400" b="1" dirty="0" smtClean="0">
                <a:latin typeface="Arial" pitchFamily="34" charset="0"/>
                <a:cs typeface="Arial" pitchFamily="34" charset="0"/>
              </a:rPr>
              <a:t> </a:t>
            </a:r>
            <a:r>
              <a:rPr lang="ru-RU" sz="4400" dirty="0" smtClean="0">
                <a:latin typeface="Arial" pitchFamily="34" charset="0"/>
                <a:cs typeface="Arial" pitchFamily="34" charset="0"/>
              </a:rPr>
              <a:t/>
            </a:r>
            <a:br>
              <a:rPr lang="ru-RU" sz="4400" dirty="0" smtClean="0">
                <a:latin typeface="Arial" pitchFamily="34" charset="0"/>
                <a:cs typeface="Arial" pitchFamily="34" charset="0"/>
              </a:rPr>
            </a:br>
            <a:endParaRPr lang="ru-RU" sz="4400" dirty="0">
              <a:latin typeface="Arial" pitchFamily="34" charset="0"/>
              <a:cs typeface="Arial" pitchFamily="34" charset="0"/>
            </a:endParaRPr>
          </a:p>
        </p:txBody>
      </p:sp>
      <p:sp>
        <p:nvSpPr>
          <p:cNvPr id="3" name="Подзаголовок 2"/>
          <p:cNvSpPr>
            <a:spLocks noGrp="1"/>
          </p:cNvSpPr>
          <p:nvPr>
            <p:ph type="subTitle" idx="1"/>
          </p:nvPr>
        </p:nvSpPr>
        <p:spPr>
          <a:xfrm>
            <a:off x="4067944" y="4869160"/>
            <a:ext cx="4824536" cy="1752600"/>
          </a:xfrm>
        </p:spPr>
        <p:txBody>
          <a:bodyPr>
            <a:normAutofit/>
          </a:bodyPr>
          <a:lstStyle/>
          <a:p>
            <a:r>
              <a:rPr lang="kk-KZ" sz="2000" b="1" dirty="0" smtClean="0">
                <a:latin typeface="Times New Roman" panose="02020603050405020304" pitchFamily="18" charset="0"/>
                <a:cs typeface="Times New Roman" panose="02020603050405020304" pitchFamily="18" charset="0"/>
              </a:rPr>
              <a:t>П.ғ.д.,профессор Шалғынбаева К. К</a:t>
            </a:r>
            <a:endParaRPr lang="ru-RU" sz="20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467544" y="476672"/>
            <a:ext cx="3707904"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Көшбасшылық феномен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деп оның мәнінің әр сәттегі өзгерген белгілі бір түрін, оның басқаша даму не өзгеру формасын айтамыз. 	Адамзат қоғамы қай ғасырда да көшбасшылық феноменіне ерекше назар аударып келеді. </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4211960" y="3933056"/>
            <a:ext cx="4572000" cy="2585323"/>
          </a:xfrm>
          <a:prstGeom prst="rect">
            <a:avLst/>
          </a:prstGeom>
        </p:spPr>
        <p:txBody>
          <a:bodyPr>
            <a:spAutoFit/>
          </a:bodyPr>
          <a:lstStyle/>
          <a:p>
            <a:pPr lvl="0" algn="just" fontAlgn="base">
              <a:spcBef>
                <a:spcPct val="0"/>
              </a:spcBef>
              <a:spcAft>
                <a:spcPct val="0"/>
              </a:spcAft>
            </a:pPr>
            <a:r>
              <a:rPr lang="kk-KZ" dirty="0" smtClean="0">
                <a:latin typeface="Arial" pitchFamily="34" charset="0"/>
                <a:ea typeface="Times New Roman" pitchFamily="18" charset="0"/>
                <a:cs typeface="Arial" pitchFamily="34" charset="0"/>
              </a:rPr>
              <a:t>Себебі ұлт өмірін өркендетуші, ақыл-парасатты, саналы да салауатты, ұлтжанды, рухы биік, мәдени-ғылыми өрісі кең ұрпақты тәрбиелеу әр қоғам алдындағы басты міндет. Демек көшбасшылық мәселесінің тамыры тереңде жатыр,  ол адамзаттық өзара қарым-қатынас тарихында ерекше орынға ие. </a:t>
            </a:r>
            <a:endParaRPr lang="kk-KZ" sz="2400" dirty="0" smtClean="0">
              <a:latin typeface="Arial" pitchFamily="34" charset="0"/>
              <a:cs typeface="Arial" pitchFamily="34" charset="0"/>
            </a:endParaRPr>
          </a:p>
        </p:txBody>
      </p:sp>
      <p:pic>
        <p:nvPicPr>
          <p:cNvPr id="24579" name="Picture 3" descr="Креативное лидерство. Секрет не в харизме"/>
          <p:cNvPicPr>
            <a:picLocks noChangeAspect="1" noChangeArrowheads="1"/>
          </p:cNvPicPr>
          <p:nvPr/>
        </p:nvPicPr>
        <p:blipFill>
          <a:blip r:embed="rId2" cstate="print"/>
          <a:srcRect/>
          <a:stretch>
            <a:fillRect/>
          </a:stretch>
        </p:blipFill>
        <p:spPr bwMode="auto">
          <a:xfrm>
            <a:off x="395536" y="3284984"/>
            <a:ext cx="3600400" cy="3007221"/>
          </a:xfrm>
          <a:prstGeom prst="rect">
            <a:avLst/>
          </a:prstGeom>
          <a:ln>
            <a:noFill/>
          </a:ln>
          <a:effectLst>
            <a:softEdge rad="112500"/>
          </a:effectLst>
        </p:spPr>
      </p:pic>
      <p:pic>
        <p:nvPicPr>
          <p:cNvPr id="24581" name="Picture 5" descr="5 уровней лидерства | Блог 4brain"/>
          <p:cNvPicPr>
            <a:picLocks noChangeAspect="1" noChangeArrowheads="1"/>
          </p:cNvPicPr>
          <p:nvPr/>
        </p:nvPicPr>
        <p:blipFill>
          <a:blip r:embed="rId3" cstate="print"/>
          <a:srcRect/>
          <a:stretch>
            <a:fillRect/>
          </a:stretch>
        </p:blipFill>
        <p:spPr bwMode="auto">
          <a:xfrm>
            <a:off x="4355976" y="692696"/>
            <a:ext cx="4464496" cy="2381250"/>
          </a:xfrm>
          <a:prstGeom prst="rect">
            <a:avLst/>
          </a:prstGeom>
          <a:ln>
            <a:noFill/>
          </a:ln>
          <a:effectLst>
            <a:softEdge rad="112500"/>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79512" y="1412776"/>
          <a:ext cx="8712968" cy="3154680"/>
        </p:xfrm>
        <a:graphic>
          <a:graphicData uri="http://schemas.openxmlformats.org/drawingml/2006/table">
            <a:tbl>
              <a:tblPr/>
              <a:tblGrid>
                <a:gridCol w="481525"/>
                <a:gridCol w="2005294"/>
                <a:gridCol w="4321894"/>
                <a:gridCol w="1904255"/>
              </a:tblGrid>
              <a:tr h="0">
                <a:tc>
                  <a:txBody>
                    <a:bodyPr/>
                    <a:lstStyle/>
                    <a:p>
                      <a:pPr algn="just">
                        <a:lnSpc>
                          <a:spcPct val="115000"/>
                        </a:lnSpc>
                        <a:spcAft>
                          <a:spcPts val="0"/>
                        </a:spcAft>
                      </a:pPr>
                      <a:r>
                        <a:rPr lang="kk-KZ" sz="1800" dirty="0">
                          <a:latin typeface="Times New Roman"/>
                          <a:ea typeface="Times New Roman"/>
                          <a:cs typeface="Times New Roman"/>
                        </a:rPr>
                        <a:t>№</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 Теория</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Көшбасшылық феноменінің ерекшелігі</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Зерттеушілер </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kk-KZ" sz="1800">
                          <a:latin typeface="Times New Roman"/>
                          <a:ea typeface="Times New Roman"/>
                          <a:cs typeface="Times New Roman"/>
                        </a:rPr>
                        <a:t>1</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Ұлы адамдар теориясы </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Көшбасшы болып туылу керек </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Т.Карлейль, Г.Тард және т.б.</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kk-KZ" sz="1800">
                          <a:latin typeface="Times New Roman"/>
                          <a:ea typeface="Times New Roman"/>
                          <a:cs typeface="Times New Roman"/>
                        </a:rPr>
                        <a:t>2</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Бихевиористік теория</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Ұлы көшбасшылар болып туылмайды, қалыптасады</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Дж.Б.Уотсон, Э.Торндайк және т.б.</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kk-KZ" sz="1800">
                          <a:latin typeface="Times New Roman"/>
                          <a:ea typeface="Times New Roman"/>
                          <a:cs typeface="Times New Roman"/>
                        </a:rPr>
                        <a:t>3</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Сипат</a:t>
                      </a:r>
                      <a:endParaRPr lang="ru-RU" sz="1100">
                        <a:latin typeface="Times New Roman"/>
                        <a:ea typeface="Times New Roman"/>
                        <a:cs typeface="Times New Roman"/>
                      </a:endParaRPr>
                    </a:p>
                    <a:p>
                      <a:pPr algn="just">
                        <a:lnSpc>
                          <a:spcPct val="115000"/>
                        </a:lnSpc>
                        <a:spcAft>
                          <a:spcPts val="0"/>
                        </a:spcAft>
                      </a:pPr>
                      <a:r>
                        <a:rPr lang="kk-KZ" sz="1800">
                          <a:latin typeface="Times New Roman"/>
                          <a:ea typeface="Times New Roman"/>
                          <a:cs typeface="Times New Roman"/>
                        </a:rPr>
                        <a:t>теориясы</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 өзіндік ерекшеліктермен туылады; лидерлік тұқымқуалаушылық негізінде пайда болады; харизматиялық лидер болады</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Ф.Гальтон, Э.Богардус, Р.Стогдилл, </a:t>
                      </a:r>
                      <a:endParaRPr lang="ru-RU" sz="1100" dirty="0">
                        <a:latin typeface="Times New Roman"/>
                        <a:ea typeface="Times New Roman"/>
                        <a:cs typeface="Times New Roman"/>
                      </a:endParaRPr>
                    </a:p>
                    <a:p>
                      <a:pPr algn="just">
                        <a:lnSpc>
                          <a:spcPct val="115000"/>
                        </a:lnSpc>
                        <a:spcAft>
                          <a:spcPts val="0"/>
                        </a:spcAft>
                      </a:pPr>
                      <a:r>
                        <a:rPr lang="kk-KZ" sz="1800" dirty="0">
                          <a:latin typeface="Times New Roman"/>
                          <a:ea typeface="Times New Roman"/>
                          <a:cs typeface="Times New Roman"/>
                        </a:rPr>
                        <a:t>К.Бэрд және т.б.</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Прямоугольник с одним вырезанным скругленным углом 2"/>
          <p:cNvSpPr/>
          <p:nvPr/>
        </p:nvSpPr>
        <p:spPr>
          <a:xfrm>
            <a:off x="755576" y="332656"/>
            <a:ext cx="7848872" cy="720080"/>
          </a:xfrm>
          <a:prstGeom prst="snip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5601" name="Rectangle 1"/>
          <p:cNvSpPr>
            <a:spLocks noChangeArrowheads="1"/>
          </p:cNvSpPr>
          <p:nvPr/>
        </p:nvSpPr>
        <p:spPr bwMode="auto">
          <a:xfrm>
            <a:off x="755576" y="404664"/>
            <a:ext cx="7992701" cy="73866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Көшбасшылық  феноменін анықтайтын қалыптасқан ғылыми теориялар.</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Таблица 4"/>
          <p:cNvGraphicFramePr>
            <a:graphicFrameLocks noGrp="1"/>
          </p:cNvGraphicFramePr>
          <p:nvPr/>
        </p:nvGraphicFramePr>
        <p:xfrm>
          <a:off x="179512" y="4509120"/>
          <a:ext cx="8712967" cy="1892808"/>
        </p:xfrm>
        <a:graphic>
          <a:graphicData uri="http://schemas.openxmlformats.org/drawingml/2006/table">
            <a:tbl>
              <a:tblPr/>
              <a:tblGrid>
                <a:gridCol w="481525"/>
                <a:gridCol w="2005293"/>
                <a:gridCol w="4321894"/>
                <a:gridCol w="1904255"/>
              </a:tblGrid>
              <a:tr h="0">
                <a:tc>
                  <a:txBody>
                    <a:bodyPr/>
                    <a:lstStyle/>
                    <a:p>
                      <a:pPr algn="just">
                        <a:lnSpc>
                          <a:spcPct val="115000"/>
                        </a:lnSpc>
                        <a:spcAft>
                          <a:spcPts val="0"/>
                        </a:spcAft>
                      </a:pPr>
                      <a:r>
                        <a:rPr lang="kk-KZ" sz="1800" dirty="0">
                          <a:latin typeface="Times New Roman"/>
                          <a:ea typeface="Times New Roman"/>
                          <a:cs typeface="Times New Roman"/>
                        </a:rPr>
                        <a:t>4</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Жағдаяттық теория</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Көшбасшының пайда болуы – бұл уақыттың, жағдайлардың нәтижесі</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Дж.Шнейдер, Э.Хартли және т.б.</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kk-KZ" sz="1800" dirty="0">
                          <a:latin typeface="Times New Roman"/>
                          <a:ea typeface="Times New Roman"/>
                          <a:cs typeface="Times New Roman"/>
                        </a:rPr>
                        <a:t>5</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Тұлғалық-жағдаяттық теория</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 белгілі бір ерекшеліктер жиынтығы, лидерлік анықталған белгілі жағдайда жүзеге асырылатын үдеріс </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Г.Герт, С.Милз, Р.Кеттел және т.б.</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79512" y="476672"/>
          <a:ext cx="8773177" cy="5047488"/>
        </p:xfrm>
        <a:graphic>
          <a:graphicData uri="http://schemas.openxmlformats.org/drawingml/2006/table">
            <a:tbl>
              <a:tblPr/>
              <a:tblGrid>
                <a:gridCol w="484853"/>
                <a:gridCol w="2019150"/>
                <a:gridCol w="4351760"/>
                <a:gridCol w="1917414"/>
              </a:tblGrid>
              <a:tr h="1806222">
                <a:tc>
                  <a:txBody>
                    <a:bodyPr/>
                    <a:lstStyle/>
                    <a:p>
                      <a:pPr algn="just">
                        <a:lnSpc>
                          <a:spcPct val="115000"/>
                        </a:lnSpc>
                        <a:spcAft>
                          <a:spcPts val="0"/>
                        </a:spcAft>
                      </a:pPr>
                      <a:r>
                        <a:rPr lang="kk-KZ" sz="1800" dirty="0">
                          <a:latin typeface="Times New Roman"/>
                          <a:ea typeface="Times New Roman"/>
                          <a:cs typeface="Times New Roman"/>
                        </a:rPr>
                        <a:t>6</a:t>
                      </a:r>
                      <a:endParaRPr lang="ru-RU" sz="1100" dirty="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Гуманистік бағыттағы теориялар – «X»  және «Y» теориялары</a:t>
                      </a:r>
                      <a:endParaRPr lang="ru-RU" sz="1100" dirty="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 индивидтің өзінің мақсатын жүзеге асыруы үшін еркіндігін қамтамасыз ететіндей түрлендіріп ұйымдастыруы тиіс; көптеген адамдар жетілген және саналы болуы үшін ішкі әлеуетке ие; бұл теориялар адамдардың ұстанымы мен икемділіктерін сипаттайды</a:t>
                      </a:r>
                      <a:endParaRPr lang="ru-RU" sz="1100" dirty="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Р.Блейк, </a:t>
                      </a:r>
                      <a:endParaRPr lang="ru-RU" sz="1100">
                        <a:latin typeface="Times New Roman"/>
                        <a:ea typeface="Times New Roman"/>
                        <a:cs typeface="Times New Roman"/>
                      </a:endParaRPr>
                    </a:p>
                    <a:p>
                      <a:pPr algn="just">
                        <a:lnSpc>
                          <a:spcPct val="115000"/>
                        </a:lnSpc>
                        <a:spcAft>
                          <a:spcPts val="0"/>
                        </a:spcAft>
                      </a:pPr>
                      <a:r>
                        <a:rPr lang="kk-KZ" sz="1800">
                          <a:latin typeface="Times New Roman"/>
                          <a:ea typeface="Times New Roman"/>
                          <a:cs typeface="Times New Roman"/>
                        </a:rPr>
                        <a:t>Дж. Мак Грегор және т.б.</a:t>
                      </a:r>
                      <a:endParaRPr lang="ru-RU" sz="110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3111">
                <a:tc>
                  <a:txBody>
                    <a:bodyPr/>
                    <a:lstStyle/>
                    <a:p>
                      <a:pPr algn="just">
                        <a:lnSpc>
                          <a:spcPct val="115000"/>
                        </a:lnSpc>
                        <a:spcAft>
                          <a:spcPts val="0"/>
                        </a:spcAft>
                      </a:pPr>
                      <a:r>
                        <a:rPr lang="kk-KZ" sz="1800">
                          <a:latin typeface="Times New Roman"/>
                          <a:ea typeface="Times New Roman"/>
                          <a:cs typeface="Times New Roman"/>
                        </a:rPr>
                        <a:t>7</a:t>
                      </a:r>
                      <a:endParaRPr lang="ru-RU" sz="110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Көшбасшылықтың мотивациялық теориясы</a:t>
                      </a:r>
                      <a:endParaRPr lang="ru-RU" sz="110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Көшбасшылардың тиімділігі ізбасарлар мотивациясына әсер етуіне байланысты</a:t>
                      </a:r>
                      <a:endParaRPr lang="ru-RU" sz="1100" dirty="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С.Митчел, С.Эванс және т.б.</a:t>
                      </a:r>
                      <a:endParaRPr lang="ru-RU" sz="1100" dirty="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4667">
                <a:tc>
                  <a:txBody>
                    <a:bodyPr/>
                    <a:lstStyle/>
                    <a:p>
                      <a:pPr algn="just">
                        <a:lnSpc>
                          <a:spcPct val="115000"/>
                        </a:lnSpc>
                        <a:spcAft>
                          <a:spcPts val="0"/>
                        </a:spcAft>
                      </a:pPr>
                      <a:r>
                        <a:rPr lang="kk-KZ" sz="1800">
                          <a:latin typeface="Times New Roman"/>
                          <a:ea typeface="Times New Roman"/>
                          <a:cs typeface="Times New Roman"/>
                        </a:rPr>
                        <a:t>8</a:t>
                      </a:r>
                      <a:endParaRPr lang="ru-RU" sz="110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Алмасу және трансактылы талдау теориясы </a:t>
                      </a:r>
                      <a:endParaRPr lang="ru-RU" sz="110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Көшбасшы өзінің ізбасарларының қажеттіліктері мен тілектерін сезінеді және оларға жүзеге асыру тәсілдерін ұсынады, қолдау көрсетеді; белгілі мақсатқа жетуге, нақты міндетті шешуге бағдарлануы мүмкін</a:t>
                      </a:r>
                      <a:endParaRPr lang="ru-RU" sz="110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Дж.Хоманс, Дж.Марч, Г.Саймон, Дж.Тибо және т.б.</a:t>
                      </a:r>
                      <a:endParaRPr lang="ru-RU" sz="1100" dirty="0">
                        <a:latin typeface="Times New Roman"/>
                        <a:ea typeface="Times New Roman"/>
                        <a:cs typeface="Times New Roman"/>
                      </a:endParaRPr>
                    </a:p>
                  </a:txBody>
                  <a:tcPr marL="63106" marR="631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51520" y="476672"/>
          <a:ext cx="8712968" cy="4732020"/>
        </p:xfrm>
        <a:graphic>
          <a:graphicData uri="http://schemas.openxmlformats.org/drawingml/2006/table">
            <a:tbl>
              <a:tblPr/>
              <a:tblGrid>
                <a:gridCol w="481525"/>
                <a:gridCol w="2005294"/>
                <a:gridCol w="4321894"/>
                <a:gridCol w="1904255"/>
              </a:tblGrid>
              <a:tr h="0">
                <a:tc>
                  <a:txBody>
                    <a:bodyPr/>
                    <a:lstStyle/>
                    <a:p>
                      <a:pPr algn="just">
                        <a:lnSpc>
                          <a:spcPct val="115000"/>
                        </a:lnSpc>
                        <a:spcAft>
                          <a:spcPts val="0"/>
                        </a:spcAft>
                      </a:pPr>
                      <a:r>
                        <a:rPr lang="kk-KZ" sz="1800" dirty="0">
                          <a:latin typeface="Times New Roman"/>
                          <a:ea typeface="Times New Roman"/>
                          <a:cs typeface="Times New Roman"/>
                        </a:rPr>
                        <a:t>9</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Саяси Көшбасшылық теориясы</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«көшбасшы-ізбасар» қарым-қатынасы лидерлікті анықтайтын басымдылық факторы болып табылады</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Ж.Блондель, Дж.Пейдж, және т.б.</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kk-KZ" sz="1800">
                          <a:latin typeface="Times New Roman"/>
                          <a:ea typeface="Times New Roman"/>
                          <a:cs typeface="Times New Roman"/>
                        </a:rPr>
                        <a:t>10</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Көшбасшытың синтездік теориясы</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 тұлғасы, топтың мақсаты, топтың мінез-құлқындағы өзгерістерді анықтайтын факторлар (лидер-орта-ізбасар)</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Б.Бан,</a:t>
                      </a:r>
                      <a:endParaRPr lang="ru-RU" sz="1100">
                        <a:latin typeface="Times New Roman"/>
                        <a:ea typeface="Times New Roman"/>
                        <a:cs typeface="Times New Roman"/>
                      </a:endParaRPr>
                    </a:p>
                    <a:p>
                      <a:pPr algn="just">
                        <a:lnSpc>
                          <a:spcPct val="115000"/>
                        </a:lnSpc>
                        <a:spcAft>
                          <a:spcPts val="0"/>
                        </a:spcAft>
                      </a:pPr>
                      <a:r>
                        <a:rPr lang="kk-KZ" sz="1800">
                          <a:latin typeface="Times New Roman"/>
                          <a:ea typeface="Times New Roman"/>
                          <a:cs typeface="Times New Roman"/>
                        </a:rPr>
                        <a:t>Ф.Фидлер және т.б.</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kk-KZ" sz="1800">
                          <a:latin typeface="Times New Roman"/>
                          <a:ea typeface="Times New Roman"/>
                          <a:cs typeface="Times New Roman"/>
                        </a:rPr>
                        <a:t>11</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Көшбасшылықтың  харизматикалық</a:t>
                      </a:r>
                      <a:endParaRPr lang="ru-RU" sz="1100">
                        <a:latin typeface="Times New Roman"/>
                        <a:ea typeface="Times New Roman"/>
                        <a:cs typeface="Times New Roman"/>
                      </a:endParaRPr>
                    </a:p>
                    <a:p>
                      <a:pPr algn="just">
                        <a:lnSpc>
                          <a:spcPct val="115000"/>
                        </a:lnSpc>
                        <a:spcAft>
                          <a:spcPts val="0"/>
                        </a:spcAft>
                      </a:pPr>
                      <a:r>
                        <a:rPr lang="kk-KZ" sz="1800">
                          <a:latin typeface="Times New Roman"/>
                          <a:ea typeface="Times New Roman"/>
                          <a:cs typeface="Times New Roman"/>
                        </a:rPr>
                        <a:t>теориясы</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 харизмамен ерекшеленеді; лидер «болашаққа жарық» үмітін жағады және оған деген сенімін қолдайды; Лидердің харизмасын, оның ұжым мақсатына қызығушылығын күшейтеді. Харизмалық лидердің этикалық бағыттылығы. </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solidFill>
                            <a:srgbClr val="000000"/>
                          </a:solidFill>
                          <a:latin typeface="Times New Roman"/>
                          <a:ea typeface="Times New Roman"/>
                          <a:cs typeface="Times New Roman"/>
                        </a:rPr>
                        <a:t>М. Вебер</a:t>
                      </a:r>
                      <a:endParaRPr lang="ru-RU" sz="1100" dirty="0">
                        <a:latin typeface="Times New Roman"/>
                        <a:ea typeface="Times New Roman"/>
                        <a:cs typeface="Times New Roman"/>
                      </a:endParaRPr>
                    </a:p>
                    <a:p>
                      <a:pPr algn="just">
                        <a:lnSpc>
                          <a:spcPct val="115000"/>
                        </a:lnSpc>
                        <a:spcAft>
                          <a:spcPts val="0"/>
                        </a:spcAft>
                      </a:pPr>
                      <a:r>
                        <a:rPr lang="kk-KZ" sz="1800" dirty="0">
                          <a:latin typeface="Times New Roman"/>
                          <a:ea typeface="Times New Roman"/>
                          <a:cs typeface="Times New Roman"/>
                        </a:rPr>
                        <a:t>В.М.Басс, Б.Шамир, </a:t>
                      </a:r>
                      <a:r>
                        <a:rPr lang="kk-KZ" sz="1800" dirty="0">
                          <a:solidFill>
                            <a:srgbClr val="000000"/>
                          </a:solidFill>
                          <a:latin typeface="Times New Roman"/>
                          <a:ea typeface="Times New Roman"/>
                          <a:cs typeface="Times New Roman"/>
                        </a:rPr>
                        <a:t> </a:t>
                      </a:r>
                      <a:endParaRPr lang="ru-RU" sz="1100" dirty="0">
                        <a:latin typeface="Times New Roman"/>
                        <a:ea typeface="Times New Roman"/>
                        <a:cs typeface="Times New Roman"/>
                      </a:endParaRPr>
                    </a:p>
                    <a:p>
                      <a:pPr algn="just">
                        <a:lnSpc>
                          <a:spcPct val="115000"/>
                        </a:lnSpc>
                        <a:spcAft>
                          <a:spcPts val="0"/>
                        </a:spcAft>
                      </a:pPr>
                      <a:r>
                        <a:rPr lang="kk-KZ" sz="1800" dirty="0">
                          <a:solidFill>
                            <a:srgbClr val="000000"/>
                          </a:solidFill>
                          <a:latin typeface="Times New Roman"/>
                          <a:ea typeface="Times New Roman"/>
                          <a:cs typeface="Times New Roman"/>
                        </a:rPr>
                        <a:t>Ф. Эриксон,</a:t>
                      </a:r>
                      <a:endParaRPr lang="ru-RU" sz="1100" dirty="0">
                        <a:latin typeface="Times New Roman"/>
                        <a:ea typeface="Times New Roman"/>
                        <a:cs typeface="Times New Roman"/>
                      </a:endParaRPr>
                    </a:p>
                    <a:p>
                      <a:pPr algn="just">
                        <a:lnSpc>
                          <a:spcPct val="115000"/>
                        </a:lnSpc>
                        <a:spcAft>
                          <a:spcPts val="0"/>
                        </a:spcAft>
                      </a:pPr>
                      <a:r>
                        <a:rPr lang="kk-KZ" sz="1800" dirty="0">
                          <a:solidFill>
                            <a:srgbClr val="000000"/>
                          </a:solidFill>
                          <a:latin typeface="Times New Roman"/>
                          <a:ea typeface="Times New Roman"/>
                          <a:cs typeface="Times New Roman"/>
                        </a:rPr>
                        <a:t> А. К. Михальская </a:t>
                      </a:r>
                      <a:endParaRPr lang="ru-RU" sz="1100" dirty="0">
                        <a:latin typeface="Times New Roman"/>
                        <a:ea typeface="Times New Roman"/>
                        <a:cs typeface="Times New Roman"/>
                      </a:endParaRPr>
                    </a:p>
                    <a:p>
                      <a:pPr algn="just">
                        <a:lnSpc>
                          <a:spcPct val="115000"/>
                        </a:lnSpc>
                        <a:spcAft>
                          <a:spcPts val="0"/>
                        </a:spcAft>
                      </a:pPr>
                      <a:r>
                        <a:rPr lang="kk-KZ" sz="1800" dirty="0">
                          <a:solidFill>
                            <a:srgbClr val="000000"/>
                          </a:solidFill>
                          <a:latin typeface="Times New Roman"/>
                          <a:ea typeface="Times New Roman"/>
                          <a:cs typeface="Times New Roman"/>
                        </a:rPr>
                        <a:t>М. Гантер</a:t>
                      </a:r>
                      <a:r>
                        <a:rPr lang="kk-KZ" sz="1800" dirty="0">
                          <a:latin typeface="Times New Roman"/>
                          <a:ea typeface="Times New Roman"/>
                          <a:cs typeface="Times New Roman"/>
                        </a:rPr>
                        <a:t> және т.б.</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79512" y="908720"/>
          <a:ext cx="8640960" cy="3154680"/>
        </p:xfrm>
        <a:graphic>
          <a:graphicData uri="http://schemas.openxmlformats.org/drawingml/2006/table">
            <a:tbl>
              <a:tblPr/>
              <a:tblGrid>
                <a:gridCol w="477545"/>
                <a:gridCol w="1988721"/>
                <a:gridCol w="4286176"/>
                <a:gridCol w="1888518"/>
              </a:tblGrid>
              <a:tr h="0">
                <a:tc>
                  <a:txBody>
                    <a:bodyPr/>
                    <a:lstStyle/>
                    <a:p>
                      <a:pPr algn="just">
                        <a:lnSpc>
                          <a:spcPct val="115000"/>
                        </a:lnSpc>
                        <a:spcAft>
                          <a:spcPts val="0"/>
                        </a:spcAft>
                      </a:pPr>
                      <a:r>
                        <a:rPr lang="kk-KZ" sz="1800" dirty="0">
                          <a:latin typeface="Times New Roman"/>
                          <a:ea typeface="Times New Roman"/>
                          <a:cs typeface="Times New Roman"/>
                        </a:rPr>
                        <a:t>12</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Көшбасшылықтың синтездік теориясы</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Көшбасшының тұлғасы, топтың мақсаты, топтың мінез-құлқындағы өзгерістерді анықтайтын факторлар (лидер-орта-ізбасар)</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Б.Бан,</a:t>
                      </a:r>
                      <a:endParaRPr lang="ru-RU" sz="1100">
                        <a:latin typeface="Times New Roman"/>
                        <a:ea typeface="Times New Roman"/>
                        <a:cs typeface="Times New Roman"/>
                      </a:endParaRPr>
                    </a:p>
                    <a:p>
                      <a:pPr algn="just">
                        <a:lnSpc>
                          <a:spcPct val="115000"/>
                        </a:lnSpc>
                        <a:spcAft>
                          <a:spcPts val="0"/>
                        </a:spcAft>
                      </a:pPr>
                      <a:r>
                        <a:rPr lang="kk-KZ" sz="1800">
                          <a:latin typeface="Times New Roman"/>
                          <a:ea typeface="Times New Roman"/>
                          <a:cs typeface="Times New Roman"/>
                        </a:rPr>
                        <a:t>Ф.Фидлер және т.б.</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kk-KZ" sz="1800">
                          <a:latin typeface="Times New Roman"/>
                          <a:ea typeface="Times New Roman"/>
                          <a:cs typeface="Times New Roman"/>
                        </a:rPr>
                        <a:t>13</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Тиімді көшбасшылықтың ықтималдық теориясы (өзара әрекеттестік теориясы)</a:t>
                      </a:r>
                      <a:endParaRPr lang="ru-RU" sz="11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Көшбасшы өзара әрекеттестіктің инициаторы, оның ықпалы (тұлғалық қасиеттерінің ықпалы) және жағдаяттық өзгерістер (лидер мен ізбасар арасындағы қарым-қатынас, міндеттің мәні, лидердің билік дәрежесі)</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Дж. Хоманс,</a:t>
                      </a:r>
                      <a:endParaRPr lang="ru-RU" sz="1100" dirty="0">
                        <a:latin typeface="Times New Roman"/>
                        <a:ea typeface="Times New Roman"/>
                        <a:cs typeface="Times New Roman"/>
                      </a:endParaRPr>
                    </a:p>
                    <a:p>
                      <a:pPr algn="just">
                        <a:lnSpc>
                          <a:spcPct val="115000"/>
                        </a:lnSpc>
                        <a:spcAft>
                          <a:spcPts val="0"/>
                        </a:spcAft>
                      </a:pPr>
                      <a:r>
                        <a:rPr lang="kk-KZ" sz="1800" dirty="0">
                          <a:latin typeface="Times New Roman"/>
                          <a:ea typeface="Times New Roman"/>
                          <a:cs typeface="Times New Roman"/>
                        </a:rPr>
                        <a:t>Дж.Хемфилл,</a:t>
                      </a:r>
                      <a:endParaRPr lang="ru-RU" sz="1100" dirty="0">
                        <a:latin typeface="Times New Roman"/>
                        <a:ea typeface="Times New Roman"/>
                        <a:cs typeface="Times New Roman"/>
                      </a:endParaRPr>
                    </a:p>
                    <a:p>
                      <a:pPr algn="just">
                        <a:lnSpc>
                          <a:spcPct val="115000"/>
                        </a:lnSpc>
                        <a:spcAft>
                          <a:spcPts val="0"/>
                        </a:spcAft>
                      </a:pPr>
                      <a:r>
                        <a:rPr lang="kk-KZ" sz="1800" dirty="0">
                          <a:latin typeface="Times New Roman"/>
                          <a:ea typeface="Times New Roman"/>
                          <a:cs typeface="Times New Roman"/>
                        </a:rPr>
                        <a:t>Р.Стогдилл,</a:t>
                      </a:r>
                      <a:endParaRPr lang="ru-RU" sz="1100" dirty="0">
                        <a:latin typeface="Times New Roman"/>
                        <a:ea typeface="Times New Roman"/>
                        <a:cs typeface="Times New Roman"/>
                      </a:endParaRPr>
                    </a:p>
                    <a:p>
                      <a:pPr algn="just">
                        <a:lnSpc>
                          <a:spcPct val="115000"/>
                        </a:lnSpc>
                        <a:spcAft>
                          <a:spcPts val="0"/>
                        </a:spcAft>
                      </a:pPr>
                      <a:r>
                        <a:rPr lang="kk-KZ" sz="1800" dirty="0">
                          <a:latin typeface="Times New Roman"/>
                          <a:ea typeface="Times New Roman"/>
                          <a:cs typeface="Times New Roman"/>
                        </a:rPr>
                        <a:t>С.Эванс және т.б. </a:t>
                      </a:r>
                      <a:endParaRPr lang="ru-RU" sz="11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71800" y="476672"/>
            <a:ext cx="3744416" cy="93610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dirty="0" smtClean="0"/>
              <a:t>Көшбасшылықтың стильдері </a:t>
            </a:r>
            <a:endParaRPr lang="ru-RU" dirty="0"/>
          </a:p>
        </p:txBody>
      </p:sp>
      <p:sp>
        <p:nvSpPr>
          <p:cNvPr id="3" name="Прямоугольник 2"/>
          <p:cNvSpPr/>
          <p:nvPr/>
        </p:nvSpPr>
        <p:spPr>
          <a:xfrm>
            <a:off x="683568" y="1556792"/>
            <a:ext cx="8064896"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FFFF00"/>
                </a:solidFill>
              </a:rPr>
              <a:t>– бұл басқарудағы міндеттерді шешудің көшбасшыға тән тәсілдерінің жиынтығы, яғни бұл басшылықтың үнемі қолданатын әдістерінің жүйесі.</a:t>
            </a:r>
            <a:endParaRPr lang="ru-RU" sz="2000" dirty="0">
              <a:solidFill>
                <a:srgbClr val="FFFF00"/>
              </a:solidFill>
            </a:endParaRPr>
          </a:p>
        </p:txBody>
      </p:sp>
      <p:sp>
        <p:nvSpPr>
          <p:cNvPr id="4" name="Овал 3"/>
          <p:cNvSpPr/>
          <p:nvPr/>
        </p:nvSpPr>
        <p:spPr>
          <a:xfrm>
            <a:off x="323528" y="3645024"/>
            <a:ext cx="2016224" cy="24482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Авторитарлық стиль.</a:t>
            </a:r>
            <a:endParaRPr lang="ru-RU" dirty="0">
              <a:solidFill>
                <a:schemeClr val="bg2">
                  <a:lumMod val="10000"/>
                </a:schemeClr>
              </a:solidFill>
            </a:endParaRPr>
          </a:p>
        </p:txBody>
      </p:sp>
      <p:sp>
        <p:nvSpPr>
          <p:cNvPr id="5" name="Прямоугольник 4"/>
          <p:cNvSpPr/>
          <p:nvPr/>
        </p:nvSpPr>
        <p:spPr>
          <a:xfrm>
            <a:off x="2843808" y="3645024"/>
            <a:ext cx="5904656" cy="25922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Автократтық көшбасшы ықпал етудің әкімшілік әдістерін қолданып, дербес шешім қабылдайтын және оны қарамағындағыларға міндеттейтін, мәжбүрлейтін билікке ие. Авторитарлық коммуникативті мінез-құлықтың мысалы ретінде, оқушылардың реферат тақырыптарын анықтап, оны беретін мұғалімді қарастыруға болады.</a:t>
            </a:r>
            <a:endParaRPr lang="ru-RU" dirty="0">
              <a:solidFill>
                <a:schemeClr val="bg2">
                  <a:lumMod val="10000"/>
                </a:schemeClr>
              </a:solidFill>
            </a:endParaRPr>
          </a:p>
        </p:txBody>
      </p:sp>
      <p:sp>
        <p:nvSpPr>
          <p:cNvPr id="6" name="Прямоугольник 5"/>
          <p:cNvSpPr/>
          <p:nvPr/>
        </p:nvSpPr>
        <p:spPr>
          <a:xfrm>
            <a:off x="2339752" y="4653136"/>
            <a:ext cx="50405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39752" y="620688"/>
            <a:ext cx="6480720" cy="2088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bg2">
                    <a:lumMod val="10000"/>
                  </a:schemeClr>
                </a:solidFill>
              </a:rPr>
              <a:t>Патерналистік көшбасшы Патерналистік көшбасшы өзінің қарамағындағыларға әке, ата-ана ретінде әрекет етеді. Көрсетілген мұндай қамқорлықтан соң, ізбасарлары оның көшбасшылық идеяларына толығымен сеніп, оның бастамасымен жұмыс жасауға ұмтылады.</a:t>
            </a:r>
            <a:endParaRPr lang="ru-RU" sz="2000" dirty="0">
              <a:solidFill>
                <a:schemeClr val="bg2">
                  <a:lumMod val="10000"/>
                </a:schemeClr>
              </a:solidFill>
            </a:endParaRPr>
          </a:p>
        </p:txBody>
      </p:sp>
      <p:sp>
        <p:nvSpPr>
          <p:cNvPr id="3" name="Овал 2"/>
          <p:cNvSpPr/>
          <p:nvPr/>
        </p:nvSpPr>
        <p:spPr>
          <a:xfrm>
            <a:off x="251520" y="692696"/>
            <a:ext cx="1800200" cy="21602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Патерналистік стиль. </a:t>
            </a:r>
            <a:endParaRPr lang="ru-RU" dirty="0">
              <a:solidFill>
                <a:schemeClr val="bg2">
                  <a:lumMod val="10000"/>
                </a:schemeClr>
              </a:solidFill>
            </a:endParaRPr>
          </a:p>
        </p:txBody>
      </p:sp>
      <p:sp>
        <p:nvSpPr>
          <p:cNvPr id="4" name="Прямоугольник 3"/>
          <p:cNvSpPr/>
          <p:nvPr/>
        </p:nvSpPr>
        <p:spPr>
          <a:xfrm>
            <a:off x="2051720" y="1556792"/>
            <a:ext cx="288032"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2339752" y="3356992"/>
            <a:ext cx="6480720" cy="22322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p:cNvSpPr/>
          <p:nvPr/>
        </p:nvSpPr>
        <p:spPr>
          <a:xfrm>
            <a:off x="179512" y="3429000"/>
            <a:ext cx="1944216" cy="21602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Партисипативті стиль.</a:t>
            </a:r>
            <a:endParaRPr lang="ru-RU" dirty="0">
              <a:solidFill>
                <a:schemeClr val="bg2">
                  <a:lumMod val="10000"/>
                </a:schemeClr>
              </a:solidFill>
            </a:endParaRPr>
          </a:p>
        </p:txBody>
      </p:sp>
      <p:sp>
        <p:nvSpPr>
          <p:cNvPr id="7" name="Прямоугольник 6"/>
          <p:cNvSpPr/>
          <p:nvPr/>
        </p:nvSpPr>
        <p:spPr>
          <a:xfrm>
            <a:off x="2123728" y="4293096"/>
            <a:ext cx="216024"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25" name="Rectangle 1"/>
          <p:cNvSpPr>
            <a:spLocks noChangeArrowheads="1"/>
          </p:cNvSpPr>
          <p:nvPr/>
        </p:nvSpPr>
        <p:spPr bwMode="auto">
          <a:xfrm>
            <a:off x="2411760" y="3624553"/>
            <a:ext cx="633670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Басшы басқаруда топтық процестің координаторы болып табылады, өте маңызды сұрақтарды жан-жақты талқылауды қамтамасыз етеді. Мұндай тәсілде басшы өз пікірін топқа міндеттемейді, барлық топтың қолдап отырған кез-келген шешімін қабылдап, оны жүзеге асыруға дайын.</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323528" y="908720"/>
            <a:ext cx="2088232" cy="22322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Бөлінетін стиль. </a:t>
            </a:r>
            <a:endParaRPr lang="ru-RU" dirty="0">
              <a:solidFill>
                <a:schemeClr val="bg2">
                  <a:lumMod val="10000"/>
                </a:schemeClr>
              </a:solidFill>
            </a:endParaRPr>
          </a:p>
        </p:txBody>
      </p:sp>
      <p:sp>
        <p:nvSpPr>
          <p:cNvPr id="3" name="Прямоугольник 2"/>
          <p:cNvSpPr/>
          <p:nvPr/>
        </p:nvSpPr>
        <p:spPr>
          <a:xfrm>
            <a:off x="2915816" y="908720"/>
            <a:ext cx="5976664" cy="2160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Прямоугольник 3"/>
          <p:cNvSpPr/>
          <p:nvPr/>
        </p:nvSpPr>
        <p:spPr>
          <a:xfrm>
            <a:off x="2411760" y="1844824"/>
            <a:ext cx="50405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745" name="Rectangle 1"/>
          <p:cNvSpPr>
            <a:spLocks noChangeArrowheads="1"/>
          </p:cNvSpPr>
          <p:nvPr/>
        </p:nvSpPr>
        <p:spPr bwMode="auto">
          <a:xfrm>
            <a:off x="2987824" y="1052736"/>
            <a:ext cx="5940152"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Қарамағындағыларға міндеттерді беруге, оны орындау жауапкершілігін олардың алуына негізделген басшының басқару тәсілдерінің жиынтығы. Бөлінетін стильді ұстанатын басшы қарамағындағылардың әрекетіне толық еркіндік береді. Бұл стильді тек мәселені дербес шешуге дайын қызметкерлері бар ұжымда қолдану қажет</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Овал 5"/>
          <p:cNvSpPr/>
          <p:nvPr/>
        </p:nvSpPr>
        <p:spPr>
          <a:xfrm>
            <a:off x="251520" y="3933056"/>
            <a:ext cx="2304256" cy="23762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Еркін басқару стилі. </a:t>
            </a:r>
            <a:endParaRPr lang="ru-RU" dirty="0">
              <a:solidFill>
                <a:schemeClr val="bg2">
                  <a:lumMod val="10000"/>
                </a:schemeClr>
              </a:solidFill>
            </a:endParaRPr>
          </a:p>
        </p:txBody>
      </p:sp>
      <p:sp>
        <p:nvSpPr>
          <p:cNvPr id="7" name="Прямоугольник 6"/>
          <p:cNvSpPr/>
          <p:nvPr/>
        </p:nvSpPr>
        <p:spPr>
          <a:xfrm>
            <a:off x="2987824" y="4077072"/>
            <a:ext cx="5832648" cy="2088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 name="Прямоугольник 7"/>
          <p:cNvSpPr/>
          <p:nvPr/>
        </p:nvSpPr>
        <p:spPr>
          <a:xfrm>
            <a:off x="2555776" y="4941168"/>
            <a:ext cx="432048"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746" name="Rectangle 2"/>
          <p:cNvSpPr>
            <a:spLocks noChangeArrowheads="1"/>
          </p:cNvSpPr>
          <p:nvPr/>
        </p:nvSpPr>
        <p:spPr bwMode="auto">
          <a:xfrm>
            <a:off x="3059832" y="4237057"/>
            <a:ext cx="5688632"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Көшбасшы жұмыстың тек жалпы бағытын береді және шешім қабылдау процесінде белсенді қатыспайды, оның ізбасарлары әрекет етуде толығымен автономияға, яғни еркіндікке ие және өздері процесті ұйымдастырады.</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88640"/>
            <a:ext cx="6120680"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bg2">
                    <a:lumMod val="10000"/>
                  </a:schemeClr>
                </a:solidFill>
                <a:latin typeface="Times New Roman" pitchFamily="18" charset="0"/>
                <a:cs typeface="Times New Roman" pitchFamily="18" charset="0"/>
              </a:rPr>
              <a:t>Жағдаяттық теорияның негізгілерінің біріне Митчел мен Хаустың «жол- мақсат» тәсілі кіреді, бұл тәсілде басшы қарамағындағылардың мақсатқа жету жолына ықпал етеді. </a:t>
            </a:r>
            <a:endParaRPr lang="ru-RU" sz="2000" dirty="0">
              <a:solidFill>
                <a:schemeClr val="bg2">
                  <a:lumMod val="10000"/>
                </a:schemeClr>
              </a:solidFill>
              <a:latin typeface="Times New Roman" pitchFamily="18" charset="0"/>
              <a:cs typeface="Times New Roman" pitchFamily="18" charset="0"/>
            </a:endParaRPr>
          </a:p>
        </p:txBody>
      </p:sp>
      <p:sp>
        <p:nvSpPr>
          <p:cNvPr id="3" name="Прямоугольник 2"/>
          <p:cNvSpPr/>
          <p:nvPr/>
        </p:nvSpPr>
        <p:spPr>
          <a:xfrm>
            <a:off x="5508104" y="2348880"/>
            <a:ext cx="3384376" cy="3240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bg2">
                    <a:lumMod val="10000"/>
                  </a:schemeClr>
                </a:solidFill>
                <a:latin typeface="Times New Roman" pitchFamily="18" charset="0"/>
                <a:cs typeface="Times New Roman" pitchFamily="18" charset="0"/>
              </a:rPr>
              <a:t>Жағдаятқа және қарамағындағылардың қажеттіліктеріне байланысты мақсатқа жету жолының әртүрлі кезеңдерінде көшбасшы басшылықтың төрт стилінің бірін қолданады</a:t>
            </a:r>
            <a:r>
              <a:rPr lang="kk-KZ" dirty="0" smtClean="0">
                <a:solidFill>
                  <a:schemeClr val="bg2">
                    <a:lumMod val="10000"/>
                  </a:schemeClr>
                </a:solidFill>
              </a:rPr>
              <a:t>: </a:t>
            </a:r>
            <a:endParaRPr lang="ru-RU" dirty="0">
              <a:solidFill>
                <a:schemeClr val="bg2">
                  <a:lumMod val="10000"/>
                </a:schemeClr>
              </a:solidFill>
            </a:endParaRPr>
          </a:p>
        </p:txBody>
      </p:sp>
      <p:sp>
        <p:nvSpPr>
          <p:cNvPr id="4" name="Пятиугольник 3"/>
          <p:cNvSpPr/>
          <p:nvPr/>
        </p:nvSpPr>
        <p:spPr>
          <a:xfrm>
            <a:off x="611560" y="2060848"/>
            <a:ext cx="4536504" cy="79208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1) инструментальды стиль, </a:t>
            </a:r>
            <a:endParaRPr lang="ru-RU" dirty="0">
              <a:solidFill>
                <a:schemeClr val="bg2">
                  <a:lumMod val="10000"/>
                </a:schemeClr>
              </a:solidFill>
            </a:endParaRPr>
          </a:p>
        </p:txBody>
      </p:sp>
      <p:sp>
        <p:nvSpPr>
          <p:cNvPr id="5" name="Пятиугольник 4"/>
          <p:cNvSpPr/>
          <p:nvPr/>
        </p:nvSpPr>
        <p:spPr>
          <a:xfrm>
            <a:off x="611560" y="3284984"/>
            <a:ext cx="4536504" cy="79208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2) қолдау стилі, </a:t>
            </a:r>
            <a:endParaRPr lang="ru-RU" dirty="0">
              <a:solidFill>
                <a:schemeClr val="bg2">
                  <a:lumMod val="10000"/>
                </a:schemeClr>
              </a:solidFill>
            </a:endParaRPr>
          </a:p>
        </p:txBody>
      </p:sp>
      <p:sp>
        <p:nvSpPr>
          <p:cNvPr id="6" name="Пятиугольник 5"/>
          <p:cNvSpPr/>
          <p:nvPr/>
        </p:nvSpPr>
        <p:spPr>
          <a:xfrm>
            <a:off x="611560" y="4437112"/>
            <a:ext cx="4536504" cy="72008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3) қатысуды ынталандырушы стиль</a:t>
            </a:r>
            <a:r>
              <a:rPr lang="kk-KZ" dirty="0" smtClean="0"/>
              <a:t>, </a:t>
            </a:r>
            <a:endParaRPr lang="ru-RU" dirty="0"/>
          </a:p>
        </p:txBody>
      </p:sp>
      <p:sp>
        <p:nvSpPr>
          <p:cNvPr id="7" name="Пятиугольник 6"/>
          <p:cNvSpPr/>
          <p:nvPr/>
        </p:nvSpPr>
        <p:spPr>
          <a:xfrm>
            <a:off x="827584" y="5805264"/>
            <a:ext cx="4536504" cy="64807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769" name="Rectangle 1"/>
          <p:cNvSpPr>
            <a:spLocks noChangeArrowheads="1"/>
          </p:cNvSpPr>
          <p:nvPr/>
        </p:nvSpPr>
        <p:spPr bwMode="auto">
          <a:xfrm>
            <a:off x="1043608" y="5849198"/>
            <a:ext cx="3672408"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жетістікке бағдарланған стиль.</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971600" y="1628800"/>
            <a:ext cx="7560840" cy="367240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dirty="0"/>
          </a:p>
        </p:txBody>
      </p:sp>
      <p:sp>
        <p:nvSpPr>
          <p:cNvPr id="33793" name="Rectangle 1"/>
          <p:cNvSpPr>
            <a:spLocks noChangeArrowheads="1"/>
          </p:cNvSpPr>
          <p:nvPr/>
        </p:nvSpPr>
        <p:spPr bwMode="auto">
          <a:xfrm>
            <a:off x="1115616" y="2038782"/>
            <a:ext cx="7272808"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Инструментальды стиль қарамағындағылардан (жұмысқа қалайтындықтары, немесе нақты  міндетке бағдарланған және қалай істеу қажеттігі хабарланады, сонымен бірге топ басшысының ролін бәрі түсінетіндей етіп жасайды. Басшы жұмыс кестесін құрады, белгілі бір орындау стандарты ұстанылады, қарамағындағылардың тәртіпті ұстануын сұрайды. Бұл стиль қарамағындағылар міндетті орындауға дайын және тек «бастаңдар» деген бұйрық күткенде, сонымен бірге міндеттің сипаты толық бір қатарлы болмағанда қолданылады. және қалай істеу қажеттігі хабарланады, сонымен бірге топ басшысының ролін бәрі түсінетіндей етіп жасайды.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Прямоугольник 3"/>
          <p:cNvSpPr/>
          <p:nvPr/>
        </p:nvSpPr>
        <p:spPr>
          <a:xfrm>
            <a:off x="2195736" y="620688"/>
            <a:ext cx="4968552"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latin typeface="Times New Roman" pitchFamily="18" charset="0"/>
                <a:ea typeface="Times New Roman" pitchFamily="18" charset="0"/>
                <a:cs typeface="Times New Roman" pitchFamily="18" charset="0"/>
              </a:rPr>
              <a:t>Инструментальды стиль</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smtClean="0"/>
              <a:t>Жоспары:</a:t>
            </a:r>
            <a:r>
              <a:rPr lang="ru-RU" dirty="0" smtClean="0"/>
              <a:t/>
            </a:r>
            <a:br>
              <a:rPr lang="ru-RU" dirty="0" smtClean="0"/>
            </a:br>
            <a:endParaRPr lang="ru-RU" dirty="0"/>
          </a:p>
        </p:txBody>
      </p:sp>
      <p:sp>
        <p:nvSpPr>
          <p:cNvPr id="3" name="Содержимое 2"/>
          <p:cNvSpPr>
            <a:spLocks noGrp="1"/>
          </p:cNvSpPr>
          <p:nvPr>
            <p:ph idx="1"/>
          </p:nvPr>
        </p:nvSpPr>
        <p:spPr/>
        <p:txBody>
          <a:bodyPr>
            <a:normAutofit/>
          </a:bodyPr>
          <a:lstStyle/>
          <a:p>
            <a:pPr lvl="0"/>
            <a:r>
              <a:rPr lang="kk-KZ" b="1" dirty="0" smtClean="0"/>
              <a:t>Көшбасшылық феноменi. Көшбасшылық феноменінің генезисі. </a:t>
            </a:r>
            <a:endParaRPr lang="ru-RU" dirty="0" smtClean="0"/>
          </a:p>
          <a:p>
            <a:pPr lvl="0"/>
            <a:r>
              <a:rPr lang="kk-KZ" b="1" dirty="0" smtClean="0"/>
              <a:t> Көшбасшылық сaпaлaр. </a:t>
            </a:r>
            <a:endParaRPr lang="ru-RU" dirty="0" smtClean="0"/>
          </a:p>
          <a:p>
            <a:pPr lvl="0"/>
            <a:r>
              <a:rPr lang="kk-KZ" b="1" dirty="0" smtClean="0"/>
              <a:t>Көшбасшылық стильдерi.</a:t>
            </a:r>
            <a:endParaRPr lang="ru-RU" dirty="0" smtClean="0"/>
          </a:p>
          <a:p>
            <a:pPr lvl="0"/>
            <a:r>
              <a:rPr lang="kk-KZ" b="1" dirty="0" smtClean="0"/>
              <a:t>Көшбасшылық – тұлғaның әлеуметтік құбылысқa (ой-пікір, бaғaлaу, қaрым-қaтынaс) және топтың немесе оның жеке мүшелерінің мінез-құлқынa ықпaл етуі.</a:t>
            </a:r>
            <a:endParaRPr lang="ru-RU" dirty="0" smtClean="0"/>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827584" y="1988840"/>
            <a:ext cx="7776864" cy="374441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dirty="0"/>
          </a:p>
        </p:txBody>
      </p:sp>
      <p:sp>
        <p:nvSpPr>
          <p:cNvPr id="34817" name="Rectangle 1"/>
          <p:cNvSpPr>
            <a:spLocks noChangeArrowheads="1"/>
          </p:cNvSpPr>
          <p:nvPr/>
        </p:nvSpPr>
        <p:spPr bwMode="auto">
          <a:xfrm>
            <a:off x="827584" y="2446730"/>
            <a:ext cx="7776864"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(адамға немесе адами қатынасқа бағдарланған стиль) басшының қарамағындағылардың қажеттілігі мен амандығына қамқорлығымен сипатталады. Басшы жағымды ахуалды ұстанады, еңбек жағдайын жақсартады, ол демократиялы және ашық. Тіпті ұсақ мәселенің өзінде басшы қызметкерлердің еңбегін жағымды етуге тырысады, қарым-қатынас тең дәрежеде жүреді. Бұл стиль қарамағындағылар өзін құрметтеуді қажетсінгенде және компанияның, ұйымның қызығушылығына тартылғанда тиімді.</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Прямоугольник 3"/>
          <p:cNvSpPr/>
          <p:nvPr/>
        </p:nvSpPr>
        <p:spPr>
          <a:xfrm>
            <a:off x="1835696" y="620688"/>
            <a:ext cx="5400600"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dirty="0" smtClean="0">
                <a:solidFill>
                  <a:schemeClr val="tx1"/>
                </a:solidFill>
                <a:latin typeface="Times New Roman" pitchFamily="18" charset="0"/>
                <a:ea typeface="Times New Roman" pitchFamily="18" charset="0"/>
                <a:cs typeface="Times New Roman" pitchFamily="18" charset="0"/>
              </a:rPr>
              <a:t>Қолдау стильі</a:t>
            </a:r>
            <a:r>
              <a:rPr lang="kk-KZ" sz="2000" dirty="0" smtClean="0">
                <a:solidFill>
                  <a:schemeClr val="tx1"/>
                </a:solidFill>
                <a:latin typeface="Times New Roman" pitchFamily="18" charset="0"/>
                <a:ea typeface="Times New Roman" pitchFamily="18" charset="0"/>
                <a:cs typeface="Times New Roman" pitchFamily="18" charset="0"/>
              </a:rPr>
              <a:t> </a:t>
            </a:r>
            <a:endParaRPr lang="ru-RU"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827584" y="1988840"/>
            <a:ext cx="7632848" cy="25202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dirty="0"/>
          </a:p>
        </p:txBody>
      </p:sp>
      <p:sp>
        <p:nvSpPr>
          <p:cNvPr id="35841" name="Rectangle 1"/>
          <p:cNvSpPr>
            <a:spLocks noChangeArrowheads="1"/>
          </p:cNvSpPr>
          <p:nvPr/>
        </p:nvSpPr>
        <p:spPr bwMode="auto">
          <a:xfrm>
            <a:off x="827584" y="2554451"/>
            <a:ext cx="756084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қарамағындағылармен өзінде бар ақпаратпен бөліседі және шешім қабылдауда олардың идеялары мен ұсыныстарын қолданады</a:t>
            </a:r>
            <a:r>
              <a:rPr kumimoji="0" lang="kk-K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Кеңес беруге көп басымдық беріледі. Бұл стиль қарамағындағыларға компанияның, ұйымның мақсаты маңызды болғанда және олар басқару процесіне қатысуға ұмтылғанда тиімді.</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a:off x="1835696" y="764704"/>
            <a:ext cx="547260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Arial" pitchFamily="34" charset="0"/>
                <a:ea typeface="Times New Roman" pitchFamily="18" charset="0"/>
                <a:cs typeface="Arial" pitchFamily="34" charset="0"/>
              </a:rPr>
              <a:t>Қатысуды ынталандырушы стильде басшы </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3688" y="404664"/>
            <a:ext cx="5832648"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bg2">
                    <a:lumMod val="10000"/>
                  </a:schemeClr>
                </a:solidFill>
              </a:rPr>
              <a:t>Жетістікке бағдарланған стиль</a:t>
            </a:r>
            <a:endParaRPr lang="ru-RU" dirty="0">
              <a:solidFill>
                <a:schemeClr val="bg2">
                  <a:lumMod val="10000"/>
                </a:schemeClr>
              </a:solidFill>
            </a:endParaRPr>
          </a:p>
        </p:txBody>
      </p:sp>
      <p:sp>
        <p:nvSpPr>
          <p:cNvPr id="3" name="Скругленный прямоугольник 2"/>
          <p:cNvSpPr/>
          <p:nvPr/>
        </p:nvSpPr>
        <p:spPr>
          <a:xfrm>
            <a:off x="755576" y="2060848"/>
            <a:ext cx="7632848" cy="302433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dirty="0"/>
          </a:p>
        </p:txBody>
      </p:sp>
      <p:sp>
        <p:nvSpPr>
          <p:cNvPr id="36865" name="Rectangle 1"/>
          <p:cNvSpPr>
            <a:spLocks noChangeArrowheads="1"/>
          </p:cNvSpPr>
          <p:nvPr/>
        </p:nvSpPr>
        <p:spPr bwMode="auto">
          <a:xfrm>
            <a:off x="827584" y="2492896"/>
            <a:ext cx="7488832"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басшы қарамағындағыларға үлкен, күрделі мақсат қойғанда, олар өз мүмкіндіктерін толық пайдаланып жұмыс істейтінін күткенде жүргізілуімен сипатталады. Басшы үнемі қарамағындағыларды жеке нәтижені арттыруға ынталандырады, осы уақытта жоғары нәтижелі жұмысқа қабілеттілігіне сенімділін қолдайды. Бұл стиль қарамағындағылар жетістіктің жоғары деңгейіне ұмтылғанда және осы деңгейге жетуге қабілетті екеніне сенімді болғанда тиімді</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19672" y="260648"/>
            <a:ext cx="633670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7889" name="Rectangle 1"/>
          <p:cNvSpPr>
            <a:spLocks noChangeArrowheads="1"/>
          </p:cNvSpPr>
          <p:nvPr/>
        </p:nvSpPr>
        <p:spPr bwMode="auto">
          <a:xfrm>
            <a:off x="1835696" y="404664"/>
            <a:ext cx="576064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Мұғалімнің көшбасшылық қасиеттері</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Прямоугольник 3"/>
          <p:cNvSpPr/>
          <p:nvPr/>
        </p:nvSpPr>
        <p:spPr>
          <a:xfrm>
            <a:off x="323528" y="1484784"/>
            <a:ext cx="4248472" cy="51125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890" name="Rectangle 2"/>
          <p:cNvSpPr>
            <a:spLocks noChangeArrowheads="1"/>
          </p:cNvSpPr>
          <p:nvPr/>
        </p:nvSpPr>
        <p:spPr bwMode="auto">
          <a:xfrm>
            <a:off x="323528" y="1608475"/>
            <a:ext cx="4176464"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Мектептердегі мұғалім-көшбасшылар басқаларды ынталандырып, оларды бағыттауы керек, тобының әрекет жауапкершілігін өзіне алуы және мақсат қоя білуі тиіс. Басқаларды ұйымдастыру мен ынталандыру және бастаманы өзіне алу өте маңызды. Ойыңдағыдай болмайтын сәттер болады. Мұндай жағдайда мұғалім-көшбасшы сәтсіздіктің өзінен тиімді жағын байқап, табандылық танытып, өзінің қателігін мойындап, алға жылжи алу керек, жағдайдың өзгеруіне байланысты өз мақсатттарын бейімдеуге дайын болғаны жөн. Осы аталған көшбасшылық қасиеттер мұғалімге табысты көшбасшы болуға көмектеседі.</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7892" name="Picture 4" descr="Takrif kepimpinan - Apa itu, Maksud dan Konsep - Saya mahu tahu semuanya -  2021"/>
          <p:cNvPicPr>
            <a:picLocks noChangeAspect="1" noChangeArrowheads="1"/>
          </p:cNvPicPr>
          <p:nvPr/>
        </p:nvPicPr>
        <p:blipFill>
          <a:blip r:embed="rId2" cstate="print"/>
          <a:srcRect/>
          <a:stretch>
            <a:fillRect/>
          </a:stretch>
        </p:blipFill>
        <p:spPr bwMode="auto">
          <a:xfrm>
            <a:off x="4932040" y="1484784"/>
            <a:ext cx="3960440" cy="4896544"/>
          </a:xfrm>
          <a:prstGeom prst="rect">
            <a:avLst/>
          </a:prstGeom>
          <a:ln>
            <a:noFill/>
          </a:ln>
          <a:effectLst>
            <a:softEdge rad="112500"/>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51520" y="620688"/>
          <a:ext cx="8640960" cy="5894832"/>
        </p:xfrm>
        <a:graphic>
          <a:graphicData uri="http://schemas.openxmlformats.org/drawingml/2006/table">
            <a:tbl>
              <a:tblPr/>
              <a:tblGrid>
                <a:gridCol w="1296144"/>
                <a:gridCol w="1440160"/>
                <a:gridCol w="2016224"/>
                <a:gridCol w="2073586"/>
                <a:gridCol w="1814846"/>
              </a:tblGrid>
              <a:tr h="156832">
                <a:tc rowSpan="2">
                  <a:txBody>
                    <a:bodyPr/>
                    <a:lstStyle/>
                    <a:p>
                      <a:pPr algn="just">
                        <a:lnSpc>
                          <a:spcPct val="115000"/>
                        </a:lnSpc>
                        <a:spcAft>
                          <a:spcPts val="0"/>
                        </a:spcAft>
                      </a:pPr>
                      <a:r>
                        <a:rPr lang="kk-KZ" sz="1600" dirty="0">
                          <a:latin typeface="Times New Roman"/>
                          <a:ea typeface="Times New Roman"/>
                          <a:cs typeface="Times New Roman"/>
                        </a:rPr>
                        <a:t>№</a:t>
                      </a:r>
                      <a:endParaRPr lang="ru-RU" sz="1400" dirty="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15000"/>
                        </a:lnSpc>
                        <a:spcAft>
                          <a:spcPts val="0"/>
                        </a:spcAft>
                      </a:pPr>
                      <a:endParaRPr lang="kk-KZ" sz="1600">
                        <a:latin typeface="Times New Roman"/>
                        <a:ea typeface="Times New Roman"/>
                        <a:cs typeface="Times New Roman"/>
                      </a:endParaRPr>
                    </a:p>
                    <a:p>
                      <a:pPr algn="just">
                        <a:lnSpc>
                          <a:spcPct val="115000"/>
                        </a:lnSpc>
                        <a:spcAft>
                          <a:spcPts val="0"/>
                        </a:spcAft>
                      </a:pPr>
                      <a:r>
                        <a:rPr lang="kk-KZ" sz="1600">
                          <a:latin typeface="Times New Roman"/>
                          <a:ea typeface="Times New Roman"/>
                          <a:cs typeface="Times New Roman"/>
                        </a:rPr>
                        <a:t>Сапа</a:t>
                      </a:r>
                      <a:endParaRPr lang="ru-RU" sz="140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just">
                        <a:lnSpc>
                          <a:spcPct val="115000"/>
                        </a:lnSpc>
                        <a:spcAft>
                          <a:spcPts val="0"/>
                        </a:spcAft>
                      </a:pPr>
                      <a:r>
                        <a:rPr lang="kk-KZ" sz="1600">
                          <a:latin typeface="Times New Roman"/>
                          <a:ea typeface="Times New Roman"/>
                          <a:cs typeface="Times New Roman"/>
                        </a:rPr>
                        <a:t>Лидерлік сапалар деңгейі</a:t>
                      </a:r>
                      <a:endParaRPr lang="ru-RU" sz="140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156832">
                <a:tc vMerge="1">
                  <a:txBody>
                    <a:bodyPr/>
                    <a:lstStyle/>
                    <a:p>
                      <a:endParaRPr lang="ru-RU"/>
                    </a:p>
                  </a:txBody>
                  <a:tcPr/>
                </a:tc>
                <a:tc vMerge="1">
                  <a:txBody>
                    <a:bodyPr/>
                    <a:lstStyle/>
                    <a:p>
                      <a:endParaRPr lang="ru-RU"/>
                    </a:p>
                  </a:txBody>
                  <a:tcPr/>
                </a:tc>
                <a:tc>
                  <a:txBody>
                    <a:bodyPr/>
                    <a:lstStyle/>
                    <a:p>
                      <a:pPr algn="just">
                        <a:lnSpc>
                          <a:spcPct val="115000"/>
                        </a:lnSpc>
                        <a:spcAft>
                          <a:spcPts val="0"/>
                        </a:spcAft>
                      </a:pPr>
                      <a:r>
                        <a:rPr lang="kk-KZ" sz="1600">
                          <a:latin typeface="Times New Roman"/>
                          <a:ea typeface="Times New Roman"/>
                          <a:cs typeface="Times New Roman"/>
                        </a:rPr>
                        <a:t>төмен</a:t>
                      </a:r>
                      <a:endParaRPr lang="ru-RU" sz="140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600">
                          <a:latin typeface="Times New Roman"/>
                          <a:ea typeface="Times New Roman"/>
                          <a:cs typeface="Times New Roman"/>
                        </a:rPr>
                        <a:t>орташа</a:t>
                      </a:r>
                      <a:endParaRPr lang="ru-RU" sz="140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600">
                          <a:latin typeface="Times New Roman"/>
                          <a:ea typeface="Times New Roman"/>
                          <a:cs typeface="Times New Roman"/>
                        </a:rPr>
                        <a:t>жоғары</a:t>
                      </a:r>
                      <a:endParaRPr lang="ru-RU" sz="140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8344">
                <a:tc>
                  <a:txBody>
                    <a:bodyPr/>
                    <a:lstStyle/>
                    <a:p>
                      <a:pPr algn="just">
                        <a:lnSpc>
                          <a:spcPct val="115000"/>
                        </a:lnSpc>
                        <a:spcAft>
                          <a:spcPts val="0"/>
                        </a:spcAft>
                      </a:pPr>
                      <a:r>
                        <a:rPr lang="kk-KZ" sz="1600" dirty="0">
                          <a:latin typeface="Times New Roman"/>
                          <a:ea typeface="Times New Roman"/>
                          <a:cs typeface="Times New Roman"/>
                        </a:rPr>
                        <a:t>1</a:t>
                      </a:r>
                      <a:endParaRPr lang="ru-RU" sz="1400" dirty="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600" dirty="0">
                          <a:latin typeface="Times New Roman"/>
                          <a:ea typeface="Times New Roman"/>
                          <a:cs typeface="Times New Roman"/>
                        </a:rPr>
                        <a:t>көпшілдік</a:t>
                      </a:r>
                      <a:endParaRPr lang="ru-RU" sz="1400" dirty="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араласатын адамдары аз; жаңа адамдармен тіл табыса алмайды; жалғыздықты ұнатады. </a:t>
                      </a:r>
                      <a:endParaRPr lang="ru-RU" sz="1800" dirty="0">
                        <a:latin typeface="Times New Roman"/>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ескі достарымен ғана араласады; жаңа адамдармен қарым-қатынас жасауға құлықсыз, олардың арасында өзін жайсыз сезінеді. </a:t>
                      </a:r>
                      <a:endParaRPr lang="ru-RU" sz="1800" dirty="0">
                        <a:latin typeface="Times New Roman"/>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a:latin typeface="Times New Roman"/>
                          <a:ea typeface="Times New Roman"/>
                          <a:cs typeface="Times New Roman"/>
                        </a:rPr>
                        <a:t>достары мен таныстары көп; үнемі адамдардың арасында болғанды ұнатады; жаңа адамдармен тез «ортақ тілге» келеді</a:t>
                      </a:r>
                      <a:endParaRPr lang="ru-RU" sz="1800">
                        <a:latin typeface="Times New Roman"/>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1991">
                <a:tc>
                  <a:txBody>
                    <a:bodyPr/>
                    <a:lstStyle/>
                    <a:p>
                      <a:pPr algn="just">
                        <a:lnSpc>
                          <a:spcPct val="115000"/>
                        </a:lnSpc>
                        <a:spcAft>
                          <a:spcPts val="0"/>
                        </a:spcAft>
                      </a:pPr>
                      <a:r>
                        <a:rPr lang="kk-KZ" sz="1600">
                          <a:latin typeface="Times New Roman"/>
                          <a:ea typeface="Times New Roman"/>
                          <a:cs typeface="Times New Roman"/>
                        </a:rPr>
                        <a:t>2</a:t>
                      </a:r>
                      <a:endParaRPr lang="ru-RU" sz="140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600">
                          <a:latin typeface="Times New Roman"/>
                          <a:ea typeface="Times New Roman"/>
                          <a:cs typeface="Times New Roman"/>
                        </a:rPr>
                        <a:t>білімділік</a:t>
                      </a:r>
                      <a:endParaRPr lang="ru-RU" sz="1400">
                        <a:latin typeface="Calibri"/>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a:latin typeface="Times New Roman"/>
                          <a:ea typeface="Times New Roman"/>
                          <a:cs typeface="Times New Roman"/>
                        </a:rPr>
                        <a:t>әртүрлі сұрақтар бойынша </a:t>
                      </a:r>
                      <a:endParaRPr lang="ru-RU" sz="1800">
                        <a:latin typeface="Times New Roman"/>
                        <a:ea typeface="Times New Roman"/>
                        <a:cs typeface="Times New Roman"/>
                      </a:endParaRPr>
                    </a:p>
                    <a:p>
                      <a:pPr algn="just">
                        <a:lnSpc>
                          <a:spcPts val="2400"/>
                        </a:lnSpc>
                        <a:spcBef>
                          <a:spcPts val="3600"/>
                        </a:spcBef>
                        <a:spcAft>
                          <a:spcPts val="0"/>
                        </a:spcAft>
                      </a:pPr>
                      <a:r>
                        <a:rPr lang="kk-KZ" sz="1600">
                          <a:latin typeface="Times New Roman"/>
                          <a:ea typeface="Times New Roman"/>
                          <a:cs typeface="Times New Roman"/>
                        </a:rPr>
                        <a:t>ой-өрісі тар </a:t>
                      </a:r>
                      <a:endParaRPr lang="ru-RU" sz="1800">
                        <a:latin typeface="Times New Roman"/>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білімі барлық сұрақтар бойынша бірдей терең емес </a:t>
                      </a:r>
                      <a:endParaRPr lang="ru-RU" sz="1800" dirty="0">
                        <a:latin typeface="Times New Roman"/>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жан-жақты дамыған; көптеген қызықты әрі пайдалы нәрселерді біледі; </a:t>
                      </a:r>
                      <a:endParaRPr lang="ru-RU" sz="1800" dirty="0">
                        <a:latin typeface="Times New Roman"/>
                        <a:ea typeface="Times New Roman"/>
                        <a:cs typeface="Times New Roman"/>
                      </a:endParaRPr>
                    </a:p>
                    <a:p>
                      <a:pPr algn="just">
                        <a:lnSpc>
                          <a:spcPts val="2400"/>
                        </a:lnSpc>
                        <a:spcBef>
                          <a:spcPts val="3600"/>
                        </a:spcBef>
                        <a:spcAft>
                          <a:spcPts val="0"/>
                        </a:spcAft>
                      </a:pPr>
                      <a:r>
                        <a:rPr lang="kk-KZ" sz="1600" dirty="0">
                          <a:latin typeface="Times New Roman"/>
                          <a:ea typeface="Times New Roman"/>
                          <a:cs typeface="Times New Roman"/>
                        </a:rPr>
                        <a:t>кез-келген сұраққа әрқашан жауабы дайын </a:t>
                      </a:r>
                      <a:endParaRPr lang="ru-RU" sz="1800" dirty="0">
                        <a:latin typeface="Times New Roman"/>
                        <a:ea typeface="Times New Roman"/>
                        <a:cs typeface="Times New Roman"/>
                      </a:endParaRPr>
                    </a:p>
                  </a:txBody>
                  <a:tcPr marL="51141" marR="511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251520" y="457200"/>
          <a:ext cx="8640960" cy="5638800"/>
        </p:xfrm>
        <a:graphic>
          <a:graphicData uri="http://schemas.openxmlformats.org/drawingml/2006/table">
            <a:tbl>
              <a:tblPr/>
              <a:tblGrid>
                <a:gridCol w="454546"/>
                <a:gridCol w="1859423"/>
                <a:gridCol w="2032629"/>
                <a:gridCol w="2117855"/>
                <a:gridCol w="2176507"/>
              </a:tblGrid>
              <a:tr h="2306595">
                <a:tc>
                  <a:txBody>
                    <a:bodyPr/>
                    <a:lstStyle/>
                    <a:p>
                      <a:pPr algn="just">
                        <a:lnSpc>
                          <a:spcPct val="115000"/>
                        </a:lnSpc>
                        <a:spcAft>
                          <a:spcPts val="0"/>
                        </a:spcAft>
                      </a:pPr>
                      <a:r>
                        <a:rPr lang="kk-KZ" sz="1800" dirty="0">
                          <a:latin typeface="Times New Roman"/>
                          <a:ea typeface="Times New Roman"/>
                          <a:cs typeface="Times New Roman"/>
                        </a:rPr>
                        <a:t>3</a:t>
                      </a:r>
                      <a:endParaRPr lang="ru-RU" sz="1600" dirty="0">
                        <a:latin typeface="Calibri"/>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белсенділік</a:t>
                      </a:r>
                      <a:endParaRPr lang="ru-RU" sz="1600" dirty="0">
                        <a:latin typeface="Calibri"/>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селқос; </a:t>
                      </a:r>
                      <a:endParaRPr lang="ru-RU" sz="2000" dirty="0">
                        <a:latin typeface="Times New Roman"/>
                        <a:ea typeface="Times New Roman"/>
                        <a:cs typeface="Times New Roman"/>
                      </a:endParaRPr>
                    </a:p>
                    <a:p>
                      <a:pPr algn="just">
                        <a:lnSpc>
                          <a:spcPts val="2400"/>
                        </a:lnSpc>
                        <a:spcBef>
                          <a:spcPts val="3600"/>
                        </a:spcBef>
                        <a:spcAft>
                          <a:spcPts val="0"/>
                        </a:spcAft>
                      </a:pPr>
                      <a:r>
                        <a:rPr lang="kk-KZ" sz="1800" dirty="0">
                          <a:latin typeface="Times New Roman"/>
                          <a:ea typeface="Times New Roman"/>
                          <a:cs typeface="Times New Roman"/>
                        </a:rPr>
                        <a:t>ұжым өміріне қатысса да, тек оқытушылардың талабы бойынша; қызығушылық танытпайды. </a:t>
                      </a:r>
                      <a:endParaRPr lang="ru-RU" sz="2000" dirty="0">
                        <a:latin typeface="Times New Roman"/>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ұжым өміріне қатысуда сирек белсенділік танытады; </a:t>
                      </a:r>
                      <a:endParaRPr lang="ru-RU" sz="2000" dirty="0">
                        <a:latin typeface="Times New Roman"/>
                        <a:ea typeface="Times New Roman"/>
                        <a:cs typeface="Times New Roman"/>
                      </a:endParaRPr>
                    </a:p>
                    <a:p>
                      <a:pPr algn="just">
                        <a:lnSpc>
                          <a:spcPts val="2400"/>
                        </a:lnSpc>
                        <a:spcBef>
                          <a:spcPts val="3600"/>
                        </a:spcBef>
                        <a:spcAft>
                          <a:spcPts val="0"/>
                        </a:spcAft>
                      </a:pPr>
                      <a:r>
                        <a:rPr lang="kk-KZ" sz="1800" dirty="0">
                          <a:latin typeface="Times New Roman"/>
                          <a:ea typeface="Times New Roman"/>
                          <a:cs typeface="Times New Roman"/>
                        </a:rPr>
                        <a:t>тек жеке мүдделері үшін қажет шараларға қызығушылық танытады </a:t>
                      </a:r>
                      <a:endParaRPr lang="ru-RU" sz="2000" dirty="0">
                        <a:latin typeface="Times New Roman"/>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жігерлі; ұжымның қоғамдық өмірінің әрқашан белсенді қатысушысы; жаңа идяларға жылдам «құмартады» </a:t>
                      </a:r>
                      <a:endParaRPr lang="ru-RU" sz="2000">
                        <a:latin typeface="Times New Roman"/>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7405">
                <a:tc>
                  <a:txBody>
                    <a:bodyPr/>
                    <a:lstStyle/>
                    <a:p>
                      <a:pPr algn="just">
                        <a:lnSpc>
                          <a:spcPct val="115000"/>
                        </a:lnSpc>
                        <a:spcAft>
                          <a:spcPts val="0"/>
                        </a:spcAft>
                      </a:pPr>
                      <a:r>
                        <a:rPr lang="kk-KZ" sz="1800">
                          <a:latin typeface="Times New Roman"/>
                          <a:ea typeface="Times New Roman"/>
                          <a:cs typeface="Times New Roman"/>
                        </a:rPr>
                        <a:t>4</a:t>
                      </a:r>
                      <a:endParaRPr lang="ru-RU" sz="1600">
                        <a:latin typeface="Calibri"/>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табандылық</a:t>
                      </a:r>
                      <a:endParaRPr lang="ru-RU" sz="1600">
                        <a:latin typeface="Calibri"/>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табандылық көрсете алмайды; басқа адамдарға тез көнеді; қиындықтарға кездессе, бастаған ісін аяғына дейін жеткізбейді</a:t>
                      </a:r>
                      <a:endParaRPr lang="ru-RU" sz="2000">
                        <a:latin typeface="Times New Roman"/>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өз сөзінен кейде таяды; басқа адамдарға жиі көнеді; қиындық-тарға кездессе,  бастаған ісін аяғына дейін жеткізбеуі мүмкін.  </a:t>
                      </a:r>
                      <a:endParaRPr lang="ru-RU" sz="2000" dirty="0">
                        <a:latin typeface="Times New Roman"/>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әрқашан табандылық танытады; ешқандай қиындықтарға қарамастан, бастаған ісін аяғына дейін жеткізеді</a:t>
                      </a:r>
                      <a:endParaRPr lang="ru-RU" sz="2000" dirty="0">
                        <a:latin typeface="Times New Roman"/>
                        <a:ea typeface="Times New Roman"/>
                        <a:cs typeface="Times New Roman"/>
                      </a:endParaRPr>
                    </a:p>
                  </a:txBody>
                  <a:tcPr marL="49427" marR="494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79512" y="152400"/>
          <a:ext cx="8712968" cy="6500334"/>
        </p:xfrm>
        <a:graphic>
          <a:graphicData uri="http://schemas.openxmlformats.org/drawingml/2006/table">
            <a:tbl>
              <a:tblPr/>
              <a:tblGrid>
                <a:gridCol w="390114"/>
                <a:gridCol w="1410086"/>
                <a:gridCol w="2304256"/>
                <a:gridCol w="2304256"/>
                <a:gridCol w="2304256"/>
              </a:tblGrid>
              <a:tr h="3147534">
                <a:tc>
                  <a:txBody>
                    <a:bodyPr/>
                    <a:lstStyle/>
                    <a:p>
                      <a:pPr algn="just">
                        <a:lnSpc>
                          <a:spcPct val="115000"/>
                        </a:lnSpc>
                        <a:spcAft>
                          <a:spcPts val="0"/>
                        </a:spcAft>
                      </a:pPr>
                      <a:r>
                        <a:rPr lang="kk-KZ" sz="1800">
                          <a:latin typeface="Times New Roman"/>
                          <a:ea typeface="Times New Roman"/>
                          <a:cs typeface="Times New Roman"/>
                        </a:rPr>
                        <a:t>5</a:t>
                      </a:r>
                      <a:endParaRPr lang="ru-RU" sz="1800">
                        <a:latin typeface="Calibri"/>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сабырлылық</a:t>
                      </a:r>
                      <a:endParaRPr lang="ru-RU" sz="1800">
                        <a:latin typeface="Calibri"/>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тез ашуланады; өз эмоцияларын басқара алмайды; сын көтере алмайды</a:t>
                      </a:r>
                      <a:endParaRPr lang="ru-RU" sz="2400">
                        <a:latin typeface="Times New Roman"/>
                        <a:ea typeface="Times New Roman"/>
                        <a:cs typeface="Times New Roman"/>
                      </a:endParaRPr>
                    </a:p>
                    <a:p>
                      <a:pPr algn="just">
                        <a:lnSpc>
                          <a:spcPts val="2400"/>
                        </a:lnSpc>
                        <a:spcBef>
                          <a:spcPts val="3600"/>
                        </a:spcBef>
                        <a:spcAft>
                          <a:spcPts val="0"/>
                        </a:spcAft>
                      </a:pPr>
                      <a:r>
                        <a:rPr lang="kk-KZ" sz="1800">
                          <a:latin typeface="Times New Roman"/>
                          <a:ea typeface="Times New Roman"/>
                          <a:cs typeface="Times New Roman"/>
                        </a:rPr>
                        <a:t>өз әрекеттерін бақыламайды</a:t>
                      </a:r>
                      <a:endParaRPr lang="ru-RU" sz="2400">
                        <a:latin typeface="Times New Roman"/>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өзін-өзі бақылауы орташа;</a:t>
                      </a:r>
                      <a:endParaRPr lang="ru-RU" sz="2400" dirty="0">
                        <a:latin typeface="Times New Roman"/>
                        <a:ea typeface="Times New Roman"/>
                        <a:cs typeface="Times New Roman"/>
                      </a:endParaRPr>
                    </a:p>
                    <a:p>
                      <a:pPr algn="just">
                        <a:lnSpc>
                          <a:spcPts val="2400"/>
                        </a:lnSpc>
                        <a:spcBef>
                          <a:spcPts val="3600"/>
                        </a:spcBef>
                        <a:spcAft>
                          <a:spcPts val="0"/>
                        </a:spcAft>
                      </a:pPr>
                      <a:r>
                        <a:rPr lang="kk-KZ" sz="1800" dirty="0">
                          <a:latin typeface="Times New Roman"/>
                          <a:ea typeface="Times New Roman"/>
                          <a:cs typeface="Times New Roman"/>
                        </a:rPr>
                        <a:t>кей жағдайда эмоциялары мен әрекеттерін бақылай алмайды; сынды көңіл күйіне байланысты қабылдайды  </a:t>
                      </a:r>
                      <a:endParaRPr lang="ru-RU" sz="2400" dirty="0">
                        <a:latin typeface="Times New Roman"/>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критикалық жағдайларда өз сезімдері мен эмоцияларына ешқашан ерік бермейді; өзін-өзі ұстайды; өз әрекеттерін бақылай алады </a:t>
                      </a:r>
                      <a:endParaRPr lang="ru-RU" sz="2400" dirty="0">
                        <a:latin typeface="Times New Roman"/>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97418">
                <a:tc>
                  <a:txBody>
                    <a:bodyPr/>
                    <a:lstStyle/>
                    <a:p>
                      <a:pPr algn="just">
                        <a:lnSpc>
                          <a:spcPct val="115000"/>
                        </a:lnSpc>
                        <a:spcAft>
                          <a:spcPts val="0"/>
                        </a:spcAft>
                      </a:pPr>
                      <a:r>
                        <a:rPr lang="kk-KZ" sz="1800">
                          <a:latin typeface="Times New Roman"/>
                          <a:ea typeface="Times New Roman"/>
                          <a:cs typeface="Times New Roman"/>
                        </a:rPr>
                        <a:t>6</a:t>
                      </a:r>
                      <a:endParaRPr lang="ru-RU" sz="1800">
                        <a:latin typeface="Calibri"/>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бастамшылдық</a:t>
                      </a:r>
                      <a:endParaRPr lang="ru-RU" sz="1800">
                        <a:latin typeface="Calibri"/>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бастамашыл емес; тіпті оған қандай да бір тапсырма ұнаса да, жеке мүдделеріне қажет болса да, ол өз кандидатурасын ұсынбайды </a:t>
                      </a:r>
                      <a:endParaRPr lang="ru-RU" sz="2400">
                        <a:latin typeface="Times New Roman"/>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кей-кезде ғана бастамашыл; «бұл мені қызықтырмайды» принципін ұстанады </a:t>
                      </a:r>
                      <a:endParaRPr lang="ru-RU" sz="2400">
                        <a:latin typeface="Times New Roman"/>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әрқашан өз бетінше жаңа идеяларды ұсынады; қандай да бір тапсырманы орындауда жетекшінің, старостаның және т.б.) нұсқауын күтпестен әрдайым бастаманы өзіне алады </a:t>
                      </a:r>
                      <a:endParaRPr lang="ru-RU" sz="2400" dirty="0">
                        <a:latin typeface="Times New Roman"/>
                        <a:ea typeface="Times New Roman"/>
                        <a:cs typeface="Times New Roman"/>
                      </a:endParaRPr>
                    </a:p>
                  </a:txBody>
                  <a:tcPr marL="42530" marR="425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23529" y="188640"/>
          <a:ext cx="8496943" cy="6336704"/>
        </p:xfrm>
        <a:graphic>
          <a:graphicData uri="http://schemas.openxmlformats.org/drawingml/2006/table">
            <a:tbl>
              <a:tblPr/>
              <a:tblGrid>
                <a:gridCol w="446971"/>
                <a:gridCol w="1828433"/>
                <a:gridCol w="1998751"/>
                <a:gridCol w="2082557"/>
                <a:gridCol w="2140231"/>
              </a:tblGrid>
              <a:tr h="3381350">
                <a:tc>
                  <a:txBody>
                    <a:bodyPr/>
                    <a:lstStyle/>
                    <a:p>
                      <a:pPr algn="just">
                        <a:lnSpc>
                          <a:spcPct val="115000"/>
                        </a:lnSpc>
                        <a:spcAft>
                          <a:spcPts val="0"/>
                        </a:spcAft>
                      </a:pPr>
                      <a:r>
                        <a:rPr lang="kk-KZ" sz="1600" dirty="0">
                          <a:latin typeface="Times New Roman"/>
                          <a:ea typeface="Times New Roman"/>
                          <a:cs typeface="Times New Roman"/>
                        </a:rPr>
                        <a:t>7</a:t>
                      </a:r>
                      <a:endParaRPr lang="ru-RU" sz="1400" dirty="0">
                        <a:latin typeface="Calibri"/>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600" dirty="0">
                          <a:latin typeface="Times New Roman"/>
                          <a:ea typeface="Times New Roman"/>
                          <a:cs typeface="Times New Roman"/>
                        </a:rPr>
                        <a:t>қабілеттілік</a:t>
                      </a:r>
                      <a:endParaRPr lang="ru-RU" sz="1400" dirty="0">
                        <a:latin typeface="Calibri"/>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тез шаршайды; ұзақ ой және дене күштеріне қабілетті емес; бөгде істерге жиі көңілі бөлінеді </a:t>
                      </a:r>
                      <a:endParaRPr lang="ru-RU" sz="2400" dirty="0">
                        <a:latin typeface="Times New Roman"/>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бір іспен ұзақ әрі қарқынды айналыса алмайды; қызметін жиі ауыстырады; жұмысын аяқтамастан, басқа бір қызықты іске көңілі бөлуі мүмкін</a:t>
                      </a:r>
                      <a:endParaRPr lang="ru-RU" sz="2400" dirty="0">
                        <a:latin typeface="Times New Roman"/>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ұзақ қиын жұмысты істеуге қабілетті; бос нәрселерге көңіл бөлмейді </a:t>
                      </a:r>
                      <a:endParaRPr lang="ru-RU" sz="2400" dirty="0">
                        <a:latin typeface="Times New Roman"/>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5354">
                <a:tc>
                  <a:txBody>
                    <a:bodyPr/>
                    <a:lstStyle/>
                    <a:p>
                      <a:pPr algn="just">
                        <a:lnSpc>
                          <a:spcPct val="115000"/>
                        </a:lnSpc>
                        <a:spcAft>
                          <a:spcPts val="0"/>
                        </a:spcAft>
                      </a:pPr>
                      <a:r>
                        <a:rPr lang="kk-KZ" sz="1600">
                          <a:latin typeface="Times New Roman"/>
                          <a:ea typeface="Times New Roman"/>
                          <a:cs typeface="Times New Roman"/>
                        </a:rPr>
                        <a:t>8</a:t>
                      </a:r>
                      <a:endParaRPr lang="ru-RU" sz="1400">
                        <a:latin typeface="Calibri"/>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600">
                          <a:latin typeface="Times New Roman"/>
                          <a:ea typeface="Times New Roman"/>
                          <a:cs typeface="Times New Roman"/>
                        </a:rPr>
                        <a:t>зейінділік</a:t>
                      </a:r>
                      <a:endParaRPr lang="ru-RU" sz="1400">
                        <a:latin typeface="Calibri"/>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зейіні төмен, ұжымда не болып жатқанына ұжым мүшелері арасындағы</a:t>
                      </a:r>
                      <a:endParaRPr lang="ru-RU" sz="2400" dirty="0">
                        <a:latin typeface="Times New Roman"/>
                        <a:ea typeface="Times New Roman"/>
                        <a:cs typeface="Times New Roman"/>
                      </a:endParaRPr>
                    </a:p>
                    <a:p>
                      <a:pPr algn="just">
                        <a:lnSpc>
                          <a:spcPts val="2400"/>
                        </a:lnSpc>
                        <a:spcBef>
                          <a:spcPts val="3600"/>
                        </a:spcBef>
                        <a:spcAft>
                          <a:spcPts val="0"/>
                        </a:spcAft>
                      </a:pPr>
                      <a:r>
                        <a:rPr lang="kk-KZ" sz="1600" dirty="0">
                          <a:latin typeface="Times New Roman"/>
                          <a:ea typeface="Times New Roman"/>
                          <a:cs typeface="Times New Roman"/>
                        </a:rPr>
                        <a:t>өзгерістерге көңіл бөлмейді, байқамайды</a:t>
                      </a:r>
                      <a:endParaRPr lang="ru-RU" sz="2400" dirty="0">
                        <a:latin typeface="Times New Roman"/>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ұжымдағы өмірдің қалай жүріп жатқанын, ұжым мүшелерінің қалай араласатынын сирек байқайды</a:t>
                      </a:r>
                      <a:endParaRPr lang="ru-RU" sz="2400" dirty="0">
                        <a:latin typeface="Times New Roman"/>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ұжымда болып жатқан барлық нәрсені байқайды;</a:t>
                      </a:r>
                      <a:endParaRPr lang="ru-RU" sz="2400" dirty="0">
                        <a:latin typeface="Times New Roman"/>
                        <a:ea typeface="Times New Roman"/>
                        <a:cs typeface="Times New Roman"/>
                      </a:endParaRPr>
                    </a:p>
                    <a:p>
                      <a:pPr algn="just">
                        <a:lnSpc>
                          <a:spcPct val="115000"/>
                        </a:lnSpc>
                        <a:spcAft>
                          <a:spcPts val="0"/>
                        </a:spcAft>
                      </a:pPr>
                      <a:r>
                        <a:rPr lang="kk-KZ" sz="1600" dirty="0">
                          <a:latin typeface="Times New Roman"/>
                          <a:ea typeface="Times New Roman"/>
                          <a:cs typeface="Times New Roman"/>
                        </a:rPr>
                        <a:t>ұжым мүшелерінің әрекетіне, олардың өзара қатынастарына көңіл бөледі</a:t>
                      </a:r>
                      <a:endParaRPr lang="ru-RU" sz="1400" dirty="0">
                        <a:latin typeface="Calibri"/>
                        <a:ea typeface="Times New Roman"/>
                        <a:cs typeface="Times New Roman"/>
                      </a:endParaRPr>
                    </a:p>
                  </a:txBody>
                  <a:tcPr marL="52251" marR="52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79512" y="188640"/>
          <a:ext cx="8784976" cy="6248400"/>
        </p:xfrm>
        <a:graphic>
          <a:graphicData uri="http://schemas.openxmlformats.org/drawingml/2006/table">
            <a:tbl>
              <a:tblPr/>
              <a:tblGrid>
                <a:gridCol w="462122"/>
                <a:gridCol w="1890413"/>
                <a:gridCol w="2066505"/>
                <a:gridCol w="2153155"/>
                <a:gridCol w="2212781"/>
              </a:tblGrid>
              <a:tr h="1486829">
                <a:tc>
                  <a:txBody>
                    <a:bodyPr/>
                    <a:lstStyle/>
                    <a:p>
                      <a:pPr algn="just">
                        <a:lnSpc>
                          <a:spcPct val="115000"/>
                        </a:lnSpc>
                        <a:spcAft>
                          <a:spcPts val="0"/>
                        </a:spcAft>
                      </a:pPr>
                      <a:r>
                        <a:rPr lang="kk-KZ" sz="1800" dirty="0">
                          <a:latin typeface="Times New Roman"/>
                          <a:ea typeface="Times New Roman"/>
                          <a:cs typeface="Times New Roman"/>
                        </a:rPr>
                        <a:t>9</a:t>
                      </a:r>
                      <a:endParaRPr lang="ru-RU" sz="1600"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дербестік</a:t>
                      </a:r>
                      <a:endParaRPr lang="ru-RU" sz="1600"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қандай да бір істі өз бетінше орындай алмайды; тіпті қарапайым істерді орындауда да оларға көмек керек </a:t>
                      </a:r>
                      <a:endParaRPr lang="ru-RU" sz="2000" dirty="0">
                        <a:latin typeface="Times New Roman"/>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Өзбетінше жұмыс жасауды ұнатпайды, бірақ тырысады,</a:t>
                      </a:r>
                      <a:endParaRPr lang="ru-RU" sz="2000">
                        <a:latin typeface="Times New Roman"/>
                        <a:ea typeface="Times New Roman"/>
                        <a:cs typeface="Times New Roman"/>
                      </a:endParaRPr>
                    </a:p>
                    <a:p>
                      <a:pPr algn="just">
                        <a:lnSpc>
                          <a:spcPts val="2400"/>
                        </a:lnSpc>
                        <a:spcBef>
                          <a:spcPts val="3600"/>
                        </a:spcBef>
                        <a:spcAft>
                          <a:spcPts val="0"/>
                        </a:spcAft>
                      </a:pPr>
                      <a:r>
                        <a:rPr lang="kk-KZ" sz="1800">
                          <a:latin typeface="Times New Roman"/>
                          <a:ea typeface="Times New Roman"/>
                          <a:cs typeface="Times New Roman"/>
                        </a:rPr>
                        <a:t>қандай да бір істі басқаның көмек сұрауы мүмкін.</a:t>
                      </a:r>
                      <a:endParaRPr lang="ru-RU" sz="2000">
                        <a:latin typeface="Times New Roman"/>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тапсырылған істі өзі орындайды; тек кей жағдайларда ғана көмек сұрайды </a:t>
                      </a:r>
                      <a:endParaRPr lang="ru-RU" sz="2000">
                        <a:latin typeface="Times New Roman"/>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7171">
                <a:tc>
                  <a:txBody>
                    <a:bodyPr/>
                    <a:lstStyle/>
                    <a:p>
                      <a:pPr algn="just">
                        <a:lnSpc>
                          <a:spcPct val="115000"/>
                        </a:lnSpc>
                        <a:spcAft>
                          <a:spcPts val="0"/>
                        </a:spcAft>
                      </a:pPr>
                      <a:r>
                        <a:rPr lang="kk-KZ" sz="1800">
                          <a:latin typeface="Times New Roman"/>
                          <a:ea typeface="Times New Roman"/>
                          <a:cs typeface="Times New Roman"/>
                        </a:rPr>
                        <a:t>10</a:t>
                      </a:r>
                      <a:endParaRPr lang="ru-RU" sz="160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жинақылық</a:t>
                      </a:r>
                      <a:endParaRPr lang="ru-RU" sz="160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өз жұмыс орнын  ұйымдастыру, жұмыс уақытын жоспарлай алмайды; белгіленген кездесулер, іс-шаралар туралы үнемі ұмытып кетеді; қандай да бір істерді орындауды ұмытып кетеді </a:t>
                      </a:r>
                      <a:endParaRPr lang="ru-RU" sz="2000" dirty="0">
                        <a:latin typeface="Times New Roman"/>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өз жұмыс уақытын  толық жоспарлай алмайды; белгіленген кездесулер туралы немесе өзіне тапсырылған істі орындауды ескерту арқылы орындайды</a:t>
                      </a:r>
                      <a:endParaRPr lang="ru-RU" sz="2000" dirty="0">
                        <a:latin typeface="Times New Roman"/>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жоспарланған шаралар туралы ешқашан ұмытпайды; өз уақытын жақсы жоспарлайды; барлығын уақытынан кешіктірмей орындайды </a:t>
                      </a:r>
                      <a:endParaRPr lang="ru-RU" sz="2000" dirty="0">
                        <a:latin typeface="Times New Roman"/>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95536" y="404664"/>
          <a:ext cx="8438714" cy="6264696"/>
        </p:xfrm>
        <a:graphic>
          <a:graphicData uri="http://schemas.openxmlformats.org/drawingml/2006/table">
            <a:tbl>
              <a:tblPr/>
              <a:tblGrid>
                <a:gridCol w="1152128"/>
                <a:gridCol w="1656184"/>
                <a:gridCol w="2088232"/>
                <a:gridCol w="1815631"/>
                <a:gridCol w="1726539"/>
              </a:tblGrid>
              <a:tr h="3425262">
                <a:tc>
                  <a:txBody>
                    <a:bodyPr/>
                    <a:lstStyle/>
                    <a:p>
                      <a:pPr algn="just">
                        <a:lnSpc>
                          <a:spcPct val="115000"/>
                        </a:lnSpc>
                        <a:spcAft>
                          <a:spcPts val="0"/>
                        </a:spcAft>
                      </a:pPr>
                      <a:r>
                        <a:rPr lang="kk-KZ" sz="1600" dirty="0">
                          <a:latin typeface="Times New Roman"/>
                          <a:ea typeface="Times New Roman"/>
                          <a:cs typeface="Times New Roman"/>
                        </a:rPr>
                        <a:t>11</a:t>
                      </a:r>
                      <a:endParaRPr lang="ru-RU" sz="1400" dirty="0">
                        <a:latin typeface="Calibri"/>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600" dirty="0">
                          <a:latin typeface="Times New Roman"/>
                          <a:ea typeface="Times New Roman"/>
                          <a:cs typeface="Times New Roman"/>
                        </a:rPr>
                        <a:t>батылдық</a:t>
                      </a:r>
                      <a:endParaRPr lang="ru-RU" sz="1400" dirty="0">
                        <a:latin typeface="Calibri"/>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жауапты шешімдерді қабылдауға қорқады; әрекет етуде өте сақ; «дұрысы» мен «бұрысын» салыстырады, шешім қабылдай алмайды </a:t>
                      </a:r>
                      <a:endParaRPr lang="ru-RU" sz="2000" dirty="0">
                        <a:latin typeface="Times New Roman"/>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шешімдерді сирек тез қабылдайды; барлығын«дұрысы» мен «бұрысын» салыстыра отырып, көп ойланып, ұзақ шешім қабылдайды</a:t>
                      </a:r>
                      <a:endParaRPr lang="ru-RU" sz="2000" dirty="0">
                        <a:latin typeface="Times New Roman"/>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жағдайларға орай жылдам шешім қабылдап, әрекет етеді; тез қимылдайды</a:t>
                      </a:r>
                      <a:endParaRPr lang="ru-RU" sz="2000" dirty="0">
                        <a:latin typeface="Times New Roman"/>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434">
                <a:tc>
                  <a:txBody>
                    <a:bodyPr/>
                    <a:lstStyle/>
                    <a:p>
                      <a:pPr algn="just">
                        <a:lnSpc>
                          <a:spcPct val="115000"/>
                        </a:lnSpc>
                        <a:spcAft>
                          <a:spcPts val="0"/>
                        </a:spcAft>
                      </a:pPr>
                      <a:r>
                        <a:rPr lang="kk-KZ" sz="1600">
                          <a:latin typeface="Times New Roman"/>
                          <a:ea typeface="Times New Roman"/>
                          <a:cs typeface="Times New Roman"/>
                        </a:rPr>
                        <a:t>12</a:t>
                      </a:r>
                      <a:endParaRPr lang="ru-RU" sz="1400">
                        <a:latin typeface="Calibri"/>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600">
                          <a:latin typeface="Times New Roman"/>
                          <a:ea typeface="Times New Roman"/>
                          <a:cs typeface="Times New Roman"/>
                        </a:rPr>
                        <a:t>сендіре білу</a:t>
                      </a:r>
                      <a:endParaRPr lang="ru-RU" sz="1400">
                        <a:latin typeface="Calibri"/>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басқалардың пікірімен тез келіседі, дәлелдеуден, сендіруден қорқады </a:t>
                      </a:r>
                      <a:endParaRPr lang="ru-RU" sz="2000" dirty="0">
                        <a:latin typeface="Times New Roman"/>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a:latin typeface="Times New Roman"/>
                          <a:ea typeface="Times New Roman"/>
                          <a:cs typeface="Times New Roman"/>
                        </a:rPr>
                        <a:t>өз көзқарасын </a:t>
                      </a:r>
                      <a:endParaRPr lang="ru-RU" sz="2000">
                        <a:latin typeface="Times New Roman"/>
                        <a:ea typeface="Times New Roman"/>
                        <a:cs typeface="Times New Roman"/>
                      </a:endParaRPr>
                    </a:p>
                    <a:p>
                      <a:pPr algn="just">
                        <a:lnSpc>
                          <a:spcPts val="2400"/>
                        </a:lnSpc>
                        <a:spcBef>
                          <a:spcPts val="3600"/>
                        </a:spcBef>
                        <a:spcAft>
                          <a:spcPts val="0"/>
                        </a:spcAft>
                      </a:pPr>
                      <a:r>
                        <a:rPr lang="kk-KZ" sz="1600">
                          <a:latin typeface="Times New Roman"/>
                          <a:ea typeface="Times New Roman"/>
                          <a:cs typeface="Times New Roman"/>
                        </a:rPr>
                        <a:t>үнемі қорғай қолынан келе бермейді; жиі келіседі</a:t>
                      </a:r>
                      <a:endParaRPr lang="ru-RU" sz="2000">
                        <a:latin typeface="Times New Roman"/>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600" dirty="0">
                          <a:latin typeface="Times New Roman"/>
                          <a:ea typeface="Times New Roman"/>
                          <a:cs typeface="Times New Roman"/>
                        </a:rPr>
                        <a:t>өз көзқарасының дұрыстығына ылғи сендіреді; жақсы дәлелдер таба біледі</a:t>
                      </a:r>
                      <a:endParaRPr lang="ru-RU" sz="2000" dirty="0">
                        <a:latin typeface="Times New Roman"/>
                        <a:ea typeface="Times New Roman"/>
                        <a:cs typeface="Times New Roman"/>
                      </a:endParaRPr>
                    </a:p>
                  </a:txBody>
                  <a:tcPr marL="55418" marR="5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5"/>
          <p:cNvSpPr>
            <a:spLocks noGrp="1"/>
          </p:cNvSpPr>
          <p:nvPr>
            <p:ph type="subTitle" idx="1"/>
          </p:nvPr>
        </p:nvSpPr>
        <p:spPr>
          <a:xfrm>
            <a:off x="323528" y="620688"/>
            <a:ext cx="8280920" cy="1752600"/>
          </a:xfrm>
        </p:spPr>
        <p:txBody>
          <a:bodyPr>
            <a:normAutofit fontScale="92500"/>
          </a:bodyPr>
          <a:lstStyle/>
          <a:p>
            <a:r>
              <a:rPr lang="kk-KZ" sz="2600" dirty="0" smtClean="0">
                <a:solidFill>
                  <a:schemeClr val="tx1"/>
                </a:solidFill>
                <a:latin typeface="Times New Roman" panose="02020603050405020304" pitchFamily="18" charset="0"/>
                <a:cs typeface="Times New Roman" panose="02020603050405020304" pitchFamily="18" charset="0"/>
              </a:rPr>
              <a:t>Алғашқы ғылыми тұрғыдағы көшбасшылық теориялары XX ғасырдың бірінші жартысында пайда бола бастады. Соған қарамастан оның мәнін анықтауда, табиғатын сипаттауда әлі де ортақ пікір қалыптаспағаны байқалады</a:t>
            </a:r>
            <a:r>
              <a:rPr lang="kk-KZ" sz="2600" dirty="0" smtClean="0"/>
              <a:t>. </a:t>
            </a:r>
            <a:endParaRPr lang="ru-RU" sz="2600" dirty="0" smtClean="0"/>
          </a:p>
          <a:p>
            <a:endParaRPr lang="ru-RU" dirty="0"/>
          </a:p>
        </p:txBody>
      </p:sp>
      <p:pic>
        <p:nvPicPr>
          <p:cNvPr id="1026" name="Picture 2" descr="Что такое лидерство, кто такой лидер и как им стать?"/>
          <p:cNvPicPr>
            <a:picLocks noChangeAspect="1" noChangeArrowheads="1"/>
          </p:cNvPicPr>
          <p:nvPr/>
        </p:nvPicPr>
        <p:blipFill>
          <a:blip r:embed="rId2" cstate="print"/>
          <a:srcRect/>
          <a:stretch>
            <a:fillRect/>
          </a:stretch>
        </p:blipFill>
        <p:spPr bwMode="auto">
          <a:xfrm>
            <a:off x="395536" y="2708920"/>
            <a:ext cx="8640960" cy="223224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23528" y="260648"/>
          <a:ext cx="8496944" cy="6433434"/>
        </p:xfrm>
        <a:graphic>
          <a:graphicData uri="http://schemas.openxmlformats.org/drawingml/2006/table">
            <a:tbl>
              <a:tblPr/>
              <a:tblGrid>
                <a:gridCol w="433147"/>
                <a:gridCol w="1771882"/>
                <a:gridCol w="1936932"/>
                <a:gridCol w="2018146"/>
                <a:gridCol w="2336837"/>
              </a:tblGrid>
              <a:tr h="2775834">
                <a:tc>
                  <a:txBody>
                    <a:bodyPr/>
                    <a:lstStyle/>
                    <a:p>
                      <a:pPr algn="just">
                        <a:lnSpc>
                          <a:spcPct val="115000"/>
                        </a:lnSpc>
                        <a:spcAft>
                          <a:spcPts val="0"/>
                        </a:spcAft>
                      </a:pPr>
                      <a:r>
                        <a:rPr lang="kk-KZ" sz="1800" dirty="0">
                          <a:latin typeface="Times New Roman"/>
                          <a:ea typeface="Times New Roman"/>
                          <a:cs typeface="Times New Roman"/>
                        </a:rPr>
                        <a:t>13</a:t>
                      </a:r>
                      <a:endParaRPr lang="ru-RU" sz="1800" dirty="0">
                        <a:latin typeface="Calibri"/>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dirty="0">
                          <a:latin typeface="Times New Roman"/>
                          <a:ea typeface="Times New Roman"/>
                          <a:cs typeface="Times New Roman"/>
                        </a:rPr>
                        <a:t>тартымдылық</a:t>
                      </a:r>
                      <a:endParaRPr lang="ru-RU" sz="1800" dirty="0">
                        <a:latin typeface="Calibri"/>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өзіне адамдарды тарта алмайды; олардың көңіл-күйін сезіне алмайды; ұжымға сіңіп, оның бір мүшесі бола алмайды </a:t>
                      </a:r>
                      <a:endParaRPr lang="ru-RU" sz="2400" dirty="0">
                        <a:latin typeface="Times New Roman"/>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ұжымды, оның көңіл-күйін үнемі сезіне бермейді; ұжыммен бір тұтас болу  қолынан сирек келеді </a:t>
                      </a:r>
                      <a:endParaRPr lang="ru-RU" sz="2400">
                        <a:latin typeface="Times New Roman"/>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өз ұжымын жақсы түсінеді, ұжымның көңіл-күйіндегі өзгерістерге сезімтал </a:t>
                      </a:r>
                      <a:endParaRPr lang="ru-RU" sz="2400">
                        <a:latin typeface="Times New Roman"/>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5579">
                <a:tc>
                  <a:txBody>
                    <a:bodyPr/>
                    <a:lstStyle/>
                    <a:p>
                      <a:pPr algn="just">
                        <a:lnSpc>
                          <a:spcPct val="115000"/>
                        </a:lnSpc>
                        <a:spcAft>
                          <a:spcPts val="0"/>
                        </a:spcAft>
                      </a:pPr>
                      <a:r>
                        <a:rPr lang="kk-KZ" sz="1800">
                          <a:latin typeface="Times New Roman"/>
                          <a:ea typeface="Times New Roman"/>
                          <a:cs typeface="Times New Roman"/>
                        </a:rPr>
                        <a:t>14</a:t>
                      </a:r>
                      <a:endParaRPr lang="ru-RU" sz="1800">
                        <a:latin typeface="Calibri"/>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сенімділік</a:t>
                      </a:r>
                      <a:endParaRPr lang="ru-RU" sz="1800">
                        <a:latin typeface="Calibri"/>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өз әрекеттерінің дұрыстығына үнемі күмәнданады  </a:t>
                      </a:r>
                      <a:endParaRPr lang="ru-RU" sz="2400" dirty="0">
                        <a:latin typeface="Times New Roman"/>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өз әрекеттерінің дұрыстығына жиі күмәнданады</a:t>
                      </a:r>
                      <a:endParaRPr lang="ru-RU" sz="2400" dirty="0">
                        <a:latin typeface="Times New Roman"/>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өз әрекетерінің дұрыстығына ешқашан күмәнданбайды </a:t>
                      </a:r>
                      <a:endParaRPr lang="ru-RU" sz="2400" dirty="0">
                        <a:latin typeface="Times New Roman"/>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97263">
                <a:tc>
                  <a:txBody>
                    <a:bodyPr/>
                    <a:lstStyle/>
                    <a:p>
                      <a:pPr algn="just">
                        <a:lnSpc>
                          <a:spcPct val="115000"/>
                        </a:lnSpc>
                        <a:spcAft>
                          <a:spcPts val="0"/>
                        </a:spcAft>
                      </a:pPr>
                      <a:r>
                        <a:rPr lang="kk-KZ" sz="1800">
                          <a:latin typeface="Times New Roman"/>
                          <a:ea typeface="Times New Roman"/>
                          <a:cs typeface="Times New Roman"/>
                        </a:rPr>
                        <a:t>15</a:t>
                      </a:r>
                      <a:endParaRPr lang="ru-RU" sz="1800">
                        <a:latin typeface="Calibri"/>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800">
                          <a:latin typeface="Times New Roman"/>
                          <a:ea typeface="Times New Roman"/>
                          <a:cs typeface="Times New Roman"/>
                        </a:rPr>
                        <a:t>жағымды атмосфера</a:t>
                      </a:r>
                      <a:endParaRPr lang="ru-RU" sz="1800">
                        <a:latin typeface="Calibri"/>
                        <a:ea typeface="Times New Roman"/>
                        <a:cs typeface="Times New Roman"/>
                      </a:endParaRPr>
                    </a:p>
                    <a:p>
                      <a:pPr algn="just">
                        <a:lnSpc>
                          <a:spcPct val="115000"/>
                        </a:lnSpc>
                        <a:spcAft>
                          <a:spcPts val="0"/>
                        </a:spcAft>
                      </a:pPr>
                      <a:r>
                        <a:rPr lang="kk-KZ" sz="1800">
                          <a:latin typeface="Times New Roman"/>
                          <a:ea typeface="Times New Roman"/>
                          <a:cs typeface="Times New Roman"/>
                        </a:rPr>
                        <a:t>құру</a:t>
                      </a:r>
                      <a:endParaRPr lang="ru-RU" sz="1800">
                        <a:latin typeface="Calibri"/>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a:latin typeface="Times New Roman"/>
                          <a:ea typeface="Times New Roman"/>
                          <a:cs typeface="Times New Roman"/>
                        </a:rPr>
                        <a:t>ұжымда жағымды психологиялық климатты жасай алмайды; топта дау туындаған жағдайда не істеу керектігін білмейді </a:t>
                      </a:r>
                      <a:endParaRPr lang="ru-RU" sz="2400">
                        <a:latin typeface="Times New Roman"/>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топ жағдайын сирек қалыпқа келтіре алады, жағымды достық ахуалды сирек қалыптастыра алады </a:t>
                      </a:r>
                      <a:endParaRPr lang="ru-RU" sz="2400" dirty="0">
                        <a:latin typeface="Times New Roman"/>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400"/>
                        </a:lnSpc>
                        <a:spcBef>
                          <a:spcPts val="3600"/>
                        </a:spcBef>
                        <a:spcAft>
                          <a:spcPts val="0"/>
                        </a:spcAft>
                      </a:pPr>
                      <a:r>
                        <a:rPr lang="kk-KZ" sz="1800" dirty="0">
                          <a:latin typeface="Times New Roman"/>
                          <a:ea typeface="Times New Roman"/>
                          <a:cs typeface="Times New Roman"/>
                        </a:rPr>
                        <a:t>топты даулы жағдайдан алып шығып, ұжым мүшелері арасындағы тілектес қатынасты қайта жаңғырта алады </a:t>
                      </a:r>
                      <a:endParaRPr lang="ru-RU" sz="2400" dirty="0">
                        <a:latin typeface="Times New Roman"/>
                        <a:ea typeface="Times New Roman"/>
                        <a:cs typeface="Times New Roman"/>
                      </a:endParaRPr>
                    </a:p>
                  </a:txBody>
                  <a:tcPr marL="48126" marR="48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132856"/>
            <a:ext cx="3466728" cy="4526280"/>
          </a:xfrm>
        </p:spPr>
        <p:txBody>
          <a:bodyPr>
            <a:normAutofit/>
          </a:bodyPr>
          <a:lstStyle/>
          <a:p>
            <a:r>
              <a:rPr lang="kk-KZ" dirty="0" smtClean="0">
                <a:latin typeface="Times New Roman" panose="02020603050405020304" pitchFamily="18" charset="0"/>
                <a:cs typeface="Times New Roman" panose="02020603050405020304" pitchFamily="18" charset="0"/>
              </a:rPr>
              <a:t>Кейінірек XX ғасырдың 1940-шы жылдары ғалымдар өздерінің «Ұлы адамдар» теориясында (тұлғалық сипат теориясы) көшбасшылық сапалар тізімдерін талқылайды, нағыз көшбасшы меңгеруге тиісті маңызды сапалардың тізімін құрастырады. Ғалымдар көшбасшы тұлғалық сапалар жиынтығын меңгерген адам болуы тиіс деп есептейді. </a:t>
            </a:r>
            <a:endParaRPr lang="ru-RU"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611560" y="404664"/>
            <a:ext cx="8136904"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000" dirty="0" smtClean="0">
                <a:latin typeface="Times New Roman" panose="02020603050405020304" pitchFamily="18" charset="0"/>
                <a:cs typeface="Times New Roman" panose="02020603050405020304" pitchFamily="18" charset="0"/>
              </a:rPr>
              <a:t>профессор Дж.М. Бернстің «көшбасшылық өзіне қызығушылық тудыратын күрделі феномен, әрі әлемдегі түсініксіз құбылыстардың бірі» - деген тұжырымы дәлел бола алады. </a:t>
            </a:r>
            <a:endParaRPr lang="ru-RU" sz="2000" dirty="0">
              <a:latin typeface="Times New Roman" panose="02020603050405020304" pitchFamily="18" charset="0"/>
              <a:cs typeface="Times New Roman" panose="02020603050405020304" pitchFamily="18" charset="0"/>
            </a:endParaRPr>
          </a:p>
        </p:txBody>
      </p:sp>
      <p:pic>
        <p:nvPicPr>
          <p:cNvPr id="18434" name="Picture 2" descr="Тренинг лидерства в Москве"/>
          <p:cNvPicPr>
            <a:picLocks noChangeAspect="1" noChangeArrowheads="1"/>
          </p:cNvPicPr>
          <p:nvPr/>
        </p:nvPicPr>
        <p:blipFill>
          <a:blip r:embed="rId3" cstate="print"/>
          <a:srcRect/>
          <a:stretch>
            <a:fillRect/>
          </a:stretch>
        </p:blipFill>
        <p:spPr bwMode="auto">
          <a:xfrm>
            <a:off x="4067944" y="2204864"/>
            <a:ext cx="4392488" cy="3479528"/>
          </a:xfrm>
          <a:prstGeom prst="rect">
            <a:avLst/>
          </a:prstGeom>
          <a:ln>
            <a:noFill/>
          </a:ln>
          <a:effectLst>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764704"/>
            <a:ext cx="4032448" cy="48245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atin typeface="Times New Roman" panose="02020603050405020304" pitchFamily="18" charset="0"/>
              <a:cs typeface="Times New Roman" panose="02020603050405020304" pitchFamily="18" charset="0"/>
            </a:endParaRPr>
          </a:p>
        </p:txBody>
      </p:sp>
      <p:sp>
        <p:nvSpPr>
          <p:cNvPr id="19457" name="Rectangle 1"/>
          <p:cNvSpPr>
            <a:spLocks noChangeArrowheads="1"/>
          </p:cNvSpPr>
          <p:nvPr/>
        </p:nvSpPr>
        <p:spPr bwMode="auto">
          <a:xfrm>
            <a:off x="323528" y="1052736"/>
            <a:ext cx="3419872"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1950 жылы көшбасшылықты топтың қызметі (Р.Крачфилд, Д.Креч, Г.Хоманс), жағдаяттық қызмет (Р.Бейлс, Т.Ньюком, А.Харе) ретінде қарастыратын  теориялар пайда болды. Топтың қызметі </a:t>
            </a:r>
            <a:r>
              <a:rPr kumimoji="0" lang="kk-KZ"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ретіндегі көшбасшылық теориясы көшбасшылық </a:t>
            </a:r>
            <a:r>
              <a:rPr kumimoji="0" lang="kk-KZ"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феноменін топтың барлық мүшесі – </a:t>
            </a:r>
            <a:r>
              <a:rPr kumimoji="0" lang="kk-KZ"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бұл үдеріске </a:t>
            </a:r>
            <a:r>
              <a:rPr kumimoji="0" lang="kk-KZ"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қатысушылардың ішкі-топтық дамуының нәтижесі деп түсіндіреді. </a:t>
            </a:r>
            <a:endParaRPr kumimoji="0" lang="kk-KZ"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pic>
        <p:nvPicPr>
          <p:cNvPr id="19459" name="Picture 3" descr="Лидерство во время кризиса: Ключевые качества эффективного управленца |  ubr.ua"/>
          <p:cNvPicPr>
            <a:picLocks noChangeAspect="1" noChangeArrowheads="1"/>
          </p:cNvPicPr>
          <p:nvPr/>
        </p:nvPicPr>
        <p:blipFill>
          <a:blip r:embed="rId2" cstate="print"/>
          <a:srcRect/>
          <a:stretch>
            <a:fillRect/>
          </a:stretch>
        </p:blipFill>
        <p:spPr bwMode="auto">
          <a:xfrm>
            <a:off x="4572000" y="764704"/>
            <a:ext cx="4198268" cy="4824536"/>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611560" y="548680"/>
            <a:ext cx="2664296" cy="26642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bg2">
                    <a:lumMod val="10000"/>
                  </a:schemeClr>
                </a:solidFill>
                <a:latin typeface="Times New Roman" panose="02020603050405020304" pitchFamily="18" charset="0"/>
                <a:cs typeface="Times New Roman" panose="02020603050405020304" pitchFamily="18" charset="0"/>
              </a:rPr>
              <a:t>Көшбасшылықты  зерттеудің шетелдік тәжірибесінде: </a:t>
            </a:r>
            <a:endParaRPr lang="ru-RU" sz="2000"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3" name="Скругленный прямоугольник 2"/>
          <p:cNvSpPr/>
          <p:nvPr/>
        </p:nvSpPr>
        <p:spPr>
          <a:xfrm>
            <a:off x="467544" y="4725144"/>
            <a:ext cx="2736304" cy="17281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bg2">
                    <a:lumMod val="10000"/>
                  </a:schemeClr>
                </a:solidFill>
                <a:latin typeface="Times New Roman" panose="02020603050405020304" pitchFamily="18" charset="0"/>
                <a:cs typeface="Times New Roman" panose="02020603050405020304" pitchFamily="18" charset="0"/>
              </a:rPr>
              <a:t>көшбасшылықтың жағдаяттық теориясы</a:t>
            </a:r>
            <a:endParaRPr lang="ru-RU" sz="2000"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5220072" y="3717032"/>
            <a:ext cx="2736304" cy="17281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bg2">
                    <a:lumMod val="10000"/>
                  </a:schemeClr>
                </a:solidFill>
                <a:latin typeface="Times New Roman" panose="02020603050405020304" pitchFamily="18" charset="0"/>
                <a:cs typeface="Times New Roman" panose="02020603050405020304" pitchFamily="18" charset="0"/>
              </a:rPr>
              <a:t>мінез-құлық пен тәртіп тәсілі; </a:t>
            </a:r>
            <a:endParaRPr lang="ru-RU" sz="2000"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5940152" y="332656"/>
            <a:ext cx="2736304" cy="17281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bg2">
                    <a:lumMod val="10000"/>
                  </a:schemeClr>
                </a:solidFill>
                <a:latin typeface="Times New Roman" panose="02020603050405020304" pitchFamily="18" charset="0"/>
                <a:cs typeface="Times New Roman" panose="02020603050405020304" pitchFamily="18" charset="0"/>
              </a:rPr>
              <a:t>тұлғалық сипат теориясы; </a:t>
            </a:r>
            <a:endParaRPr lang="ru-RU" sz="2000" dirty="0">
              <a:solidFill>
                <a:schemeClr val="bg2">
                  <a:lumMod val="10000"/>
                </a:schemeClr>
              </a:solidFill>
              <a:latin typeface="Times New Roman" panose="02020603050405020304" pitchFamily="18" charset="0"/>
              <a:cs typeface="Times New Roman" panose="02020603050405020304" pitchFamily="18" charset="0"/>
            </a:endParaRPr>
          </a:p>
        </p:txBody>
      </p:sp>
      <p:cxnSp>
        <p:nvCxnSpPr>
          <p:cNvPr id="7" name="Прямая со стрелкой 6"/>
          <p:cNvCxnSpPr>
            <a:stCxn id="2" idx="6"/>
          </p:cNvCxnSpPr>
          <p:nvPr/>
        </p:nvCxnSpPr>
        <p:spPr>
          <a:xfrm flipV="1">
            <a:off x="3275856" y="1268760"/>
            <a:ext cx="2376264" cy="6120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a:stCxn id="2" idx="4"/>
          </p:cNvCxnSpPr>
          <p:nvPr/>
        </p:nvCxnSpPr>
        <p:spPr>
          <a:xfrm>
            <a:off x="1943708" y="3212976"/>
            <a:ext cx="36004"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a:stCxn id="2" idx="5"/>
          </p:cNvCxnSpPr>
          <p:nvPr/>
        </p:nvCxnSpPr>
        <p:spPr>
          <a:xfrm>
            <a:off x="2885679" y="2822799"/>
            <a:ext cx="2046361" cy="11102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23928" y="1772816"/>
            <a:ext cx="4968552" cy="38164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0481" name="Rectangle 1"/>
          <p:cNvSpPr>
            <a:spLocks noChangeArrowheads="1"/>
          </p:cNvSpPr>
          <p:nvPr/>
        </p:nvSpPr>
        <p:spPr bwMode="auto">
          <a:xfrm>
            <a:off x="3995936" y="2335740"/>
            <a:ext cx="4824536" cy="2585323"/>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Сипат теориясы тұлғалық сапалар ұстанымы тұрғысынан сипатталады (Р.Стогдилл). Бұл теорияға сәйкес кез келген адам емес, тек тұлғалық сапалардың белгілі жиынтығын (инициативтілік, интелллект, жігерлілік, белсенділік, сенімділік, жауапкершілік, шешендік) меңгерген адам ғана көшбасшы бола алады.  </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83" name="Picture 3" descr="ПСИХОЛОГИЯ ЛИДЕРСТВА В КОМПАНИЯХ СЕРВИСА И ТУРИЗМА - Менеджмент в сервисе и  туризме"/>
          <p:cNvPicPr>
            <a:picLocks noChangeAspect="1" noChangeArrowheads="1"/>
          </p:cNvPicPr>
          <p:nvPr/>
        </p:nvPicPr>
        <p:blipFill>
          <a:blip r:embed="rId2" cstate="print"/>
          <a:srcRect/>
          <a:stretch>
            <a:fillRect/>
          </a:stretch>
        </p:blipFill>
        <p:spPr bwMode="auto">
          <a:xfrm>
            <a:off x="323528" y="1484784"/>
            <a:ext cx="3312368" cy="4176464"/>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одним вырезанным скругленным углом 1"/>
          <p:cNvSpPr/>
          <p:nvPr/>
        </p:nvSpPr>
        <p:spPr>
          <a:xfrm>
            <a:off x="395536" y="620688"/>
            <a:ext cx="4608512" cy="5616624"/>
          </a:xfrm>
          <a:prstGeom prst="snip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529" name="Rectangle 1"/>
          <p:cNvSpPr>
            <a:spLocks noChangeArrowheads="1"/>
          </p:cNvSpPr>
          <p:nvPr/>
        </p:nvSpPr>
        <p:spPr bwMode="auto">
          <a:xfrm>
            <a:off x="611560" y="1412776"/>
            <a:ext cx="4176464"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Сонымен бірге көшбасшылық сипат теориясын ағылшын психологы әрі антропологы Ф.Гальтон  да зерттеді. Ол көшбасшылықты тұқымқуалаушылық негізінде түсіндіре отырып, көшбасшы тұқымқуалаушылықпен берілетін сапаларды меңгереді деп есептеді. Бірақ тұқымқуалаушылықпен берілетін сапалардың қажеттілігін анықтаса да оның тізімдерін құрудың сәті түспеді деп тұжырымдайды.  </a:t>
            </a:r>
            <a:endParaRPr kumimoji="0" lang="kk-KZ"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2531" name="Picture 3" descr="Фрэнсис Гальтон – Блог Юрия Ретромана"/>
          <p:cNvPicPr>
            <a:picLocks noChangeAspect="1" noChangeArrowheads="1"/>
          </p:cNvPicPr>
          <p:nvPr/>
        </p:nvPicPr>
        <p:blipFill>
          <a:blip r:embed="rId2" cstate="print"/>
          <a:srcRect/>
          <a:stretch>
            <a:fillRect/>
          </a:stretch>
        </p:blipFill>
        <p:spPr bwMode="auto">
          <a:xfrm>
            <a:off x="5436096" y="836712"/>
            <a:ext cx="3128864" cy="5357267"/>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539552" y="240324"/>
            <a:ext cx="835292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Көшбасшылық әлеуметтік </a:t>
            </a:r>
            <a:r>
              <a:rPr kumimoji="0" lang="kk-K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феномен</a:t>
            </a: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ретінде қоғаммен адам үшін этикалық-бағдарлық сипаттағы адамгершілік құндылықты көрсетеді. </a:t>
            </a:r>
            <a:endParaRPr kumimoji="0" lang="kk-KZ"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с двумя вырезанными противолежащими углами 2"/>
          <p:cNvSpPr/>
          <p:nvPr/>
        </p:nvSpPr>
        <p:spPr>
          <a:xfrm>
            <a:off x="539552" y="1844824"/>
            <a:ext cx="7848872" cy="4536504"/>
          </a:xfrm>
          <a:prstGeom prst="snip2Diag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23554" name="Rectangle 2"/>
          <p:cNvSpPr>
            <a:spLocks noChangeArrowheads="1"/>
          </p:cNvSpPr>
          <p:nvPr/>
        </p:nvSpPr>
        <p:spPr bwMode="auto">
          <a:xfrm>
            <a:off x="899592" y="1929028"/>
            <a:ext cx="6984776"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Феномен - грек тілінен қазақшаға аударғанда – құбылыс деген мағана береді. Феномен сөзін анықтамалық сөздікте төмендегідей түсіндіреді:</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феномен объективтік шындықты қамтымай, тек қана санада боладымыс деген идеалистік философиядағы субъективтік құбылыс.</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ерекше; ерекше құбылыс; феномен (өмірде сирек кездесетін, таңғаларлық нәрсе.</a:t>
            </a:r>
            <a:endParaRPr kumimoji="0" lang="kk-K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225</TotalTime>
  <Words>2123</Words>
  <Application>Microsoft Office PowerPoint</Application>
  <PresentationFormat>Экран (4:3)</PresentationFormat>
  <Paragraphs>217</Paragraphs>
  <Slides>30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Грань</vt:lpstr>
      <vt:lpstr>4-Дәріс:  Педaгогикaлық іс-әрекеттегі көшбасшылық феноменi, ұғымдaры, стильдері   </vt:lpstr>
      <vt:lpstr>Жоспары: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4-Дәріс:  Педaгогикaлық іс-әрекеттегі көшбасшылық феноменi, ұғымдaры, стильдері   </dc:title>
  <dc:creator>Айзат Рымбекова</dc:creator>
  <cp:lastModifiedBy>Alima Saipova</cp:lastModifiedBy>
  <cp:revision>26</cp:revision>
  <dcterms:created xsi:type="dcterms:W3CDTF">2021-09-19T06:43:25Z</dcterms:created>
  <dcterms:modified xsi:type="dcterms:W3CDTF">2023-09-27T09:38:37Z</dcterms:modified>
</cp:coreProperties>
</file>