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3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E693B09-215E-44E6-A940-7E78B39607F2}" type="datetimeFigureOut">
              <a:rPr lang="ru-RU" smtClean="0"/>
              <a:pPr/>
              <a:t>27.09.2023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C8904AD-FC2D-45E0-8542-BCC6B3392205}" type="slidenum">
              <a:rPr lang="ru-RU" smtClean="0"/>
              <a:pPr/>
              <a:t>‹#›</a:t>
            </a:fld>
            <a:endParaRPr lang="ru-RU"/>
          </a:p>
        </p:txBody>
      </p:sp>
    </p:spTree>
    <p:extLst>
      <p:ext uri="{BB962C8B-B14F-4D97-AF65-F5344CB8AC3E}">
        <p14:creationId xmlns:p14="http://schemas.microsoft.com/office/powerpoint/2010/main" xmlns="" val="38885647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9C8904AD-FC2D-45E0-8542-BCC6B3392205}" type="slidenum">
              <a:rPr lang="ru-RU" smtClean="0"/>
              <a:pPr/>
              <a:t>4</a:t>
            </a:fld>
            <a:endParaRPr lang="ru-RU"/>
          </a:p>
        </p:txBody>
      </p:sp>
    </p:spTree>
    <p:extLst>
      <p:ext uri="{BB962C8B-B14F-4D97-AF65-F5344CB8AC3E}">
        <p14:creationId xmlns:p14="http://schemas.microsoft.com/office/powerpoint/2010/main" xmlns="" val="6908165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5B106E36-FD25-4E2D-B0AA-010F637433A0}" type="datetimeFigureOut">
              <a:rPr lang="ru-RU" smtClean="0"/>
              <a:pPr/>
              <a:t>27.09.2023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xmlns="" val="41805772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B106E36-FD25-4E2D-B0AA-010F637433A0}" type="datetimeFigureOut">
              <a:rPr lang="ru-RU" smtClean="0"/>
              <a:pPr/>
              <a:t>27.09.2023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xmlns="" val="14750872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B106E36-FD25-4E2D-B0AA-010F637433A0}" type="datetimeFigureOut">
              <a:rPr lang="ru-RU" smtClean="0"/>
              <a:pPr/>
              <a:t>27.09.2023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27832045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B106E36-FD25-4E2D-B0AA-010F637433A0}" type="datetimeFigureOut">
              <a:rPr lang="ru-RU" smtClean="0"/>
              <a:pPr/>
              <a:t>27.09.2023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xmlns="" val="15018736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B106E36-FD25-4E2D-B0AA-010F637433A0}" type="datetimeFigureOut">
              <a:rPr lang="ru-RU" smtClean="0"/>
              <a:pPr/>
              <a:t>27.09.2023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32380101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B106E36-FD25-4E2D-B0AA-010F637433A0}" type="datetimeFigureOut">
              <a:rPr lang="ru-RU" smtClean="0"/>
              <a:pPr/>
              <a:t>27.09.2023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xmlns="" val="39576712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B106E36-FD25-4E2D-B0AA-010F637433A0}" type="datetimeFigureOut">
              <a:rPr lang="ru-RU" smtClean="0"/>
              <a:pPr/>
              <a:t>27.09.2023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xmlns="" val="16068264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B106E36-FD25-4E2D-B0AA-010F637433A0}" type="datetimeFigureOut">
              <a:rPr lang="ru-RU" smtClean="0"/>
              <a:pPr/>
              <a:t>27.09.2023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xmlns="" val="243392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B106E36-FD25-4E2D-B0AA-010F637433A0}" type="datetimeFigureOut">
              <a:rPr lang="ru-RU" smtClean="0"/>
              <a:pPr/>
              <a:t>27.09.2023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xmlns="" val="11275925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B106E36-FD25-4E2D-B0AA-010F637433A0}" type="datetimeFigureOut">
              <a:rPr lang="ru-RU" smtClean="0"/>
              <a:pPr/>
              <a:t>27.09.2023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xmlns="" val="8878538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5B106E36-FD25-4E2D-B0AA-010F637433A0}" type="datetimeFigureOut">
              <a:rPr lang="ru-RU" smtClean="0"/>
              <a:pPr/>
              <a:t>27.09.2023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xmlns="" val="37471651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5B106E36-FD25-4E2D-B0AA-010F637433A0}" type="datetimeFigureOut">
              <a:rPr lang="ru-RU" smtClean="0"/>
              <a:pPr/>
              <a:t>27.09.2023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xmlns="" val="22480641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5B106E36-FD25-4E2D-B0AA-010F637433A0}" type="datetimeFigureOut">
              <a:rPr lang="ru-RU" smtClean="0"/>
              <a:pPr/>
              <a:t>27.09.2023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xmlns="" val="28290363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106E36-FD25-4E2D-B0AA-010F637433A0}" type="datetimeFigureOut">
              <a:rPr lang="ru-RU" smtClean="0"/>
              <a:pPr/>
              <a:t>27.09.2023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xmlns="" val="1757601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smtClean="0"/>
              <a:t>Образец текста</a:t>
            </a:r>
          </a:p>
        </p:txBody>
      </p:sp>
      <p:sp>
        <p:nvSpPr>
          <p:cNvPr id="5" name="Date Placeholder 4"/>
          <p:cNvSpPr>
            <a:spLocks noGrp="1"/>
          </p:cNvSpPr>
          <p:nvPr>
            <p:ph type="dt" sz="half" idx="10"/>
          </p:nvPr>
        </p:nvSpPr>
        <p:spPr/>
        <p:txBody>
          <a:bodyPr/>
          <a:lstStyle/>
          <a:p>
            <a:fld id="{5B106E36-FD25-4E2D-B0AA-010F637433A0}" type="datetimeFigureOut">
              <a:rPr lang="ru-RU" smtClean="0"/>
              <a:pPr/>
              <a:t>27.09.2023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xmlns="" val="10779625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5B106E36-FD25-4E2D-B0AA-010F637433A0}" type="datetimeFigureOut">
              <a:rPr lang="ru-RU" smtClean="0"/>
              <a:pPr/>
              <a:t>27.09.2023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xmlns="" val="21672015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106E36-FD25-4E2D-B0AA-010F637433A0}" type="datetimeFigureOut">
              <a:rPr lang="ru-RU" smtClean="0"/>
              <a:pPr/>
              <a:t>27.09.2023</a:t>
            </a:fld>
            <a:endParaRPr lang="ru-RU"/>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725C68B6-61C2-468F-89AB-4B9F7531AA68}" type="slidenum">
              <a:rPr lang="ru-RU" smtClean="0"/>
              <a:pPr/>
              <a:t>‹#›</a:t>
            </a:fld>
            <a:endParaRPr lang="ru-RU"/>
          </a:p>
        </p:txBody>
      </p:sp>
    </p:spTree>
    <p:extLst>
      <p:ext uri="{BB962C8B-B14F-4D97-AF65-F5344CB8AC3E}">
        <p14:creationId xmlns:p14="http://schemas.microsoft.com/office/powerpoint/2010/main" xmlns="" val="146083184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79512" y="2492896"/>
            <a:ext cx="8229600" cy="2209800"/>
          </a:xfrm>
        </p:spPr>
        <p:txBody>
          <a:bodyPr>
            <a:noAutofit/>
          </a:bodyPr>
          <a:lstStyle/>
          <a:p>
            <a:r>
              <a:rPr lang="kk-KZ" sz="4400" b="1" dirty="0" smtClean="0">
                <a:latin typeface="Arial" pitchFamily="34" charset="0"/>
                <a:cs typeface="Arial" pitchFamily="34" charset="0"/>
              </a:rPr>
              <a:t>4-Дәріс:  Педaгогикaлық іс-әрекеттегі көшбасшылық феноменi, ұғымдaры, стильдері</a:t>
            </a:r>
            <a:r>
              <a:rPr lang="ru-RU" sz="4400" dirty="0" smtClean="0">
                <a:latin typeface="Arial" pitchFamily="34" charset="0"/>
                <a:cs typeface="Arial" pitchFamily="34" charset="0"/>
              </a:rPr>
              <a:t/>
            </a:r>
            <a:br>
              <a:rPr lang="ru-RU" sz="4400" dirty="0" smtClean="0">
                <a:latin typeface="Arial" pitchFamily="34" charset="0"/>
                <a:cs typeface="Arial" pitchFamily="34" charset="0"/>
              </a:rPr>
            </a:br>
            <a:r>
              <a:rPr lang="kk-KZ" sz="4400" b="1" dirty="0" smtClean="0">
                <a:latin typeface="Arial" pitchFamily="34" charset="0"/>
                <a:cs typeface="Arial" pitchFamily="34" charset="0"/>
              </a:rPr>
              <a:t> </a:t>
            </a:r>
            <a:r>
              <a:rPr lang="ru-RU" sz="4400" dirty="0" smtClean="0">
                <a:latin typeface="Arial" pitchFamily="34" charset="0"/>
                <a:cs typeface="Arial" pitchFamily="34" charset="0"/>
              </a:rPr>
              <a:t/>
            </a:r>
            <a:br>
              <a:rPr lang="ru-RU" sz="4400" dirty="0" smtClean="0">
                <a:latin typeface="Arial" pitchFamily="34" charset="0"/>
                <a:cs typeface="Arial" pitchFamily="34" charset="0"/>
              </a:rPr>
            </a:br>
            <a:endParaRPr lang="ru-RU" sz="4400" dirty="0">
              <a:latin typeface="Arial" pitchFamily="34" charset="0"/>
              <a:cs typeface="Arial" pitchFamily="34" charset="0"/>
            </a:endParaRPr>
          </a:p>
        </p:txBody>
      </p:sp>
      <p:sp>
        <p:nvSpPr>
          <p:cNvPr id="3" name="Подзаголовок 2"/>
          <p:cNvSpPr>
            <a:spLocks noGrp="1"/>
          </p:cNvSpPr>
          <p:nvPr>
            <p:ph type="subTitle" idx="1"/>
          </p:nvPr>
        </p:nvSpPr>
        <p:spPr>
          <a:xfrm>
            <a:off x="4067944" y="4869160"/>
            <a:ext cx="4824536" cy="1752600"/>
          </a:xfrm>
        </p:spPr>
        <p:txBody>
          <a:bodyPr>
            <a:normAutofit/>
          </a:bodyPr>
          <a:lstStyle/>
          <a:p>
            <a:r>
              <a:rPr lang="kk-KZ" sz="2000" b="1" dirty="0" smtClean="0">
                <a:latin typeface="Times New Roman" panose="02020603050405020304" pitchFamily="18" charset="0"/>
                <a:cs typeface="Times New Roman" panose="02020603050405020304" pitchFamily="18" charset="0"/>
              </a:rPr>
              <a:t>П.ғ.д.,профессор Шалғынбаева К. К</a:t>
            </a:r>
            <a:endParaRPr lang="ru-RU" sz="2000" b="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467544" y="476672"/>
            <a:ext cx="3707904"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kk-KZ"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Көшбасшылық феномен -</a:t>
            </a:r>
            <a:r>
              <a:rPr kumimoji="0" lang="kk-KZ"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деп оның мәнінің әр сәттегі өзгерген белгілі бір түрін, оның басқаша даму не өзгеру формасын айтамыз. 	Адамзат қоғамы қай ғасырда да көшбасшылық феноменіне ерекше назар аударып келеді. </a:t>
            </a:r>
            <a:endParaRPr kumimoji="0" lang="kk-KZ"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Прямоугольник 2"/>
          <p:cNvSpPr/>
          <p:nvPr/>
        </p:nvSpPr>
        <p:spPr>
          <a:xfrm>
            <a:off x="4211960" y="3933056"/>
            <a:ext cx="4572000" cy="2585323"/>
          </a:xfrm>
          <a:prstGeom prst="rect">
            <a:avLst/>
          </a:prstGeom>
        </p:spPr>
        <p:txBody>
          <a:bodyPr>
            <a:spAutoFit/>
          </a:bodyPr>
          <a:lstStyle/>
          <a:p>
            <a:pPr lvl="0" algn="just" fontAlgn="base">
              <a:spcBef>
                <a:spcPct val="0"/>
              </a:spcBef>
              <a:spcAft>
                <a:spcPct val="0"/>
              </a:spcAft>
            </a:pPr>
            <a:r>
              <a:rPr lang="kk-KZ" dirty="0" smtClean="0">
                <a:latin typeface="Arial" pitchFamily="34" charset="0"/>
                <a:ea typeface="Times New Roman" pitchFamily="18" charset="0"/>
                <a:cs typeface="Arial" pitchFamily="34" charset="0"/>
              </a:rPr>
              <a:t>Себебі ұлт өмірін өркендетуші, ақыл-парасатты, саналы да салауатты, ұлтжанды, рухы биік, мәдени-ғылыми өрісі кең ұрпақты тәрбиелеу әр қоғам алдындағы басты міндет. Демек көшбасшылық мәселесінің тамыры тереңде жатыр,  ол адамзаттық өзара қарым-қатынас тарихында ерекше орынға ие. </a:t>
            </a:r>
            <a:endParaRPr lang="kk-KZ" sz="2400" dirty="0" smtClean="0">
              <a:latin typeface="Arial" pitchFamily="34" charset="0"/>
              <a:cs typeface="Arial" pitchFamily="34" charset="0"/>
            </a:endParaRPr>
          </a:p>
        </p:txBody>
      </p:sp>
      <p:pic>
        <p:nvPicPr>
          <p:cNvPr id="24579" name="Picture 3" descr="Креативное лидерство. Секрет не в харизме"/>
          <p:cNvPicPr>
            <a:picLocks noChangeAspect="1" noChangeArrowheads="1"/>
          </p:cNvPicPr>
          <p:nvPr/>
        </p:nvPicPr>
        <p:blipFill>
          <a:blip r:embed="rId2" cstate="print"/>
          <a:srcRect/>
          <a:stretch>
            <a:fillRect/>
          </a:stretch>
        </p:blipFill>
        <p:spPr bwMode="auto">
          <a:xfrm>
            <a:off x="395536" y="3284984"/>
            <a:ext cx="3600400" cy="3007221"/>
          </a:xfrm>
          <a:prstGeom prst="rect">
            <a:avLst/>
          </a:prstGeom>
          <a:ln>
            <a:noFill/>
          </a:ln>
          <a:effectLst>
            <a:softEdge rad="112500"/>
          </a:effectLst>
        </p:spPr>
      </p:pic>
      <p:pic>
        <p:nvPicPr>
          <p:cNvPr id="24581" name="Picture 5" descr="5 уровней лидерства | Блог 4brain"/>
          <p:cNvPicPr>
            <a:picLocks noChangeAspect="1" noChangeArrowheads="1"/>
          </p:cNvPicPr>
          <p:nvPr/>
        </p:nvPicPr>
        <p:blipFill>
          <a:blip r:embed="rId3" cstate="print"/>
          <a:srcRect/>
          <a:stretch>
            <a:fillRect/>
          </a:stretch>
        </p:blipFill>
        <p:spPr bwMode="auto">
          <a:xfrm>
            <a:off x="4355976" y="692696"/>
            <a:ext cx="4464496" cy="2381250"/>
          </a:xfrm>
          <a:prstGeom prst="rect">
            <a:avLst/>
          </a:prstGeom>
          <a:ln>
            <a:noFill/>
          </a:ln>
          <a:effectLst>
            <a:softEdge rad="112500"/>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179512" y="1412776"/>
          <a:ext cx="8712968" cy="3154680"/>
        </p:xfrm>
        <a:graphic>
          <a:graphicData uri="http://schemas.openxmlformats.org/drawingml/2006/table">
            <a:tbl>
              <a:tblPr/>
              <a:tblGrid>
                <a:gridCol w="481525"/>
                <a:gridCol w="2005294"/>
                <a:gridCol w="4321894"/>
                <a:gridCol w="1904255"/>
              </a:tblGrid>
              <a:tr h="0">
                <a:tc>
                  <a:txBody>
                    <a:bodyPr/>
                    <a:lstStyle/>
                    <a:p>
                      <a:pPr algn="just">
                        <a:lnSpc>
                          <a:spcPct val="115000"/>
                        </a:lnSpc>
                        <a:spcAft>
                          <a:spcPts val="0"/>
                        </a:spcAft>
                      </a:pPr>
                      <a:r>
                        <a:rPr lang="kk-KZ" sz="1800" dirty="0">
                          <a:latin typeface="Times New Roman"/>
                          <a:ea typeface="Times New Roman"/>
                          <a:cs typeface="Times New Roman"/>
                        </a:rPr>
                        <a:t>№</a:t>
                      </a:r>
                      <a:endParaRPr lang="ru-RU" sz="11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kk-KZ" sz="1800" dirty="0">
                          <a:latin typeface="Times New Roman"/>
                          <a:ea typeface="Times New Roman"/>
                          <a:cs typeface="Times New Roman"/>
                        </a:rPr>
                        <a:t> Теория</a:t>
                      </a:r>
                      <a:endParaRPr lang="ru-RU" sz="11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kk-KZ" sz="1800">
                          <a:latin typeface="Times New Roman"/>
                          <a:ea typeface="Times New Roman"/>
                          <a:cs typeface="Times New Roman"/>
                        </a:rPr>
                        <a:t>Көшбасшылық феноменінің ерекшелігі</a:t>
                      </a:r>
                      <a:endParaRPr lang="ru-RU" sz="11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kk-KZ" sz="1800">
                          <a:latin typeface="Times New Roman"/>
                          <a:ea typeface="Times New Roman"/>
                          <a:cs typeface="Times New Roman"/>
                        </a:rPr>
                        <a:t>Зерттеушілер </a:t>
                      </a:r>
                      <a:endParaRPr lang="ru-RU" sz="11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15000"/>
                        </a:lnSpc>
                        <a:spcAft>
                          <a:spcPts val="0"/>
                        </a:spcAft>
                      </a:pPr>
                      <a:r>
                        <a:rPr lang="kk-KZ" sz="1800">
                          <a:latin typeface="Times New Roman"/>
                          <a:ea typeface="Times New Roman"/>
                          <a:cs typeface="Times New Roman"/>
                        </a:rPr>
                        <a:t>1</a:t>
                      </a:r>
                      <a:endParaRPr lang="ru-RU" sz="11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kk-KZ" sz="1800" dirty="0">
                          <a:latin typeface="Times New Roman"/>
                          <a:ea typeface="Times New Roman"/>
                          <a:cs typeface="Times New Roman"/>
                        </a:rPr>
                        <a:t>Ұлы адамдар теориясы </a:t>
                      </a:r>
                      <a:endParaRPr lang="ru-RU" sz="11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kk-KZ" sz="1800">
                          <a:latin typeface="Times New Roman"/>
                          <a:ea typeface="Times New Roman"/>
                          <a:cs typeface="Times New Roman"/>
                        </a:rPr>
                        <a:t>Көшбасшы болып туылу керек </a:t>
                      </a:r>
                      <a:endParaRPr lang="ru-RU" sz="11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kk-KZ" sz="1800">
                          <a:latin typeface="Times New Roman"/>
                          <a:ea typeface="Times New Roman"/>
                          <a:cs typeface="Times New Roman"/>
                        </a:rPr>
                        <a:t>Т.Карлейль, Г.Тард және т.б.</a:t>
                      </a:r>
                      <a:endParaRPr lang="ru-RU" sz="11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15000"/>
                        </a:lnSpc>
                        <a:spcAft>
                          <a:spcPts val="0"/>
                        </a:spcAft>
                      </a:pPr>
                      <a:r>
                        <a:rPr lang="kk-KZ" sz="1800">
                          <a:latin typeface="Times New Roman"/>
                          <a:ea typeface="Times New Roman"/>
                          <a:cs typeface="Times New Roman"/>
                        </a:rPr>
                        <a:t>2</a:t>
                      </a:r>
                      <a:endParaRPr lang="ru-RU" sz="11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kk-KZ" sz="1800">
                          <a:latin typeface="Times New Roman"/>
                          <a:ea typeface="Times New Roman"/>
                          <a:cs typeface="Times New Roman"/>
                        </a:rPr>
                        <a:t>Бихевиористік теория</a:t>
                      </a:r>
                      <a:endParaRPr lang="ru-RU" sz="11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kk-KZ" sz="1800" dirty="0">
                          <a:latin typeface="Times New Roman"/>
                          <a:ea typeface="Times New Roman"/>
                          <a:cs typeface="Times New Roman"/>
                        </a:rPr>
                        <a:t>Ұлы көшбасшылар болып туылмайды, қалыптасады</a:t>
                      </a:r>
                      <a:endParaRPr lang="ru-RU" sz="11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kk-KZ" sz="1800">
                          <a:latin typeface="Times New Roman"/>
                          <a:ea typeface="Times New Roman"/>
                          <a:cs typeface="Times New Roman"/>
                        </a:rPr>
                        <a:t>Дж.Б.Уотсон, Э.Торндайк және т.б.</a:t>
                      </a:r>
                      <a:endParaRPr lang="ru-RU" sz="11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15000"/>
                        </a:lnSpc>
                        <a:spcAft>
                          <a:spcPts val="0"/>
                        </a:spcAft>
                      </a:pPr>
                      <a:r>
                        <a:rPr lang="kk-KZ" sz="1800">
                          <a:latin typeface="Times New Roman"/>
                          <a:ea typeface="Times New Roman"/>
                          <a:cs typeface="Times New Roman"/>
                        </a:rPr>
                        <a:t>3</a:t>
                      </a:r>
                      <a:endParaRPr lang="ru-RU" sz="11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kk-KZ" sz="1800">
                          <a:latin typeface="Times New Roman"/>
                          <a:ea typeface="Times New Roman"/>
                          <a:cs typeface="Times New Roman"/>
                        </a:rPr>
                        <a:t>Сипат</a:t>
                      </a:r>
                      <a:endParaRPr lang="ru-RU" sz="1100">
                        <a:latin typeface="Times New Roman"/>
                        <a:ea typeface="Times New Roman"/>
                        <a:cs typeface="Times New Roman"/>
                      </a:endParaRPr>
                    </a:p>
                    <a:p>
                      <a:pPr algn="just">
                        <a:lnSpc>
                          <a:spcPct val="115000"/>
                        </a:lnSpc>
                        <a:spcAft>
                          <a:spcPts val="0"/>
                        </a:spcAft>
                      </a:pPr>
                      <a:r>
                        <a:rPr lang="kk-KZ" sz="1800">
                          <a:latin typeface="Times New Roman"/>
                          <a:ea typeface="Times New Roman"/>
                          <a:cs typeface="Times New Roman"/>
                        </a:rPr>
                        <a:t>теориясы</a:t>
                      </a:r>
                      <a:endParaRPr lang="ru-RU" sz="11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kk-KZ" sz="1800" dirty="0">
                          <a:latin typeface="Times New Roman"/>
                          <a:ea typeface="Times New Roman"/>
                          <a:cs typeface="Times New Roman"/>
                        </a:rPr>
                        <a:t>Көшбасшы өзіндік ерекшеліктермен туылады; лидерлік тұқымқуалаушылық негізінде пайда болады; харизматиялық лидер болады</a:t>
                      </a:r>
                      <a:endParaRPr lang="ru-RU" sz="11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kk-KZ" sz="1800" dirty="0">
                          <a:latin typeface="Times New Roman"/>
                          <a:ea typeface="Times New Roman"/>
                          <a:cs typeface="Times New Roman"/>
                        </a:rPr>
                        <a:t>Ф.Гальтон, Э.Богардус, Р.Стогдилл, </a:t>
                      </a:r>
                      <a:endParaRPr lang="ru-RU" sz="1100" dirty="0">
                        <a:latin typeface="Times New Roman"/>
                        <a:ea typeface="Times New Roman"/>
                        <a:cs typeface="Times New Roman"/>
                      </a:endParaRPr>
                    </a:p>
                    <a:p>
                      <a:pPr algn="just">
                        <a:lnSpc>
                          <a:spcPct val="115000"/>
                        </a:lnSpc>
                        <a:spcAft>
                          <a:spcPts val="0"/>
                        </a:spcAft>
                      </a:pPr>
                      <a:r>
                        <a:rPr lang="kk-KZ" sz="1800" dirty="0">
                          <a:latin typeface="Times New Roman"/>
                          <a:ea typeface="Times New Roman"/>
                          <a:cs typeface="Times New Roman"/>
                        </a:rPr>
                        <a:t>К.Бэрд және т.б.</a:t>
                      </a:r>
                      <a:endParaRPr lang="ru-RU" sz="11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Прямоугольник с одним вырезанным скругленным углом 2"/>
          <p:cNvSpPr/>
          <p:nvPr/>
        </p:nvSpPr>
        <p:spPr>
          <a:xfrm>
            <a:off x="755576" y="332656"/>
            <a:ext cx="7848872" cy="720080"/>
          </a:xfrm>
          <a:prstGeom prst="snip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25601" name="Rectangle 1"/>
          <p:cNvSpPr>
            <a:spLocks noChangeArrowheads="1"/>
          </p:cNvSpPr>
          <p:nvPr/>
        </p:nvSpPr>
        <p:spPr bwMode="auto">
          <a:xfrm>
            <a:off x="755576" y="404664"/>
            <a:ext cx="7992701" cy="73866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k-KZ"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Көшбасшылық  феноменін анықтайтын қалыптасқан ғылыми теориялар.</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5" name="Таблица 4"/>
          <p:cNvGraphicFramePr>
            <a:graphicFrameLocks noGrp="1"/>
          </p:cNvGraphicFramePr>
          <p:nvPr/>
        </p:nvGraphicFramePr>
        <p:xfrm>
          <a:off x="179512" y="4509120"/>
          <a:ext cx="8712967" cy="1892808"/>
        </p:xfrm>
        <a:graphic>
          <a:graphicData uri="http://schemas.openxmlformats.org/drawingml/2006/table">
            <a:tbl>
              <a:tblPr/>
              <a:tblGrid>
                <a:gridCol w="481525"/>
                <a:gridCol w="2005293"/>
                <a:gridCol w="4321894"/>
                <a:gridCol w="1904255"/>
              </a:tblGrid>
              <a:tr h="0">
                <a:tc>
                  <a:txBody>
                    <a:bodyPr/>
                    <a:lstStyle/>
                    <a:p>
                      <a:pPr algn="just">
                        <a:lnSpc>
                          <a:spcPct val="115000"/>
                        </a:lnSpc>
                        <a:spcAft>
                          <a:spcPts val="0"/>
                        </a:spcAft>
                      </a:pPr>
                      <a:r>
                        <a:rPr lang="kk-KZ" sz="1800" dirty="0">
                          <a:latin typeface="Times New Roman"/>
                          <a:ea typeface="Times New Roman"/>
                          <a:cs typeface="Times New Roman"/>
                        </a:rPr>
                        <a:t>4</a:t>
                      </a:r>
                      <a:endParaRPr lang="ru-RU" sz="11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kk-KZ" sz="1800" dirty="0">
                          <a:latin typeface="Times New Roman"/>
                          <a:ea typeface="Times New Roman"/>
                          <a:cs typeface="Times New Roman"/>
                        </a:rPr>
                        <a:t>Жағдаяттық теория</a:t>
                      </a:r>
                      <a:endParaRPr lang="ru-RU" sz="11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kk-KZ" sz="1800">
                          <a:latin typeface="Times New Roman"/>
                          <a:ea typeface="Times New Roman"/>
                          <a:cs typeface="Times New Roman"/>
                        </a:rPr>
                        <a:t>Көшбасшының пайда болуы – бұл уақыттың, жағдайлардың нәтижесі</a:t>
                      </a:r>
                      <a:endParaRPr lang="ru-RU" sz="11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kk-KZ" sz="1800">
                          <a:latin typeface="Times New Roman"/>
                          <a:ea typeface="Times New Roman"/>
                          <a:cs typeface="Times New Roman"/>
                        </a:rPr>
                        <a:t>Дж.Шнейдер, Э.Хартли және т.б.</a:t>
                      </a:r>
                      <a:endParaRPr lang="ru-RU" sz="11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15000"/>
                        </a:lnSpc>
                        <a:spcAft>
                          <a:spcPts val="0"/>
                        </a:spcAft>
                      </a:pPr>
                      <a:r>
                        <a:rPr lang="kk-KZ" sz="1800" dirty="0">
                          <a:latin typeface="Times New Roman"/>
                          <a:ea typeface="Times New Roman"/>
                          <a:cs typeface="Times New Roman"/>
                        </a:rPr>
                        <a:t>5</a:t>
                      </a:r>
                      <a:endParaRPr lang="ru-RU" sz="11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kk-KZ" sz="1800" dirty="0">
                          <a:latin typeface="Times New Roman"/>
                          <a:ea typeface="Times New Roman"/>
                          <a:cs typeface="Times New Roman"/>
                        </a:rPr>
                        <a:t>Тұлғалық-жағдаяттық теория</a:t>
                      </a:r>
                      <a:endParaRPr lang="ru-RU" sz="11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kk-KZ" sz="1800" dirty="0">
                          <a:latin typeface="Times New Roman"/>
                          <a:ea typeface="Times New Roman"/>
                          <a:cs typeface="Times New Roman"/>
                        </a:rPr>
                        <a:t>Көшбасшы белгілі бір ерекшеліктер жиынтығы, лидерлік анықталған белгілі жағдайда жүзеге асырылатын үдеріс </a:t>
                      </a:r>
                      <a:endParaRPr lang="ru-RU" sz="11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kk-KZ" sz="1800" dirty="0">
                          <a:latin typeface="Times New Roman"/>
                          <a:ea typeface="Times New Roman"/>
                          <a:cs typeface="Times New Roman"/>
                        </a:rPr>
                        <a:t>Г.Герт, С.Милз, Р.Кеттел және т.б.</a:t>
                      </a:r>
                      <a:endParaRPr lang="ru-RU" sz="11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179512" y="476672"/>
          <a:ext cx="8773177" cy="5047488"/>
        </p:xfrm>
        <a:graphic>
          <a:graphicData uri="http://schemas.openxmlformats.org/drawingml/2006/table">
            <a:tbl>
              <a:tblPr/>
              <a:tblGrid>
                <a:gridCol w="484853"/>
                <a:gridCol w="2019150"/>
                <a:gridCol w="4351760"/>
                <a:gridCol w="1917414"/>
              </a:tblGrid>
              <a:tr h="1806222">
                <a:tc>
                  <a:txBody>
                    <a:bodyPr/>
                    <a:lstStyle/>
                    <a:p>
                      <a:pPr algn="just">
                        <a:lnSpc>
                          <a:spcPct val="115000"/>
                        </a:lnSpc>
                        <a:spcAft>
                          <a:spcPts val="0"/>
                        </a:spcAft>
                      </a:pPr>
                      <a:r>
                        <a:rPr lang="kk-KZ" sz="1800" dirty="0">
                          <a:latin typeface="Times New Roman"/>
                          <a:ea typeface="Times New Roman"/>
                          <a:cs typeface="Times New Roman"/>
                        </a:rPr>
                        <a:t>6</a:t>
                      </a:r>
                      <a:endParaRPr lang="ru-RU" sz="1100" dirty="0">
                        <a:latin typeface="Times New Roman"/>
                        <a:ea typeface="Times New Roman"/>
                        <a:cs typeface="Times New Roman"/>
                      </a:endParaRPr>
                    </a:p>
                  </a:txBody>
                  <a:tcPr marL="63106" marR="631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kk-KZ" sz="1800" dirty="0">
                          <a:latin typeface="Times New Roman"/>
                          <a:ea typeface="Times New Roman"/>
                          <a:cs typeface="Times New Roman"/>
                        </a:rPr>
                        <a:t>Гуманистік бағыттағы теориялар – «X»  және «Y» теориялары</a:t>
                      </a:r>
                      <a:endParaRPr lang="ru-RU" sz="1100" dirty="0">
                        <a:latin typeface="Times New Roman"/>
                        <a:ea typeface="Times New Roman"/>
                        <a:cs typeface="Times New Roman"/>
                      </a:endParaRPr>
                    </a:p>
                  </a:txBody>
                  <a:tcPr marL="63106" marR="631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kk-KZ" sz="1800" dirty="0">
                          <a:latin typeface="Times New Roman"/>
                          <a:ea typeface="Times New Roman"/>
                          <a:cs typeface="Times New Roman"/>
                        </a:rPr>
                        <a:t>Көшбасшы индивидтің өзінің мақсатын жүзеге асыруы үшін еркіндігін қамтамасыз ететіндей түрлендіріп ұйымдастыруы тиіс; көптеген адамдар жетілген және саналы болуы үшін ішкі әлеуетке ие; бұл теориялар адамдардың ұстанымы мен икемділіктерін сипаттайды</a:t>
                      </a:r>
                      <a:endParaRPr lang="ru-RU" sz="1100" dirty="0">
                        <a:latin typeface="Times New Roman"/>
                        <a:ea typeface="Times New Roman"/>
                        <a:cs typeface="Times New Roman"/>
                      </a:endParaRPr>
                    </a:p>
                  </a:txBody>
                  <a:tcPr marL="63106" marR="631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kk-KZ" sz="1800">
                          <a:latin typeface="Times New Roman"/>
                          <a:ea typeface="Times New Roman"/>
                          <a:cs typeface="Times New Roman"/>
                        </a:rPr>
                        <a:t>Р.Блейк, </a:t>
                      </a:r>
                      <a:endParaRPr lang="ru-RU" sz="1100">
                        <a:latin typeface="Times New Roman"/>
                        <a:ea typeface="Times New Roman"/>
                        <a:cs typeface="Times New Roman"/>
                      </a:endParaRPr>
                    </a:p>
                    <a:p>
                      <a:pPr algn="just">
                        <a:lnSpc>
                          <a:spcPct val="115000"/>
                        </a:lnSpc>
                        <a:spcAft>
                          <a:spcPts val="0"/>
                        </a:spcAft>
                      </a:pPr>
                      <a:r>
                        <a:rPr lang="kk-KZ" sz="1800">
                          <a:latin typeface="Times New Roman"/>
                          <a:ea typeface="Times New Roman"/>
                          <a:cs typeface="Times New Roman"/>
                        </a:rPr>
                        <a:t>Дж. Мак Грегор және т.б.</a:t>
                      </a:r>
                      <a:endParaRPr lang="ru-RU" sz="1100">
                        <a:latin typeface="Times New Roman"/>
                        <a:ea typeface="Times New Roman"/>
                        <a:cs typeface="Times New Roman"/>
                      </a:endParaRPr>
                    </a:p>
                  </a:txBody>
                  <a:tcPr marL="63106" marR="631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03111">
                <a:tc>
                  <a:txBody>
                    <a:bodyPr/>
                    <a:lstStyle/>
                    <a:p>
                      <a:pPr algn="just">
                        <a:lnSpc>
                          <a:spcPct val="115000"/>
                        </a:lnSpc>
                        <a:spcAft>
                          <a:spcPts val="0"/>
                        </a:spcAft>
                      </a:pPr>
                      <a:r>
                        <a:rPr lang="kk-KZ" sz="1800">
                          <a:latin typeface="Times New Roman"/>
                          <a:ea typeface="Times New Roman"/>
                          <a:cs typeface="Times New Roman"/>
                        </a:rPr>
                        <a:t>7</a:t>
                      </a:r>
                      <a:endParaRPr lang="ru-RU" sz="1100">
                        <a:latin typeface="Times New Roman"/>
                        <a:ea typeface="Times New Roman"/>
                        <a:cs typeface="Times New Roman"/>
                      </a:endParaRPr>
                    </a:p>
                  </a:txBody>
                  <a:tcPr marL="63106" marR="631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kk-KZ" sz="1800">
                          <a:latin typeface="Times New Roman"/>
                          <a:ea typeface="Times New Roman"/>
                          <a:cs typeface="Times New Roman"/>
                        </a:rPr>
                        <a:t>Көшбасшылықтың мотивациялық теориясы</a:t>
                      </a:r>
                      <a:endParaRPr lang="ru-RU" sz="1100">
                        <a:latin typeface="Times New Roman"/>
                        <a:ea typeface="Times New Roman"/>
                        <a:cs typeface="Times New Roman"/>
                      </a:endParaRPr>
                    </a:p>
                  </a:txBody>
                  <a:tcPr marL="63106" marR="631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kk-KZ" sz="1800" dirty="0">
                          <a:latin typeface="Times New Roman"/>
                          <a:ea typeface="Times New Roman"/>
                          <a:cs typeface="Times New Roman"/>
                        </a:rPr>
                        <a:t>Көшбасшылардың тиімділігі ізбасарлар мотивациясына әсер етуіне байланысты</a:t>
                      </a:r>
                      <a:endParaRPr lang="ru-RU" sz="1100" dirty="0">
                        <a:latin typeface="Times New Roman"/>
                        <a:ea typeface="Times New Roman"/>
                        <a:cs typeface="Times New Roman"/>
                      </a:endParaRPr>
                    </a:p>
                  </a:txBody>
                  <a:tcPr marL="63106" marR="631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kk-KZ" sz="1800" dirty="0">
                          <a:latin typeface="Times New Roman"/>
                          <a:ea typeface="Times New Roman"/>
                          <a:cs typeface="Times New Roman"/>
                        </a:rPr>
                        <a:t>С.Митчел, С.Эванс және т.б.</a:t>
                      </a:r>
                      <a:endParaRPr lang="ru-RU" sz="1100" dirty="0">
                        <a:latin typeface="Times New Roman"/>
                        <a:ea typeface="Times New Roman"/>
                        <a:cs typeface="Times New Roman"/>
                      </a:endParaRPr>
                    </a:p>
                  </a:txBody>
                  <a:tcPr marL="63106" marR="631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54667">
                <a:tc>
                  <a:txBody>
                    <a:bodyPr/>
                    <a:lstStyle/>
                    <a:p>
                      <a:pPr algn="just">
                        <a:lnSpc>
                          <a:spcPct val="115000"/>
                        </a:lnSpc>
                        <a:spcAft>
                          <a:spcPts val="0"/>
                        </a:spcAft>
                      </a:pPr>
                      <a:r>
                        <a:rPr lang="kk-KZ" sz="1800">
                          <a:latin typeface="Times New Roman"/>
                          <a:ea typeface="Times New Roman"/>
                          <a:cs typeface="Times New Roman"/>
                        </a:rPr>
                        <a:t>8</a:t>
                      </a:r>
                      <a:endParaRPr lang="ru-RU" sz="1100">
                        <a:latin typeface="Times New Roman"/>
                        <a:ea typeface="Times New Roman"/>
                        <a:cs typeface="Times New Roman"/>
                      </a:endParaRPr>
                    </a:p>
                  </a:txBody>
                  <a:tcPr marL="63106" marR="631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kk-KZ" sz="1800">
                          <a:latin typeface="Times New Roman"/>
                          <a:ea typeface="Times New Roman"/>
                          <a:cs typeface="Times New Roman"/>
                        </a:rPr>
                        <a:t>Алмасу және трансактылы талдау теориясы </a:t>
                      </a:r>
                      <a:endParaRPr lang="ru-RU" sz="1100">
                        <a:latin typeface="Times New Roman"/>
                        <a:ea typeface="Times New Roman"/>
                        <a:cs typeface="Times New Roman"/>
                      </a:endParaRPr>
                    </a:p>
                  </a:txBody>
                  <a:tcPr marL="63106" marR="631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kk-KZ" sz="1800">
                          <a:latin typeface="Times New Roman"/>
                          <a:ea typeface="Times New Roman"/>
                          <a:cs typeface="Times New Roman"/>
                        </a:rPr>
                        <a:t>Көшбасшы өзінің ізбасарларының қажеттіліктері мен тілектерін сезінеді және оларға жүзеге асыру тәсілдерін ұсынады, қолдау көрсетеді; белгілі мақсатқа жетуге, нақты міндетті шешуге бағдарлануы мүмкін</a:t>
                      </a:r>
                      <a:endParaRPr lang="ru-RU" sz="1100">
                        <a:latin typeface="Times New Roman"/>
                        <a:ea typeface="Times New Roman"/>
                        <a:cs typeface="Times New Roman"/>
                      </a:endParaRPr>
                    </a:p>
                  </a:txBody>
                  <a:tcPr marL="63106" marR="631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kk-KZ" sz="1800" dirty="0">
                          <a:latin typeface="Times New Roman"/>
                          <a:ea typeface="Times New Roman"/>
                          <a:cs typeface="Times New Roman"/>
                        </a:rPr>
                        <a:t>Дж.Хоманс, Дж.Марч, Г.Саймон, Дж.Тибо және т.б.</a:t>
                      </a:r>
                      <a:endParaRPr lang="ru-RU" sz="1100" dirty="0">
                        <a:latin typeface="Times New Roman"/>
                        <a:ea typeface="Times New Roman"/>
                        <a:cs typeface="Times New Roman"/>
                      </a:endParaRPr>
                    </a:p>
                  </a:txBody>
                  <a:tcPr marL="63106" marR="631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251520" y="476672"/>
          <a:ext cx="8712968" cy="4732020"/>
        </p:xfrm>
        <a:graphic>
          <a:graphicData uri="http://schemas.openxmlformats.org/drawingml/2006/table">
            <a:tbl>
              <a:tblPr/>
              <a:tblGrid>
                <a:gridCol w="481525"/>
                <a:gridCol w="2005294"/>
                <a:gridCol w="4321894"/>
                <a:gridCol w="1904255"/>
              </a:tblGrid>
              <a:tr h="0">
                <a:tc>
                  <a:txBody>
                    <a:bodyPr/>
                    <a:lstStyle/>
                    <a:p>
                      <a:pPr algn="just">
                        <a:lnSpc>
                          <a:spcPct val="115000"/>
                        </a:lnSpc>
                        <a:spcAft>
                          <a:spcPts val="0"/>
                        </a:spcAft>
                      </a:pPr>
                      <a:r>
                        <a:rPr lang="kk-KZ" sz="1800" dirty="0">
                          <a:latin typeface="Times New Roman"/>
                          <a:ea typeface="Times New Roman"/>
                          <a:cs typeface="Times New Roman"/>
                        </a:rPr>
                        <a:t>9</a:t>
                      </a:r>
                      <a:endParaRPr lang="ru-RU" sz="11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kk-KZ" sz="1800" dirty="0">
                          <a:latin typeface="Times New Roman"/>
                          <a:ea typeface="Times New Roman"/>
                          <a:cs typeface="Times New Roman"/>
                        </a:rPr>
                        <a:t>Саяси Көшбасшылық теориясы</a:t>
                      </a:r>
                      <a:endParaRPr lang="ru-RU" sz="11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kk-KZ" sz="1800">
                          <a:latin typeface="Times New Roman"/>
                          <a:ea typeface="Times New Roman"/>
                          <a:cs typeface="Times New Roman"/>
                        </a:rPr>
                        <a:t>«көшбасшы-ізбасар» қарым-қатынасы лидерлікті анықтайтын басымдылық факторы болып табылады</a:t>
                      </a:r>
                      <a:endParaRPr lang="ru-RU" sz="11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kk-KZ" sz="1800">
                          <a:latin typeface="Times New Roman"/>
                          <a:ea typeface="Times New Roman"/>
                          <a:cs typeface="Times New Roman"/>
                        </a:rPr>
                        <a:t>Ж.Блондель, Дж.Пейдж, және т.б.</a:t>
                      </a:r>
                      <a:endParaRPr lang="ru-RU" sz="11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15000"/>
                        </a:lnSpc>
                        <a:spcAft>
                          <a:spcPts val="0"/>
                        </a:spcAft>
                      </a:pPr>
                      <a:r>
                        <a:rPr lang="kk-KZ" sz="1800">
                          <a:latin typeface="Times New Roman"/>
                          <a:ea typeface="Times New Roman"/>
                          <a:cs typeface="Times New Roman"/>
                        </a:rPr>
                        <a:t>10</a:t>
                      </a:r>
                      <a:endParaRPr lang="ru-RU" sz="11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kk-KZ" sz="1800" dirty="0">
                          <a:latin typeface="Times New Roman"/>
                          <a:ea typeface="Times New Roman"/>
                          <a:cs typeface="Times New Roman"/>
                        </a:rPr>
                        <a:t>Көшбасшытың синтездік теориясы</a:t>
                      </a:r>
                      <a:endParaRPr lang="ru-RU" sz="11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kk-KZ" sz="1800" dirty="0">
                          <a:latin typeface="Times New Roman"/>
                          <a:ea typeface="Times New Roman"/>
                          <a:cs typeface="Times New Roman"/>
                        </a:rPr>
                        <a:t>Көшбасшы тұлғасы, топтың мақсаты, топтың мінез-құлқындағы өзгерістерді анықтайтын факторлар (лидер-орта-ізбасар)</a:t>
                      </a:r>
                      <a:endParaRPr lang="ru-RU" sz="11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kk-KZ" sz="1800">
                          <a:latin typeface="Times New Roman"/>
                          <a:ea typeface="Times New Roman"/>
                          <a:cs typeface="Times New Roman"/>
                        </a:rPr>
                        <a:t>Б.Бан,</a:t>
                      </a:r>
                      <a:endParaRPr lang="ru-RU" sz="1100">
                        <a:latin typeface="Times New Roman"/>
                        <a:ea typeface="Times New Roman"/>
                        <a:cs typeface="Times New Roman"/>
                      </a:endParaRPr>
                    </a:p>
                    <a:p>
                      <a:pPr algn="just">
                        <a:lnSpc>
                          <a:spcPct val="115000"/>
                        </a:lnSpc>
                        <a:spcAft>
                          <a:spcPts val="0"/>
                        </a:spcAft>
                      </a:pPr>
                      <a:r>
                        <a:rPr lang="kk-KZ" sz="1800">
                          <a:latin typeface="Times New Roman"/>
                          <a:ea typeface="Times New Roman"/>
                          <a:cs typeface="Times New Roman"/>
                        </a:rPr>
                        <a:t>Ф.Фидлер және т.б.</a:t>
                      </a:r>
                      <a:endParaRPr lang="ru-RU" sz="11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15000"/>
                        </a:lnSpc>
                        <a:spcAft>
                          <a:spcPts val="0"/>
                        </a:spcAft>
                      </a:pPr>
                      <a:r>
                        <a:rPr lang="kk-KZ" sz="1800">
                          <a:latin typeface="Times New Roman"/>
                          <a:ea typeface="Times New Roman"/>
                          <a:cs typeface="Times New Roman"/>
                        </a:rPr>
                        <a:t>11</a:t>
                      </a:r>
                      <a:endParaRPr lang="ru-RU" sz="11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kk-KZ" sz="1800">
                          <a:latin typeface="Times New Roman"/>
                          <a:ea typeface="Times New Roman"/>
                          <a:cs typeface="Times New Roman"/>
                        </a:rPr>
                        <a:t>Көшбасшылықтың  харизматикалық</a:t>
                      </a:r>
                      <a:endParaRPr lang="ru-RU" sz="1100">
                        <a:latin typeface="Times New Roman"/>
                        <a:ea typeface="Times New Roman"/>
                        <a:cs typeface="Times New Roman"/>
                      </a:endParaRPr>
                    </a:p>
                    <a:p>
                      <a:pPr algn="just">
                        <a:lnSpc>
                          <a:spcPct val="115000"/>
                        </a:lnSpc>
                        <a:spcAft>
                          <a:spcPts val="0"/>
                        </a:spcAft>
                      </a:pPr>
                      <a:r>
                        <a:rPr lang="kk-KZ" sz="1800">
                          <a:latin typeface="Times New Roman"/>
                          <a:ea typeface="Times New Roman"/>
                          <a:cs typeface="Times New Roman"/>
                        </a:rPr>
                        <a:t>теориясы</a:t>
                      </a:r>
                      <a:endParaRPr lang="ru-RU" sz="11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kk-KZ" sz="1800" dirty="0">
                          <a:latin typeface="Times New Roman"/>
                          <a:ea typeface="Times New Roman"/>
                          <a:cs typeface="Times New Roman"/>
                        </a:rPr>
                        <a:t>Көшбасшы харизмамен ерекшеленеді; лидер «болашаққа жарық» үмітін жағады және оған деген сенімін қолдайды; Лидердің харизмасын, оның ұжым мақсатына қызығушылығын күшейтеді. Харизмалық лидердің этикалық бағыттылығы. </a:t>
                      </a:r>
                      <a:endParaRPr lang="ru-RU" sz="11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kk-KZ" sz="1800" dirty="0">
                          <a:solidFill>
                            <a:srgbClr val="000000"/>
                          </a:solidFill>
                          <a:latin typeface="Times New Roman"/>
                          <a:ea typeface="Times New Roman"/>
                          <a:cs typeface="Times New Roman"/>
                        </a:rPr>
                        <a:t>М. Вебер</a:t>
                      </a:r>
                      <a:endParaRPr lang="ru-RU" sz="1100" dirty="0">
                        <a:latin typeface="Times New Roman"/>
                        <a:ea typeface="Times New Roman"/>
                        <a:cs typeface="Times New Roman"/>
                      </a:endParaRPr>
                    </a:p>
                    <a:p>
                      <a:pPr algn="just">
                        <a:lnSpc>
                          <a:spcPct val="115000"/>
                        </a:lnSpc>
                        <a:spcAft>
                          <a:spcPts val="0"/>
                        </a:spcAft>
                      </a:pPr>
                      <a:r>
                        <a:rPr lang="kk-KZ" sz="1800" dirty="0">
                          <a:latin typeface="Times New Roman"/>
                          <a:ea typeface="Times New Roman"/>
                          <a:cs typeface="Times New Roman"/>
                        </a:rPr>
                        <a:t>В.М.Басс, Б.Шамир, </a:t>
                      </a:r>
                      <a:r>
                        <a:rPr lang="kk-KZ" sz="1800" dirty="0">
                          <a:solidFill>
                            <a:srgbClr val="000000"/>
                          </a:solidFill>
                          <a:latin typeface="Times New Roman"/>
                          <a:ea typeface="Times New Roman"/>
                          <a:cs typeface="Times New Roman"/>
                        </a:rPr>
                        <a:t> </a:t>
                      </a:r>
                      <a:endParaRPr lang="ru-RU" sz="1100" dirty="0">
                        <a:latin typeface="Times New Roman"/>
                        <a:ea typeface="Times New Roman"/>
                        <a:cs typeface="Times New Roman"/>
                      </a:endParaRPr>
                    </a:p>
                    <a:p>
                      <a:pPr algn="just">
                        <a:lnSpc>
                          <a:spcPct val="115000"/>
                        </a:lnSpc>
                        <a:spcAft>
                          <a:spcPts val="0"/>
                        </a:spcAft>
                      </a:pPr>
                      <a:r>
                        <a:rPr lang="kk-KZ" sz="1800" dirty="0">
                          <a:solidFill>
                            <a:srgbClr val="000000"/>
                          </a:solidFill>
                          <a:latin typeface="Times New Roman"/>
                          <a:ea typeface="Times New Roman"/>
                          <a:cs typeface="Times New Roman"/>
                        </a:rPr>
                        <a:t>Ф. Эриксон,</a:t>
                      </a:r>
                      <a:endParaRPr lang="ru-RU" sz="1100" dirty="0">
                        <a:latin typeface="Times New Roman"/>
                        <a:ea typeface="Times New Roman"/>
                        <a:cs typeface="Times New Roman"/>
                      </a:endParaRPr>
                    </a:p>
                    <a:p>
                      <a:pPr algn="just">
                        <a:lnSpc>
                          <a:spcPct val="115000"/>
                        </a:lnSpc>
                        <a:spcAft>
                          <a:spcPts val="0"/>
                        </a:spcAft>
                      </a:pPr>
                      <a:r>
                        <a:rPr lang="kk-KZ" sz="1800" dirty="0">
                          <a:solidFill>
                            <a:srgbClr val="000000"/>
                          </a:solidFill>
                          <a:latin typeface="Times New Roman"/>
                          <a:ea typeface="Times New Roman"/>
                          <a:cs typeface="Times New Roman"/>
                        </a:rPr>
                        <a:t> А. К. Михальская </a:t>
                      </a:r>
                      <a:endParaRPr lang="ru-RU" sz="1100" dirty="0">
                        <a:latin typeface="Times New Roman"/>
                        <a:ea typeface="Times New Roman"/>
                        <a:cs typeface="Times New Roman"/>
                      </a:endParaRPr>
                    </a:p>
                    <a:p>
                      <a:pPr algn="just">
                        <a:lnSpc>
                          <a:spcPct val="115000"/>
                        </a:lnSpc>
                        <a:spcAft>
                          <a:spcPts val="0"/>
                        </a:spcAft>
                      </a:pPr>
                      <a:r>
                        <a:rPr lang="kk-KZ" sz="1800" dirty="0">
                          <a:solidFill>
                            <a:srgbClr val="000000"/>
                          </a:solidFill>
                          <a:latin typeface="Times New Roman"/>
                          <a:ea typeface="Times New Roman"/>
                          <a:cs typeface="Times New Roman"/>
                        </a:rPr>
                        <a:t>М. Гантер</a:t>
                      </a:r>
                      <a:r>
                        <a:rPr lang="kk-KZ" sz="1800" dirty="0">
                          <a:latin typeface="Times New Roman"/>
                          <a:ea typeface="Times New Roman"/>
                          <a:cs typeface="Times New Roman"/>
                        </a:rPr>
                        <a:t> және т.б.</a:t>
                      </a:r>
                      <a:endParaRPr lang="ru-RU" sz="11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179512" y="908720"/>
          <a:ext cx="8640960" cy="3154680"/>
        </p:xfrm>
        <a:graphic>
          <a:graphicData uri="http://schemas.openxmlformats.org/drawingml/2006/table">
            <a:tbl>
              <a:tblPr/>
              <a:tblGrid>
                <a:gridCol w="477545"/>
                <a:gridCol w="1988721"/>
                <a:gridCol w="4286176"/>
                <a:gridCol w="1888518"/>
              </a:tblGrid>
              <a:tr h="0">
                <a:tc>
                  <a:txBody>
                    <a:bodyPr/>
                    <a:lstStyle/>
                    <a:p>
                      <a:pPr algn="just">
                        <a:lnSpc>
                          <a:spcPct val="115000"/>
                        </a:lnSpc>
                        <a:spcAft>
                          <a:spcPts val="0"/>
                        </a:spcAft>
                      </a:pPr>
                      <a:r>
                        <a:rPr lang="kk-KZ" sz="1800" dirty="0">
                          <a:latin typeface="Times New Roman"/>
                          <a:ea typeface="Times New Roman"/>
                          <a:cs typeface="Times New Roman"/>
                        </a:rPr>
                        <a:t>12</a:t>
                      </a:r>
                      <a:endParaRPr lang="ru-RU" sz="11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kk-KZ" sz="1800" dirty="0">
                          <a:latin typeface="Times New Roman"/>
                          <a:ea typeface="Times New Roman"/>
                          <a:cs typeface="Times New Roman"/>
                        </a:rPr>
                        <a:t>Көшбасшылықтың синтездік теориясы</a:t>
                      </a:r>
                      <a:endParaRPr lang="ru-RU" sz="11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kk-KZ" sz="1800" dirty="0">
                          <a:latin typeface="Times New Roman"/>
                          <a:ea typeface="Times New Roman"/>
                          <a:cs typeface="Times New Roman"/>
                        </a:rPr>
                        <a:t>Көшбасшының тұлғасы, топтың мақсаты, топтың мінез-құлқындағы өзгерістерді анықтайтын факторлар (лидер-орта-ізбасар)</a:t>
                      </a:r>
                      <a:endParaRPr lang="ru-RU" sz="11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kk-KZ" sz="1800">
                          <a:latin typeface="Times New Roman"/>
                          <a:ea typeface="Times New Roman"/>
                          <a:cs typeface="Times New Roman"/>
                        </a:rPr>
                        <a:t>Б.Бан,</a:t>
                      </a:r>
                      <a:endParaRPr lang="ru-RU" sz="1100">
                        <a:latin typeface="Times New Roman"/>
                        <a:ea typeface="Times New Roman"/>
                        <a:cs typeface="Times New Roman"/>
                      </a:endParaRPr>
                    </a:p>
                    <a:p>
                      <a:pPr algn="just">
                        <a:lnSpc>
                          <a:spcPct val="115000"/>
                        </a:lnSpc>
                        <a:spcAft>
                          <a:spcPts val="0"/>
                        </a:spcAft>
                      </a:pPr>
                      <a:r>
                        <a:rPr lang="kk-KZ" sz="1800">
                          <a:latin typeface="Times New Roman"/>
                          <a:ea typeface="Times New Roman"/>
                          <a:cs typeface="Times New Roman"/>
                        </a:rPr>
                        <a:t>Ф.Фидлер және т.б.</a:t>
                      </a:r>
                      <a:endParaRPr lang="ru-RU" sz="11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15000"/>
                        </a:lnSpc>
                        <a:spcAft>
                          <a:spcPts val="0"/>
                        </a:spcAft>
                      </a:pPr>
                      <a:r>
                        <a:rPr lang="kk-KZ" sz="1800">
                          <a:latin typeface="Times New Roman"/>
                          <a:ea typeface="Times New Roman"/>
                          <a:cs typeface="Times New Roman"/>
                        </a:rPr>
                        <a:t>13</a:t>
                      </a:r>
                      <a:endParaRPr lang="ru-RU" sz="11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kk-KZ" sz="1800">
                          <a:latin typeface="Times New Roman"/>
                          <a:ea typeface="Times New Roman"/>
                          <a:cs typeface="Times New Roman"/>
                        </a:rPr>
                        <a:t>Тиімді көшбасшылықтың ықтималдық теориясы (өзара әрекеттестік теориясы)</a:t>
                      </a:r>
                      <a:endParaRPr lang="ru-RU" sz="11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kk-KZ" sz="1800" dirty="0">
                          <a:latin typeface="Times New Roman"/>
                          <a:ea typeface="Times New Roman"/>
                          <a:cs typeface="Times New Roman"/>
                        </a:rPr>
                        <a:t>Көшбасшы өзара әрекеттестіктің инициаторы, оның ықпалы (тұлғалық қасиеттерінің ықпалы) және жағдаяттық өзгерістер (лидер мен ізбасар арасындағы қарым-қатынас, міндеттің мәні, лидердің билік дәрежесі)</a:t>
                      </a:r>
                      <a:endParaRPr lang="ru-RU" sz="11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kk-KZ" sz="1800" dirty="0">
                          <a:latin typeface="Times New Roman"/>
                          <a:ea typeface="Times New Roman"/>
                          <a:cs typeface="Times New Roman"/>
                        </a:rPr>
                        <a:t>Дж. Хоманс,</a:t>
                      </a:r>
                      <a:endParaRPr lang="ru-RU" sz="1100" dirty="0">
                        <a:latin typeface="Times New Roman"/>
                        <a:ea typeface="Times New Roman"/>
                        <a:cs typeface="Times New Roman"/>
                      </a:endParaRPr>
                    </a:p>
                    <a:p>
                      <a:pPr algn="just">
                        <a:lnSpc>
                          <a:spcPct val="115000"/>
                        </a:lnSpc>
                        <a:spcAft>
                          <a:spcPts val="0"/>
                        </a:spcAft>
                      </a:pPr>
                      <a:r>
                        <a:rPr lang="kk-KZ" sz="1800" dirty="0">
                          <a:latin typeface="Times New Roman"/>
                          <a:ea typeface="Times New Roman"/>
                          <a:cs typeface="Times New Roman"/>
                        </a:rPr>
                        <a:t>Дж.Хемфилл,</a:t>
                      </a:r>
                      <a:endParaRPr lang="ru-RU" sz="1100" dirty="0">
                        <a:latin typeface="Times New Roman"/>
                        <a:ea typeface="Times New Roman"/>
                        <a:cs typeface="Times New Roman"/>
                      </a:endParaRPr>
                    </a:p>
                    <a:p>
                      <a:pPr algn="just">
                        <a:lnSpc>
                          <a:spcPct val="115000"/>
                        </a:lnSpc>
                        <a:spcAft>
                          <a:spcPts val="0"/>
                        </a:spcAft>
                      </a:pPr>
                      <a:r>
                        <a:rPr lang="kk-KZ" sz="1800" dirty="0">
                          <a:latin typeface="Times New Roman"/>
                          <a:ea typeface="Times New Roman"/>
                          <a:cs typeface="Times New Roman"/>
                        </a:rPr>
                        <a:t>Р.Стогдилл,</a:t>
                      </a:r>
                      <a:endParaRPr lang="ru-RU" sz="1100" dirty="0">
                        <a:latin typeface="Times New Roman"/>
                        <a:ea typeface="Times New Roman"/>
                        <a:cs typeface="Times New Roman"/>
                      </a:endParaRPr>
                    </a:p>
                    <a:p>
                      <a:pPr algn="just">
                        <a:lnSpc>
                          <a:spcPct val="115000"/>
                        </a:lnSpc>
                        <a:spcAft>
                          <a:spcPts val="0"/>
                        </a:spcAft>
                      </a:pPr>
                      <a:r>
                        <a:rPr lang="kk-KZ" sz="1800" dirty="0">
                          <a:latin typeface="Times New Roman"/>
                          <a:ea typeface="Times New Roman"/>
                          <a:cs typeface="Times New Roman"/>
                        </a:rPr>
                        <a:t>С.Эванс және т.б. </a:t>
                      </a:r>
                      <a:endParaRPr lang="ru-RU" sz="11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771800" y="476672"/>
            <a:ext cx="3744416" cy="93610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kk-KZ" dirty="0" smtClean="0"/>
              <a:t>Көшбасшылықтың стильдері </a:t>
            </a:r>
            <a:endParaRPr lang="ru-RU" dirty="0"/>
          </a:p>
        </p:txBody>
      </p:sp>
      <p:sp>
        <p:nvSpPr>
          <p:cNvPr id="3" name="Прямоугольник 2"/>
          <p:cNvSpPr/>
          <p:nvPr/>
        </p:nvSpPr>
        <p:spPr>
          <a:xfrm>
            <a:off x="683568" y="1556792"/>
            <a:ext cx="8064896" cy="13681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000" dirty="0" smtClean="0">
                <a:solidFill>
                  <a:srgbClr val="FFFF00"/>
                </a:solidFill>
              </a:rPr>
              <a:t>– бұл басқарудағы міндеттерді шешудің көшбасшыға тән тәсілдерінің жиынтығы, яғни бұл басшылықтың үнемі қолданатын әдістерінің жүйесі.</a:t>
            </a:r>
            <a:endParaRPr lang="ru-RU" sz="2000" dirty="0">
              <a:solidFill>
                <a:srgbClr val="FFFF00"/>
              </a:solidFill>
            </a:endParaRPr>
          </a:p>
        </p:txBody>
      </p:sp>
      <p:sp>
        <p:nvSpPr>
          <p:cNvPr id="4" name="Овал 3"/>
          <p:cNvSpPr/>
          <p:nvPr/>
        </p:nvSpPr>
        <p:spPr>
          <a:xfrm>
            <a:off x="323528" y="3645024"/>
            <a:ext cx="2016224" cy="24482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smtClean="0">
                <a:solidFill>
                  <a:schemeClr val="bg2">
                    <a:lumMod val="10000"/>
                  </a:schemeClr>
                </a:solidFill>
              </a:rPr>
              <a:t>Авторитарлық стиль.</a:t>
            </a:r>
            <a:endParaRPr lang="ru-RU" dirty="0">
              <a:solidFill>
                <a:schemeClr val="bg2">
                  <a:lumMod val="10000"/>
                </a:schemeClr>
              </a:solidFill>
            </a:endParaRPr>
          </a:p>
        </p:txBody>
      </p:sp>
      <p:sp>
        <p:nvSpPr>
          <p:cNvPr id="5" name="Прямоугольник 4"/>
          <p:cNvSpPr/>
          <p:nvPr/>
        </p:nvSpPr>
        <p:spPr>
          <a:xfrm>
            <a:off x="2843808" y="3645024"/>
            <a:ext cx="5904656" cy="25922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smtClean="0">
                <a:solidFill>
                  <a:schemeClr val="bg2">
                    <a:lumMod val="10000"/>
                  </a:schemeClr>
                </a:solidFill>
              </a:rPr>
              <a:t>Автократтық көшбасшы ықпал етудің әкімшілік әдістерін қолданып, дербес шешім қабылдайтын және оны қарамағындағыларға міндеттейтін, мәжбүрлейтін билікке ие. Авторитарлық коммуникативті мінез-құлықтың мысалы ретінде, оқушылардың реферат тақырыптарын анықтап, оны беретін мұғалімді қарастыруға болады.</a:t>
            </a:r>
            <a:endParaRPr lang="ru-RU" dirty="0">
              <a:solidFill>
                <a:schemeClr val="bg2">
                  <a:lumMod val="10000"/>
                </a:schemeClr>
              </a:solidFill>
            </a:endParaRPr>
          </a:p>
        </p:txBody>
      </p:sp>
      <p:sp>
        <p:nvSpPr>
          <p:cNvPr id="6" name="Прямоугольник 5"/>
          <p:cNvSpPr/>
          <p:nvPr/>
        </p:nvSpPr>
        <p:spPr>
          <a:xfrm>
            <a:off x="2339752" y="4653136"/>
            <a:ext cx="504056"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339752" y="620688"/>
            <a:ext cx="6480720" cy="20882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000" dirty="0" smtClean="0">
                <a:solidFill>
                  <a:schemeClr val="bg2">
                    <a:lumMod val="10000"/>
                  </a:schemeClr>
                </a:solidFill>
              </a:rPr>
              <a:t>Патерналистік көшбасшы Патерналистік көшбасшы өзінің қарамағындағыларға әке, ата-ана ретінде әрекет етеді. Көрсетілген мұндай қамқорлықтан соң, ізбасарлары оның көшбасшылық идеяларына толығымен сеніп, оның бастамасымен жұмыс жасауға ұмтылады.</a:t>
            </a:r>
            <a:endParaRPr lang="ru-RU" sz="2000" dirty="0">
              <a:solidFill>
                <a:schemeClr val="bg2">
                  <a:lumMod val="10000"/>
                </a:schemeClr>
              </a:solidFill>
            </a:endParaRPr>
          </a:p>
        </p:txBody>
      </p:sp>
      <p:sp>
        <p:nvSpPr>
          <p:cNvPr id="3" name="Овал 2"/>
          <p:cNvSpPr/>
          <p:nvPr/>
        </p:nvSpPr>
        <p:spPr>
          <a:xfrm>
            <a:off x="251520" y="692696"/>
            <a:ext cx="1800200" cy="21602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smtClean="0">
                <a:solidFill>
                  <a:schemeClr val="bg2">
                    <a:lumMod val="10000"/>
                  </a:schemeClr>
                </a:solidFill>
              </a:rPr>
              <a:t>Патерналистік стиль. </a:t>
            </a:r>
            <a:endParaRPr lang="ru-RU" dirty="0">
              <a:solidFill>
                <a:schemeClr val="bg2">
                  <a:lumMod val="10000"/>
                </a:schemeClr>
              </a:solidFill>
            </a:endParaRPr>
          </a:p>
        </p:txBody>
      </p:sp>
      <p:sp>
        <p:nvSpPr>
          <p:cNvPr id="4" name="Прямоугольник 3"/>
          <p:cNvSpPr/>
          <p:nvPr/>
        </p:nvSpPr>
        <p:spPr>
          <a:xfrm>
            <a:off x="2051720" y="1556792"/>
            <a:ext cx="288032"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Прямоугольник 4"/>
          <p:cNvSpPr/>
          <p:nvPr/>
        </p:nvSpPr>
        <p:spPr>
          <a:xfrm>
            <a:off x="2339752" y="3356992"/>
            <a:ext cx="6480720" cy="22322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6" name="Овал 5"/>
          <p:cNvSpPr/>
          <p:nvPr/>
        </p:nvSpPr>
        <p:spPr>
          <a:xfrm>
            <a:off x="179512" y="3429000"/>
            <a:ext cx="1944216" cy="21602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smtClean="0">
                <a:solidFill>
                  <a:schemeClr val="bg2">
                    <a:lumMod val="10000"/>
                  </a:schemeClr>
                </a:solidFill>
              </a:rPr>
              <a:t>Партисипативті стиль.</a:t>
            </a:r>
            <a:endParaRPr lang="ru-RU" dirty="0">
              <a:solidFill>
                <a:schemeClr val="bg2">
                  <a:lumMod val="10000"/>
                </a:schemeClr>
              </a:solidFill>
            </a:endParaRPr>
          </a:p>
        </p:txBody>
      </p:sp>
      <p:sp>
        <p:nvSpPr>
          <p:cNvPr id="7" name="Прямоугольник 6"/>
          <p:cNvSpPr/>
          <p:nvPr/>
        </p:nvSpPr>
        <p:spPr>
          <a:xfrm>
            <a:off x="2123728" y="4293096"/>
            <a:ext cx="216024"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25" name="Rectangle 1"/>
          <p:cNvSpPr>
            <a:spLocks noChangeArrowheads="1"/>
          </p:cNvSpPr>
          <p:nvPr/>
        </p:nvSpPr>
        <p:spPr bwMode="auto">
          <a:xfrm>
            <a:off x="2411760" y="3624553"/>
            <a:ext cx="6336704"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Басшы басқаруда топтық процестің координаторы болып табылады, өте маңызды сұрақтарды жан-жақты талқылауды қамтамасыз етеді. Мұндай тәсілде басшы өз пікірін топқа міндеттемейді, барлық топтың қолдап отырған кез-келген шешімін қабылдап, оны жүзеге асыруға дайын.</a:t>
            </a:r>
            <a:endParaRPr kumimoji="0" lang="kk-KZ"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вал 1"/>
          <p:cNvSpPr/>
          <p:nvPr/>
        </p:nvSpPr>
        <p:spPr>
          <a:xfrm>
            <a:off x="323528" y="908720"/>
            <a:ext cx="2088232" cy="22322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smtClean="0">
                <a:solidFill>
                  <a:schemeClr val="bg2">
                    <a:lumMod val="10000"/>
                  </a:schemeClr>
                </a:solidFill>
              </a:rPr>
              <a:t>Бөлінетін стиль. </a:t>
            </a:r>
            <a:endParaRPr lang="ru-RU" dirty="0">
              <a:solidFill>
                <a:schemeClr val="bg2">
                  <a:lumMod val="10000"/>
                </a:schemeClr>
              </a:solidFill>
            </a:endParaRPr>
          </a:p>
        </p:txBody>
      </p:sp>
      <p:sp>
        <p:nvSpPr>
          <p:cNvPr id="3" name="Прямоугольник 2"/>
          <p:cNvSpPr/>
          <p:nvPr/>
        </p:nvSpPr>
        <p:spPr>
          <a:xfrm>
            <a:off x="2915816" y="908720"/>
            <a:ext cx="5976664" cy="21602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4" name="Прямоугольник 3"/>
          <p:cNvSpPr/>
          <p:nvPr/>
        </p:nvSpPr>
        <p:spPr>
          <a:xfrm>
            <a:off x="2411760" y="1844824"/>
            <a:ext cx="504056"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1745" name="Rectangle 1"/>
          <p:cNvSpPr>
            <a:spLocks noChangeArrowheads="1"/>
          </p:cNvSpPr>
          <p:nvPr/>
        </p:nvSpPr>
        <p:spPr bwMode="auto">
          <a:xfrm>
            <a:off x="2987824" y="1052736"/>
            <a:ext cx="5940152"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kk-KZ"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Қарамағындағыларға міндеттерді беруге, оны орындау жауапкершілігін олардың алуына негізделген басшының басқару тәсілдерінің жиынтығы. Бөлінетін стильді ұстанатын басшы қарамағындағылардың әрекетіне толық еркіндік береді. Бұл стильді тек мәселені дербес шешуге дайын қызметкерлері бар ұжымда қолдану қажет</a:t>
            </a:r>
            <a:endParaRPr kumimoji="0" lang="kk-KZ"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6" name="Овал 5"/>
          <p:cNvSpPr/>
          <p:nvPr/>
        </p:nvSpPr>
        <p:spPr>
          <a:xfrm>
            <a:off x="251520" y="3933056"/>
            <a:ext cx="2304256" cy="23762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smtClean="0">
                <a:solidFill>
                  <a:schemeClr val="bg2">
                    <a:lumMod val="10000"/>
                  </a:schemeClr>
                </a:solidFill>
              </a:rPr>
              <a:t>Еркін басқару стилі. </a:t>
            </a:r>
            <a:endParaRPr lang="ru-RU" dirty="0">
              <a:solidFill>
                <a:schemeClr val="bg2">
                  <a:lumMod val="10000"/>
                </a:schemeClr>
              </a:solidFill>
            </a:endParaRPr>
          </a:p>
        </p:txBody>
      </p:sp>
      <p:sp>
        <p:nvSpPr>
          <p:cNvPr id="7" name="Прямоугольник 6"/>
          <p:cNvSpPr/>
          <p:nvPr/>
        </p:nvSpPr>
        <p:spPr>
          <a:xfrm>
            <a:off x="2987824" y="4077072"/>
            <a:ext cx="5832648" cy="20882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8" name="Прямоугольник 7"/>
          <p:cNvSpPr/>
          <p:nvPr/>
        </p:nvSpPr>
        <p:spPr>
          <a:xfrm>
            <a:off x="2555776" y="4941168"/>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1746" name="Rectangle 2"/>
          <p:cNvSpPr>
            <a:spLocks noChangeArrowheads="1"/>
          </p:cNvSpPr>
          <p:nvPr/>
        </p:nvSpPr>
        <p:spPr bwMode="auto">
          <a:xfrm>
            <a:off x="3059832" y="4237057"/>
            <a:ext cx="5688632"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kk-KZ"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Көшбасшы жұмыстың тек жалпы бағытын береді және шешім қабылдау процесінде белсенді қатыспайды, оның ізбасарлары әрекет етуде толығымен автономияға, яғни еркіндікке ие және өздері процесті ұйымдастырады.</a:t>
            </a:r>
            <a:endParaRPr kumimoji="0" lang="kk-KZ"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55576" y="188640"/>
            <a:ext cx="6120680" cy="14401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000" dirty="0" smtClean="0">
                <a:solidFill>
                  <a:schemeClr val="bg2">
                    <a:lumMod val="10000"/>
                  </a:schemeClr>
                </a:solidFill>
                <a:latin typeface="Times New Roman" pitchFamily="18" charset="0"/>
                <a:cs typeface="Times New Roman" pitchFamily="18" charset="0"/>
              </a:rPr>
              <a:t>Жағдаяттық теорияның негізгілерінің біріне Митчел мен Хаустың «жол- мақсат» тәсілі кіреді, бұл тәсілде басшы қарамағындағылардың мақсатқа жету жолына ықпал етеді. </a:t>
            </a:r>
            <a:endParaRPr lang="ru-RU" sz="2000" dirty="0">
              <a:solidFill>
                <a:schemeClr val="bg2">
                  <a:lumMod val="10000"/>
                </a:schemeClr>
              </a:solidFill>
              <a:latin typeface="Times New Roman" pitchFamily="18" charset="0"/>
              <a:cs typeface="Times New Roman" pitchFamily="18" charset="0"/>
            </a:endParaRPr>
          </a:p>
        </p:txBody>
      </p:sp>
      <p:sp>
        <p:nvSpPr>
          <p:cNvPr id="3" name="Прямоугольник 2"/>
          <p:cNvSpPr/>
          <p:nvPr/>
        </p:nvSpPr>
        <p:spPr>
          <a:xfrm>
            <a:off x="5508104" y="2348880"/>
            <a:ext cx="3384376" cy="32403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000" dirty="0" smtClean="0">
                <a:solidFill>
                  <a:schemeClr val="bg2">
                    <a:lumMod val="10000"/>
                  </a:schemeClr>
                </a:solidFill>
                <a:latin typeface="Times New Roman" pitchFamily="18" charset="0"/>
                <a:cs typeface="Times New Roman" pitchFamily="18" charset="0"/>
              </a:rPr>
              <a:t>Жағдаятқа және қарамағындағылардың қажеттіліктеріне байланысты мақсатқа жету жолының әртүрлі кезеңдерінде көшбасшы басшылықтың төрт стилінің бірін қолданады</a:t>
            </a:r>
            <a:r>
              <a:rPr lang="kk-KZ" dirty="0" smtClean="0">
                <a:solidFill>
                  <a:schemeClr val="bg2">
                    <a:lumMod val="10000"/>
                  </a:schemeClr>
                </a:solidFill>
              </a:rPr>
              <a:t>: </a:t>
            </a:r>
            <a:endParaRPr lang="ru-RU" dirty="0">
              <a:solidFill>
                <a:schemeClr val="bg2">
                  <a:lumMod val="10000"/>
                </a:schemeClr>
              </a:solidFill>
            </a:endParaRPr>
          </a:p>
        </p:txBody>
      </p:sp>
      <p:sp>
        <p:nvSpPr>
          <p:cNvPr id="4" name="Пятиугольник 3"/>
          <p:cNvSpPr/>
          <p:nvPr/>
        </p:nvSpPr>
        <p:spPr>
          <a:xfrm>
            <a:off x="611560" y="2060848"/>
            <a:ext cx="4536504" cy="79208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smtClean="0">
                <a:solidFill>
                  <a:schemeClr val="bg2">
                    <a:lumMod val="10000"/>
                  </a:schemeClr>
                </a:solidFill>
              </a:rPr>
              <a:t>1) инструментальды стиль, </a:t>
            </a:r>
            <a:endParaRPr lang="ru-RU" dirty="0">
              <a:solidFill>
                <a:schemeClr val="bg2">
                  <a:lumMod val="10000"/>
                </a:schemeClr>
              </a:solidFill>
            </a:endParaRPr>
          </a:p>
        </p:txBody>
      </p:sp>
      <p:sp>
        <p:nvSpPr>
          <p:cNvPr id="5" name="Пятиугольник 4"/>
          <p:cNvSpPr/>
          <p:nvPr/>
        </p:nvSpPr>
        <p:spPr>
          <a:xfrm>
            <a:off x="611560" y="3284984"/>
            <a:ext cx="4536504" cy="79208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smtClean="0">
                <a:solidFill>
                  <a:schemeClr val="bg2">
                    <a:lumMod val="10000"/>
                  </a:schemeClr>
                </a:solidFill>
              </a:rPr>
              <a:t>2) қолдау стилі, </a:t>
            </a:r>
            <a:endParaRPr lang="ru-RU" dirty="0">
              <a:solidFill>
                <a:schemeClr val="bg2">
                  <a:lumMod val="10000"/>
                </a:schemeClr>
              </a:solidFill>
            </a:endParaRPr>
          </a:p>
        </p:txBody>
      </p:sp>
      <p:sp>
        <p:nvSpPr>
          <p:cNvPr id="6" name="Пятиугольник 5"/>
          <p:cNvSpPr/>
          <p:nvPr/>
        </p:nvSpPr>
        <p:spPr>
          <a:xfrm>
            <a:off x="611560" y="4437112"/>
            <a:ext cx="4536504" cy="720080"/>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smtClean="0">
                <a:solidFill>
                  <a:schemeClr val="bg2">
                    <a:lumMod val="10000"/>
                  </a:schemeClr>
                </a:solidFill>
              </a:rPr>
              <a:t>3) қатысуды ынталандырушы стиль</a:t>
            </a:r>
            <a:r>
              <a:rPr lang="kk-KZ" dirty="0" smtClean="0"/>
              <a:t>, </a:t>
            </a:r>
            <a:endParaRPr lang="ru-RU" dirty="0"/>
          </a:p>
        </p:txBody>
      </p:sp>
      <p:sp>
        <p:nvSpPr>
          <p:cNvPr id="7" name="Пятиугольник 6"/>
          <p:cNvSpPr/>
          <p:nvPr/>
        </p:nvSpPr>
        <p:spPr>
          <a:xfrm>
            <a:off x="827584" y="5805264"/>
            <a:ext cx="4536504" cy="64807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32769" name="Rectangle 1"/>
          <p:cNvSpPr>
            <a:spLocks noChangeArrowheads="1"/>
          </p:cNvSpPr>
          <p:nvPr/>
        </p:nvSpPr>
        <p:spPr bwMode="auto">
          <a:xfrm>
            <a:off x="1043608" y="5849198"/>
            <a:ext cx="3672408"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kk-KZ"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3) жетістікке бағдарланған стиль.</a:t>
            </a:r>
            <a:endParaRPr kumimoji="0" lang="kk-KZ"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кругленный прямоугольник 1"/>
          <p:cNvSpPr/>
          <p:nvPr/>
        </p:nvSpPr>
        <p:spPr>
          <a:xfrm>
            <a:off x="971600" y="1628800"/>
            <a:ext cx="7560840" cy="3672408"/>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ru-RU" dirty="0"/>
          </a:p>
        </p:txBody>
      </p:sp>
      <p:sp>
        <p:nvSpPr>
          <p:cNvPr id="33793" name="Rectangle 1"/>
          <p:cNvSpPr>
            <a:spLocks noChangeArrowheads="1"/>
          </p:cNvSpPr>
          <p:nvPr/>
        </p:nvSpPr>
        <p:spPr bwMode="auto">
          <a:xfrm>
            <a:off x="1115616" y="2038782"/>
            <a:ext cx="7272808"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pPr>
            <a:r>
              <a:rPr kumimoji="0" lang="kk-KZ"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Инструментальды стиль қарамағындағылардан (жұмысқа қалайтындықтары, немесе нақты  міндетке бағдарланған және қалай істеу қажеттігі хабарланады, сонымен бірге топ басшысының ролін бәрі түсінетіндей етіп жасайды. Басшы жұмыс кестесін құрады, белгілі бір орындау стандарты ұстанылады, қарамағындағылардың тәртіпті ұстануын сұрайды. Бұл стиль қарамағындағылар міндетті орындауға дайын және тек «бастаңдар» деген бұйрық күткенде, сонымен бірге міндеттің сипаты толық бір қатарлы болмағанда қолданылады. және қалай істеу қажеттігі хабарланады, сонымен бірге топ басшысының ролін бәрі түсінетіндей етіп жасайды. </a:t>
            </a:r>
            <a:endParaRPr kumimoji="0" lang="kk-KZ"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4" name="Прямоугольник 3"/>
          <p:cNvSpPr/>
          <p:nvPr/>
        </p:nvSpPr>
        <p:spPr>
          <a:xfrm>
            <a:off x="2195736" y="620688"/>
            <a:ext cx="4968552"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smtClean="0">
                <a:solidFill>
                  <a:schemeClr val="tx1"/>
                </a:solidFill>
                <a:latin typeface="Times New Roman" pitchFamily="18" charset="0"/>
                <a:ea typeface="Times New Roman" pitchFamily="18" charset="0"/>
                <a:cs typeface="Times New Roman" pitchFamily="18" charset="0"/>
              </a:rPr>
              <a:t>Инструментальды стиль</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kk-KZ" b="1" dirty="0" smtClean="0"/>
              <a:t>Жоспары:</a:t>
            </a:r>
            <a:r>
              <a:rPr lang="ru-RU" dirty="0" smtClean="0"/>
              <a:t/>
            </a:r>
            <a:br>
              <a:rPr lang="ru-RU" dirty="0" smtClean="0"/>
            </a:br>
            <a:endParaRPr lang="ru-RU" dirty="0"/>
          </a:p>
        </p:txBody>
      </p:sp>
      <p:sp>
        <p:nvSpPr>
          <p:cNvPr id="3" name="Содержимое 2"/>
          <p:cNvSpPr>
            <a:spLocks noGrp="1"/>
          </p:cNvSpPr>
          <p:nvPr>
            <p:ph idx="1"/>
          </p:nvPr>
        </p:nvSpPr>
        <p:spPr/>
        <p:txBody>
          <a:bodyPr>
            <a:normAutofit/>
          </a:bodyPr>
          <a:lstStyle/>
          <a:p>
            <a:pPr lvl="0"/>
            <a:r>
              <a:rPr lang="kk-KZ" b="1" dirty="0" smtClean="0"/>
              <a:t>Көшбасшылық феноменi. Көшбасшылық феноменінің генезисі. </a:t>
            </a:r>
            <a:endParaRPr lang="ru-RU" dirty="0" smtClean="0"/>
          </a:p>
          <a:p>
            <a:pPr lvl="0"/>
            <a:r>
              <a:rPr lang="kk-KZ" b="1" dirty="0" smtClean="0"/>
              <a:t> Көшбасшылық сaпaлaр. </a:t>
            </a:r>
            <a:endParaRPr lang="ru-RU" dirty="0" smtClean="0"/>
          </a:p>
          <a:p>
            <a:pPr lvl="0"/>
            <a:r>
              <a:rPr lang="kk-KZ" b="1" dirty="0" smtClean="0"/>
              <a:t>Көшбасшылық стильдерi.</a:t>
            </a:r>
            <a:endParaRPr lang="ru-RU" dirty="0" smtClean="0"/>
          </a:p>
          <a:p>
            <a:pPr lvl="0"/>
            <a:r>
              <a:rPr lang="kk-KZ" b="1" dirty="0" smtClean="0"/>
              <a:t>Көшбасшылық – тұлғaның әлеуметтік құбылысқa (ой-пікір, бaғaлaу, қaрым-қaтынaс) және топтың немесе оның жеке мүшелерінің мінез-құлқынa ықпaл етуі.</a:t>
            </a:r>
            <a:endParaRPr lang="ru-RU" dirty="0" smtClean="0"/>
          </a:p>
          <a:p>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кругленный прямоугольник 1"/>
          <p:cNvSpPr/>
          <p:nvPr/>
        </p:nvSpPr>
        <p:spPr>
          <a:xfrm>
            <a:off x="827584" y="1988840"/>
            <a:ext cx="7776864" cy="374441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ru-RU" dirty="0"/>
          </a:p>
        </p:txBody>
      </p:sp>
      <p:sp>
        <p:nvSpPr>
          <p:cNvPr id="34817" name="Rectangle 1"/>
          <p:cNvSpPr>
            <a:spLocks noChangeArrowheads="1"/>
          </p:cNvSpPr>
          <p:nvPr/>
        </p:nvSpPr>
        <p:spPr bwMode="auto">
          <a:xfrm>
            <a:off x="827584" y="2446730"/>
            <a:ext cx="7776864"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pP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(адамға немесе адами қатынасқа бағдарланған стиль) басшының қарамағындағылардың қажеттілігі мен амандығына қамқорлығымен сипатталады. Басшы жағымды ахуалды ұстанады, еңбек жағдайын жақсартады, ол демократиялы және ашық. Тіпті ұсақ мәселенің өзінде басшы қызметкерлердің еңбегін жағымды етуге тырысады, қарым-қатынас тең дәрежеде жүреді. Бұл стиль қарамағындағылар өзін құрметтеуді қажетсінгенде және компанияның, ұйымның қызығушылығына тартылғанда тиімді.</a:t>
            </a:r>
            <a:endParaRPr kumimoji="0" lang="kk-KZ"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4" name="Прямоугольник 3"/>
          <p:cNvSpPr/>
          <p:nvPr/>
        </p:nvSpPr>
        <p:spPr>
          <a:xfrm>
            <a:off x="1835696" y="620688"/>
            <a:ext cx="5400600" cy="9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000" b="1" dirty="0" smtClean="0">
                <a:solidFill>
                  <a:schemeClr val="tx1"/>
                </a:solidFill>
                <a:latin typeface="Times New Roman" pitchFamily="18" charset="0"/>
                <a:ea typeface="Times New Roman" pitchFamily="18" charset="0"/>
                <a:cs typeface="Times New Roman" pitchFamily="18" charset="0"/>
              </a:rPr>
              <a:t>Қолдау стильі</a:t>
            </a:r>
            <a:r>
              <a:rPr lang="kk-KZ" sz="2000" dirty="0" smtClean="0">
                <a:solidFill>
                  <a:schemeClr val="tx1"/>
                </a:solidFill>
                <a:latin typeface="Times New Roman" pitchFamily="18" charset="0"/>
                <a:ea typeface="Times New Roman" pitchFamily="18" charset="0"/>
                <a:cs typeface="Times New Roman" pitchFamily="18" charset="0"/>
              </a:rPr>
              <a:t> </a:t>
            </a:r>
            <a:endParaRPr lang="ru-RU" sz="20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кругленный прямоугольник 1"/>
          <p:cNvSpPr/>
          <p:nvPr/>
        </p:nvSpPr>
        <p:spPr>
          <a:xfrm>
            <a:off x="827584" y="1988840"/>
            <a:ext cx="7632848" cy="252028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ru-RU" dirty="0"/>
          </a:p>
        </p:txBody>
      </p:sp>
      <p:sp>
        <p:nvSpPr>
          <p:cNvPr id="35841" name="Rectangle 1"/>
          <p:cNvSpPr>
            <a:spLocks noChangeArrowheads="1"/>
          </p:cNvSpPr>
          <p:nvPr/>
        </p:nvSpPr>
        <p:spPr bwMode="auto">
          <a:xfrm>
            <a:off x="827584" y="2554451"/>
            <a:ext cx="7560840"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pPr>
            <a:r>
              <a:rPr kumimoji="0" lang="kk-KZ"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қарамағындағылармен өзінде бар ақпаратпен бөліседі және шешім қабылдауда олардың идеялары мен ұсыныстарын қолданады</a:t>
            </a:r>
            <a:r>
              <a:rPr kumimoji="0" lang="kk-KZ"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kk-KZ"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Кеңес беруге көп басымдық беріледі. Бұл стиль қарамағындағыларға компанияның, ұйымның мақсаты маңызды болғанда және олар басқару процесіне қатысуға ұмтылғанда тиімді.</a:t>
            </a:r>
            <a:endParaRPr kumimoji="0" lang="kk-KZ"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Прямоугольник 3"/>
          <p:cNvSpPr/>
          <p:nvPr/>
        </p:nvSpPr>
        <p:spPr>
          <a:xfrm>
            <a:off x="1835696" y="764704"/>
            <a:ext cx="5472608" cy="9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b="1" dirty="0" smtClean="0">
                <a:solidFill>
                  <a:schemeClr val="tx1"/>
                </a:solidFill>
                <a:latin typeface="Arial" pitchFamily="34" charset="0"/>
                <a:ea typeface="Times New Roman" pitchFamily="18" charset="0"/>
                <a:cs typeface="Arial" pitchFamily="34" charset="0"/>
              </a:rPr>
              <a:t>Қатысуды ынталандырушы стильде басшы </a:t>
            </a:r>
            <a:endParaRPr lang="ru-R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63688" y="404664"/>
            <a:ext cx="5832648"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b="1" dirty="0" smtClean="0">
                <a:solidFill>
                  <a:schemeClr val="bg2">
                    <a:lumMod val="10000"/>
                  </a:schemeClr>
                </a:solidFill>
              </a:rPr>
              <a:t>Жетістікке бағдарланған стиль</a:t>
            </a:r>
            <a:endParaRPr lang="ru-RU" dirty="0">
              <a:solidFill>
                <a:schemeClr val="bg2">
                  <a:lumMod val="10000"/>
                </a:schemeClr>
              </a:solidFill>
            </a:endParaRPr>
          </a:p>
        </p:txBody>
      </p:sp>
      <p:sp>
        <p:nvSpPr>
          <p:cNvPr id="3" name="Скругленный прямоугольник 2"/>
          <p:cNvSpPr/>
          <p:nvPr/>
        </p:nvSpPr>
        <p:spPr>
          <a:xfrm>
            <a:off x="755576" y="2060848"/>
            <a:ext cx="7632848" cy="302433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ru-RU" dirty="0"/>
          </a:p>
        </p:txBody>
      </p:sp>
      <p:sp>
        <p:nvSpPr>
          <p:cNvPr id="36865" name="Rectangle 1"/>
          <p:cNvSpPr>
            <a:spLocks noChangeArrowheads="1"/>
          </p:cNvSpPr>
          <p:nvPr/>
        </p:nvSpPr>
        <p:spPr bwMode="auto">
          <a:xfrm>
            <a:off x="827584" y="2492896"/>
            <a:ext cx="7488832" cy="2031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pPr>
            <a:r>
              <a:rPr kumimoji="0" lang="kk-KZ"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басшы қарамағындағыларға үлкен, күрделі мақсат қойғанда, олар өз мүмкіндіктерін толық пайдаланып жұмыс істейтінін күткенде жүргізілуімен сипатталады. Басшы үнемі қарамағындағыларды жеке нәтижені арттыруға ынталандырады, осы уақытта жоғары нәтижелі жұмысқа қабілеттілігіне сенімділін қолдайды. Бұл стиль қарамағындағылар жетістіктің жоғары деңгейіне ұмтылғанда және осы деңгейге жетуге қабілетті екеніне сенімді болғанда тиімді</a:t>
            </a:r>
            <a:endParaRPr kumimoji="0" lang="kk-KZ"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619672" y="260648"/>
            <a:ext cx="6336704"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37889" name="Rectangle 1"/>
          <p:cNvSpPr>
            <a:spLocks noChangeArrowheads="1"/>
          </p:cNvSpPr>
          <p:nvPr/>
        </p:nvSpPr>
        <p:spPr bwMode="auto">
          <a:xfrm>
            <a:off x="1835696" y="404664"/>
            <a:ext cx="576064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kk-KZ"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Мұғалімнің көшбасшылық қасиеттері</a:t>
            </a:r>
            <a:endParaRPr kumimoji="0" lang="kk-KZ"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4" name="Прямоугольник 3"/>
          <p:cNvSpPr/>
          <p:nvPr/>
        </p:nvSpPr>
        <p:spPr>
          <a:xfrm>
            <a:off x="323528" y="1484784"/>
            <a:ext cx="4248472" cy="51125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7890" name="Rectangle 2"/>
          <p:cNvSpPr>
            <a:spLocks noChangeArrowheads="1"/>
          </p:cNvSpPr>
          <p:nvPr/>
        </p:nvSpPr>
        <p:spPr bwMode="auto">
          <a:xfrm>
            <a:off x="323528" y="1608475"/>
            <a:ext cx="4176464" cy="480131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kk-KZ"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Мектептердегі мұғалім-көшбасшылар басқаларды ынталандырып, оларды бағыттауы керек, тобының әрекет жауапкершілігін өзіне алуы және мақсат қоя білуі тиіс. Басқаларды ұйымдастыру мен ынталандыру және бастаманы өзіне алу өте маңызды. Ойыңдағыдай болмайтын сәттер болады. Мұндай жағдайда мұғалім-көшбасшы сәтсіздіктің өзінен тиімді жағын байқап, табандылық танытып, өзінің қателігін мойындап, алға жылжи алу керек, жағдайдың өзгеруіне байланысты өз мақсатттарын бейімдеуге дайын болғаны жөн. Осы аталған көшбасшылық қасиеттер мұғалімге табысты көшбасшы болуға көмектеседі.</a:t>
            </a:r>
            <a:endParaRPr kumimoji="0" lang="kk-KZ"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pic>
        <p:nvPicPr>
          <p:cNvPr id="37892" name="Picture 4" descr="Takrif kepimpinan - Apa itu, Maksud dan Konsep - Saya mahu tahu semuanya -  2021"/>
          <p:cNvPicPr>
            <a:picLocks noChangeAspect="1" noChangeArrowheads="1"/>
          </p:cNvPicPr>
          <p:nvPr/>
        </p:nvPicPr>
        <p:blipFill>
          <a:blip r:embed="rId2" cstate="print"/>
          <a:srcRect/>
          <a:stretch>
            <a:fillRect/>
          </a:stretch>
        </p:blipFill>
        <p:spPr bwMode="auto">
          <a:xfrm>
            <a:off x="4932040" y="1484784"/>
            <a:ext cx="3960440" cy="4896544"/>
          </a:xfrm>
          <a:prstGeom prst="rect">
            <a:avLst/>
          </a:prstGeom>
          <a:ln>
            <a:noFill/>
          </a:ln>
          <a:effectLst>
            <a:softEdge rad="112500"/>
          </a:effec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251520" y="620688"/>
          <a:ext cx="8640960" cy="5894832"/>
        </p:xfrm>
        <a:graphic>
          <a:graphicData uri="http://schemas.openxmlformats.org/drawingml/2006/table">
            <a:tbl>
              <a:tblPr/>
              <a:tblGrid>
                <a:gridCol w="1296144"/>
                <a:gridCol w="1440160"/>
                <a:gridCol w="2016224"/>
                <a:gridCol w="2073586"/>
                <a:gridCol w="1814846"/>
              </a:tblGrid>
              <a:tr h="156832">
                <a:tc rowSpan="2">
                  <a:txBody>
                    <a:bodyPr/>
                    <a:lstStyle/>
                    <a:p>
                      <a:pPr algn="just">
                        <a:lnSpc>
                          <a:spcPct val="115000"/>
                        </a:lnSpc>
                        <a:spcAft>
                          <a:spcPts val="0"/>
                        </a:spcAft>
                      </a:pPr>
                      <a:r>
                        <a:rPr lang="kk-KZ" sz="1600" dirty="0">
                          <a:latin typeface="Times New Roman"/>
                          <a:ea typeface="Times New Roman"/>
                          <a:cs typeface="Times New Roman"/>
                        </a:rPr>
                        <a:t>№</a:t>
                      </a:r>
                      <a:endParaRPr lang="ru-RU" sz="1400" dirty="0">
                        <a:latin typeface="Calibri"/>
                        <a:ea typeface="Times New Roman"/>
                        <a:cs typeface="Times New Roman"/>
                      </a:endParaRPr>
                    </a:p>
                  </a:txBody>
                  <a:tcPr marL="51141" marR="511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just">
                        <a:lnSpc>
                          <a:spcPct val="115000"/>
                        </a:lnSpc>
                        <a:spcAft>
                          <a:spcPts val="0"/>
                        </a:spcAft>
                      </a:pPr>
                      <a:endParaRPr lang="kk-KZ" sz="1600">
                        <a:latin typeface="Times New Roman"/>
                        <a:ea typeface="Times New Roman"/>
                        <a:cs typeface="Times New Roman"/>
                      </a:endParaRPr>
                    </a:p>
                    <a:p>
                      <a:pPr algn="just">
                        <a:lnSpc>
                          <a:spcPct val="115000"/>
                        </a:lnSpc>
                        <a:spcAft>
                          <a:spcPts val="0"/>
                        </a:spcAft>
                      </a:pPr>
                      <a:r>
                        <a:rPr lang="kk-KZ" sz="1600">
                          <a:latin typeface="Times New Roman"/>
                          <a:ea typeface="Times New Roman"/>
                          <a:cs typeface="Times New Roman"/>
                        </a:rPr>
                        <a:t>Сапа</a:t>
                      </a:r>
                      <a:endParaRPr lang="ru-RU" sz="1400">
                        <a:latin typeface="Calibri"/>
                        <a:ea typeface="Times New Roman"/>
                        <a:cs typeface="Times New Roman"/>
                      </a:endParaRPr>
                    </a:p>
                  </a:txBody>
                  <a:tcPr marL="51141" marR="511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just">
                        <a:lnSpc>
                          <a:spcPct val="115000"/>
                        </a:lnSpc>
                        <a:spcAft>
                          <a:spcPts val="0"/>
                        </a:spcAft>
                      </a:pPr>
                      <a:r>
                        <a:rPr lang="kk-KZ" sz="1600">
                          <a:latin typeface="Times New Roman"/>
                          <a:ea typeface="Times New Roman"/>
                          <a:cs typeface="Times New Roman"/>
                        </a:rPr>
                        <a:t>Лидерлік сапалар деңгейі</a:t>
                      </a:r>
                      <a:endParaRPr lang="ru-RU" sz="1400">
                        <a:latin typeface="Calibri"/>
                        <a:ea typeface="Times New Roman"/>
                        <a:cs typeface="Times New Roman"/>
                      </a:endParaRPr>
                    </a:p>
                  </a:txBody>
                  <a:tcPr marL="51141" marR="511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r>
              <a:tr h="156832">
                <a:tc vMerge="1">
                  <a:txBody>
                    <a:bodyPr/>
                    <a:lstStyle/>
                    <a:p>
                      <a:endParaRPr lang="ru-RU"/>
                    </a:p>
                  </a:txBody>
                  <a:tcPr/>
                </a:tc>
                <a:tc vMerge="1">
                  <a:txBody>
                    <a:bodyPr/>
                    <a:lstStyle/>
                    <a:p>
                      <a:endParaRPr lang="ru-RU"/>
                    </a:p>
                  </a:txBody>
                  <a:tcPr/>
                </a:tc>
                <a:tc>
                  <a:txBody>
                    <a:bodyPr/>
                    <a:lstStyle/>
                    <a:p>
                      <a:pPr algn="just">
                        <a:lnSpc>
                          <a:spcPct val="115000"/>
                        </a:lnSpc>
                        <a:spcAft>
                          <a:spcPts val="0"/>
                        </a:spcAft>
                      </a:pPr>
                      <a:r>
                        <a:rPr lang="kk-KZ" sz="1600">
                          <a:latin typeface="Times New Roman"/>
                          <a:ea typeface="Times New Roman"/>
                          <a:cs typeface="Times New Roman"/>
                        </a:rPr>
                        <a:t>төмен</a:t>
                      </a:r>
                      <a:endParaRPr lang="ru-RU" sz="1400">
                        <a:latin typeface="Calibri"/>
                        <a:ea typeface="Times New Roman"/>
                        <a:cs typeface="Times New Roman"/>
                      </a:endParaRPr>
                    </a:p>
                  </a:txBody>
                  <a:tcPr marL="51141" marR="511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kk-KZ" sz="1600">
                          <a:latin typeface="Times New Roman"/>
                          <a:ea typeface="Times New Roman"/>
                          <a:cs typeface="Times New Roman"/>
                        </a:rPr>
                        <a:t>орташа</a:t>
                      </a:r>
                      <a:endParaRPr lang="ru-RU" sz="1400">
                        <a:latin typeface="Calibri"/>
                        <a:ea typeface="Times New Roman"/>
                        <a:cs typeface="Times New Roman"/>
                      </a:endParaRPr>
                    </a:p>
                  </a:txBody>
                  <a:tcPr marL="51141" marR="511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kk-KZ" sz="1600">
                          <a:latin typeface="Times New Roman"/>
                          <a:ea typeface="Times New Roman"/>
                          <a:cs typeface="Times New Roman"/>
                        </a:rPr>
                        <a:t>жоғары</a:t>
                      </a:r>
                      <a:endParaRPr lang="ru-RU" sz="1400">
                        <a:latin typeface="Calibri"/>
                        <a:ea typeface="Times New Roman"/>
                        <a:cs typeface="Times New Roman"/>
                      </a:endParaRPr>
                    </a:p>
                  </a:txBody>
                  <a:tcPr marL="51141" marR="511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18344">
                <a:tc>
                  <a:txBody>
                    <a:bodyPr/>
                    <a:lstStyle/>
                    <a:p>
                      <a:pPr algn="just">
                        <a:lnSpc>
                          <a:spcPct val="115000"/>
                        </a:lnSpc>
                        <a:spcAft>
                          <a:spcPts val="0"/>
                        </a:spcAft>
                      </a:pPr>
                      <a:r>
                        <a:rPr lang="kk-KZ" sz="1600" dirty="0">
                          <a:latin typeface="Times New Roman"/>
                          <a:ea typeface="Times New Roman"/>
                          <a:cs typeface="Times New Roman"/>
                        </a:rPr>
                        <a:t>1</a:t>
                      </a:r>
                      <a:endParaRPr lang="ru-RU" sz="1400" dirty="0">
                        <a:latin typeface="Calibri"/>
                        <a:ea typeface="Times New Roman"/>
                        <a:cs typeface="Times New Roman"/>
                      </a:endParaRPr>
                    </a:p>
                  </a:txBody>
                  <a:tcPr marL="51141" marR="511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kk-KZ" sz="1600" dirty="0">
                          <a:latin typeface="Times New Roman"/>
                          <a:ea typeface="Times New Roman"/>
                          <a:cs typeface="Times New Roman"/>
                        </a:rPr>
                        <a:t>көпшілдік</a:t>
                      </a:r>
                      <a:endParaRPr lang="ru-RU" sz="1400" dirty="0">
                        <a:latin typeface="Calibri"/>
                        <a:ea typeface="Times New Roman"/>
                        <a:cs typeface="Times New Roman"/>
                      </a:endParaRPr>
                    </a:p>
                  </a:txBody>
                  <a:tcPr marL="51141" marR="511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2400"/>
                        </a:lnSpc>
                        <a:spcBef>
                          <a:spcPts val="3600"/>
                        </a:spcBef>
                        <a:spcAft>
                          <a:spcPts val="0"/>
                        </a:spcAft>
                      </a:pPr>
                      <a:r>
                        <a:rPr lang="kk-KZ" sz="1600" dirty="0">
                          <a:latin typeface="Times New Roman"/>
                          <a:ea typeface="Times New Roman"/>
                          <a:cs typeface="Times New Roman"/>
                        </a:rPr>
                        <a:t>араласатын адамдары аз; жаңа адамдармен тіл табыса алмайды; жалғыздықты ұнатады. </a:t>
                      </a:r>
                      <a:endParaRPr lang="ru-RU" sz="1800" dirty="0">
                        <a:latin typeface="Times New Roman"/>
                        <a:ea typeface="Times New Roman"/>
                        <a:cs typeface="Times New Roman"/>
                      </a:endParaRPr>
                    </a:p>
                  </a:txBody>
                  <a:tcPr marL="51141" marR="511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2400"/>
                        </a:lnSpc>
                        <a:spcBef>
                          <a:spcPts val="3600"/>
                        </a:spcBef>
                        <a:spcAft>
                          <a:spcPts val="0"/>
                        </a:spcAft>
                      </a:pPr>
                      <a:r>
                        <a:rPr lang="kk-KZ" sz="1600" dirty="0">
                          <a:latin typeface="Times New Roman"/>
                          <a:ea typeface="Times New Roman"/>
                          <a:cs typeface="Times New Roman"/>
                        </a:rPr>
                        <a:t>ескі достарымен ғана араласады; жаңа адамдармен қарым-қатынас жасауға құлықсыз, олардың арасында өзін жайсыз сезінеді. </a:t>
                      </a:r>
                      <a:endParaRPr lang="ru-RU" sz="1800" dirty="0">
                        <a:latin typeface="Times New Roman"/>
                        <a:ea typeface="Times New Roman"/>
                        <a:cs typeface="Times New Roman"/>
                      </a:endParaRPr>
                    </a:p>
                  </a:txBody>
                  <a:tcPr marL="51141" marR="511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2400"/>
                        </a:lnSpc>
                        <a:spcBef>
                          <a:spcPts val="3600"/>
                        </a:spcBef>
                        <a:spcAft>
                          <a:spcPts val="0"/>
                        </a:spcAft>
                      </a:pPr>
                      <a:r>
                        <a:rPr lang="kk-KZ" sz="1600">
                          <a:latin typeface="Times New Roman"/>
                          <a:ea typeface="Times New Roman"/>
                          <a:cs typeface="Times New Roman"/>
                        </a:rPr>
                        <a:t>достары мен таныстары көп; үнемі адамдардың арасында болғанды ұнатады; жаңа адамдармен тез «ортақ тілге» келеді</a:t>
                      </a:r>
                      <a:endParaRPr lang="ru-RU" sz="1800">
                        <a:latin typeface="Times New Roman"/>
                        <a:ea typeface="Times New Roman"/>
                        <a:cs typeface="Times New Roman"/>
                      </a:endParaRPr>
                    </a:p>
                  </a:txBody>
                  <a:tcPr marL="51141" marR="511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31991">
                <a:tc>
                  <a:txBody>
                    <a:bodyPr/>
                    <a:lstStyle/>
                    <a:p>
                      <a:pPr algn="just">
                        <a:lnSpc>
                          <a:spcPct val="115000"/>
                        </a:lnSpc>
                        <a:spcAft>
                          <a:spcPts val="0"/>
                        </a:spcAft>
                      </a:pPr>
                      <a:r>
                        <a:rPr lang="kk-KZ" sz="1600">
                          <a:latin typeface="Times New Roman"/>
                          <a:ea typeface="Times New Roman"/>
                          <a:cs typeface="Times New Roman"/>
                        </a:rPr>
                        <a:t>2</a:t>
                      </a:r>
                      <a:endParaRPr lang="ru-RU" sz="1400">
                        <a:latin typeface="Calibri"/>
                        <a:ea typeface="Times New Roman"/>
                        <a:cs typeface="Times New Roman"/>
                      </a:endParaRPr>
                    </a:p>
                  </a:txBody>
                  <a:tcPr marL="51141" marR="511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kk-KZ" sz="1600">
                          <a:latin typeface="Times New Roman"/>
                          <a:ea typeface="Times New Roman"/>
                          <a:cs typeface="Times New Roman"/>
                        </a:rPr>
                        <a:t>білімділік</a:t>
                      </a:r>
                      <a:endParaRPr lang="ru-RU" sz="1400">
                        <a:latin typeface="Calibri"/>
                        <a:ea typeface="Times New Roman"/>
                        <a:cs typeface="Times New Roman"/>
                      </a:endParaRPr>
                    </a:p>
                  </a:txBody>
                  <a:tcPr marL="51141" marR="511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2400"/>
                        </a:lnSpc>
                        <a:spcBef>
                          <a:spcPts val="3600"/>
                        </a:spcBef>
                        <a:spcAft>
                          <a:spcPts val="0"/>
                        </a:spcAft>
                      </a:pPr>
                      <a:r>
                        <a:rPr lang="kk-KZ" sz="1600">
                          <a:latin typeface="Times New Roman"/>
                          <a:ea typeface="Times New Roman"/>
                          <a:cs typeface="Times New Roman"/>
                        </a:rPr>
                        <a:t>әртүрлі сұрақтар бойынша </a:t>
                      </a:r>
                      <a:endParaRPr lang="ru-RU" sz="1800">
                        <a:latin typeface="Times New Roman"/>
                        <a:ea typeface="Times New Roman"/>
                        <a:cs typeface="Times New Roman"/>
                      </a:endParaRPr>
                    </a:p>
                    <a:p>
                      <a:pPr algn="just">
                        <a:lnSpc>
                          <a:spcPts val="2400"/>
                        </a:lnSpc>
                        <a:spcBef>
                          <a:spcPts val="3600"/>
                        </a:spcBef>
                        <a:spcAft>
                          <a:spcPts val="0"/>
                        </a:spcAft>
                      </a:pPr>
                      <a:r>
                        <a:rPr lang="kk-KZ" sz="1600">
                          <a:latin typeface="Times New Roman"/>
                          <a:ea typeface="Times New Roman"/>
                          <a:cs typeface="Times New Roman"/>
                        </a:rPr>
                        <a:t>ой-өрісі тар </a:t>
                      </a:r>
                      <a:endParaRPr lang="ru-RU" sz="1800">
                        <a:latin typeface="Times New Roman"/>
                        <a:ea typeface="Times New Roman"/>
                        <a:cs typeface="Times New Roman"/>
                      </a:endParaRPr>
                    </a:p>
                  </a:txBody>
                  <a:tcPr marL="51141" marR="511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2400"/>
                        </a:lnSpc>
                        <a:spcBef>
                          <a:spcPts val="3600"/>
                        </a:spcBef>
                        <a:spcAft>
                          <a:spcPts val="0"/>
                        </a:spcAft>
                      </a:pPr>
                      <a:r>
                        <a:rPr lang="kk-KZ" sz="1600" dirty="0">
                          <a:latin typeface="Times New Roman"/>
                          <a:ea typeface="Times New Roman"/>
                          <a:cs typeface="Times New Roman"/>
                        </a:rPr>
                        <a:t>білімі барлық сұрақтар бойынша бірдей терең емес </a:t>
                      </a:r>
                      <a:endParaRPr lang="ru-RU" sz="1800" dirty="0">
                        <a:latin typeface="Times New Roman"/>
                        <a:ea typeface="Times New Roman"/>
                        <a:cs typeface="Times New Roman"/>
                      </a:endParaRPr>
                    </a:p>
                  </a:txBody>
                  <a:tcPr marL="51141" marR="511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2400"/>
                        </a:lnSpc>
                        <a:spcBef>
                          <a:spcPts val="3600"/>
                        </a:spcBef>
                        <a:spcAft>
                          <a:spcPts val="0"/>
                        </a:spcAft>
                      </a:pPr>
                      <a:r>
                        <a:rPr lang="kk-KZ" sz="1600" dirty="0">
                          <a:latin typeface="Times New Roman"/>
                          <a:ea typeface="Times New Roman"/>
                          <a:cs typeface="Times New Roman"/>
                        </a:rPr>
                        <a:t>жан-жақты дамыған; көптеген қызықты әрі пайдалы нәрселерді біледі; </a:t>
                      </a:r>
                      <a:endParaRPr lang="ru-RU" sz="1800" dirty="0">
                        <a:latin typeface="Times New Roman"/>
                        <a:ea typeface="Times New Roman"/>
                        <a:cs typeface="Times New Roman"/>
                      </a:endParaRPr>
                    </a:p>
                    <a:p>
                      <a:pPr algn="just">
                        <a:lnSpc>
                          <a:spcPts val="2400"/>
                        </a:lnSpc>
                        <a:spcBef>
                          <a:spcPts val="3600"/>
                        </a:spcBef>
                        <a:spcAft>
                          <a:spcPts val="0"/>
                        </a:spcAft>
                      </a:pPr>
                      <a:r>
                        <a:rPr lang="kk-KZ" sz="1600" dirty="0">
                          <a:latin typeface="Times New Roman"/>
                          <a:ea typeface="Times New Roman"/>
                          <a:cs typeface="Times New Roman"/>
                        </a:rPr>
                        <a:t>кез-келген сұраққа әрқашан жауабы дайын </a:t>
                      </a:r>
                      <a:endParaRPr lang="ru-RU" sz="1800" dirty="0">
                        <a:latin typeface="Times New Roman"/>
                        <a:ea typeface="Times New Roman"/>
                        <a:cs typeface="Times New Roman"/>
                      </a:endParaRPr>
                    </a:p>
                  </a:txBody>
                  <a:tcPr marL="51141" marR="511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Таблица 2"/>
          <p:cNvGraphicFramePr>
            <a:graphicFrameLocks noGrp="1"/>
          </p:cNvGraphicFramePr>
          <p:nvPr/>
        </p:nvGraphicFramePr>
        <p:xfrm>
          <a:off x="251520" y="457200"/>
          <a:ext cx="8640960" cy="5638800"/>
        </p:xfrm>
        <a:graphic>
          <a:graphicData uri="http://schemas.openxmlformats.org/drawingml/2006/table">
            <a:tbl>
              <a:tblPr/>
              <a:tblGrid>
                <a:gridCol w="454546"/>
                <a:gridCol w="1859423"/>
                <a:gridCol w="2032629"/>
                <a:gridCol w="2117855"/>
                <a:gridCol w="2176507"/>
              </a:tblGrid>
              <a:tr h="2306595">
                <a:tc>
                  <a:txBody>
                    <a:bodyPr/>
                    <a:lstStyle/>
                    <a:p>
                      <a:pPr algn="just">
                        <a:lnSpc>
                          <a:spcPct val="115000"/>
                        </a:lnSpc>
                        <a:spcAft>
                          <a:spcPts val="0"/>
                        </a:spcAft>
                      </a:pPr>
                      <a:r>
                        <a:rPr lang="kk-KZ" sz="1800" dirty="0">
                          <a:latin typeface="Times New Roman"/>
                          <a:ea typeface="Times New Roman"/>
                          <a:cs typeface="Times New Roman"/>
                        </a:rPr>
                        <a:t>3</a:t>
                      </a:r>
                      <a:endParaRPr lang="ru-RU" sz="1600" dirty="0">
                        <a:latin typeface="Calibri"/>
                        <a:ea typeface="Times New Roman"/>
                        <a:cs typeface="Times New Roman"/>
                      </a:endParaRPr>
                    </a:p>
                  </a:txBody>
                  <a:tcPr marL="49427" marR="494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kk-KZ" sz="1800" dirty="0">
                          <a:latin typeface="Times New Roman"/>
                          <a:ea typeface="Times New Roman"/>
                          <a:cs typeface="Times New Roman"/>
                        </a:rPr>
                        <a:t>белсенділік</a:t>
                      </a:r>
                      <a:endParaRPr lang="ru-RU" sz="1600" dirty="0">
                        <a:latin typeface="Calibri"/>
                        <a:ea typeface="Times New Roman"/>
                        <a:cs typeface="Times New Roman"/>
                      </a:endParaRPr>
                    </a:p>
                  </a:txBody>
                  <a:tcPr marL="49427" marR="494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2400"/>
                        </a:lnSpc>
                        <a:spcBef>
                          <a:spcPts val="3600"/>
                        </a:spcBef>
                        <a:spcAft>
                          <a:spcPts val="0"/>
                        </a:spcAft>
                      </a:pPr>
                      <a:r>
                        <a:rPr lang="kk-KZ" sz="1800" dirty="0">
                          <a:latin typeface="Times New Roman"/>
                          <a:ea typeface="Times New Roman"/>
                          <a:cs typeface="Times New Roman"/>
                        </a:rPr>
                        <a:t>селқос; </a:t>
                      </a:r>
                      <a:endParaRPr lang="ru-RU" sz="2000" dirty="0">
                        <a:latin typeface="Times New Roman"/>
                        <a:ea typeface="Times New Roman"/>
                        <a:cs typeface="Times New Roman"/>
                      </a:endParaRPr>
                    </a:p>
                    <a:p>
                      <a:pPr algn="just">
                        <a:lnSpc>
                          <a:spcPts val="2400"/>
                        </a:lnSpc>
                        <a:spcBef>
                          <a:spcPts val="3600"/>
                        </a:spcBef>
                        <a:spcAft>
                          <a:spcPts val="0"/>
                        </a:spcAft>
                      </a:pPr>
                      <a:r>
                        <a:rPr lang="kk-KZ" sz="1800" dirty="0">
                          <a:latin typeface="Times New Roman"/>
                          <a:ea typeface="Times New Roman"/>
                          <a:cs typeface="Times New Roman"/>
                        </a:rPr>
                        <a:t>ұжым өміріне қатысса да, тек оқытушылардың талабы бойынша; қызығушылық танытпайды. </a:t>
                      </a:r>
                      <a:endParaRPr lang="ru-RU" sz="2000" dirty="0">
                        <a:latin typeface="Times New Roman"/>
                        <a:ea typeface="Times New Roman"/>
                        <a:cs typeface="Times New Roman"/>
                      </a:endParaRPr>
                    </a:p>
                  </a:txBody>
                  <a:tcPr marL="49427" marR="494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2400"/>
                        </a:lnSpc>
                        <a:spcBef>
                          <a:spcPts val="3600"/>
                        </a:spcBef>
                        <a:spcAft>
                          <a:spcPts val="0"/>
                        </a:spcAft>
                      </a:pPr>
                      <a:r>
                        <a:rPr lang="kk-KZ" sz="1800" dirty="0">
                          <a:latin typeface="Times New Roman"/>
                          <a:ea typeface="Times New Roman"/>
                          <a:cs typeface="Times New Roman"/>
                        </a:rPr>
                        <a:t>ұжым өміріне қатысуда сирек белсенділік танытады; </a:t>
                      </a:r>
                      <a:endParaRPr lang="ru-RU" sz="2000" dirty="0">
                        <a:latin typeface="Times New Roman"/>
                        <a:ea typeface="Times New Roman"/>
                        <a:cs typeface="Times New Roman"/>
                      </a:endParaRPr>
                    </a:p>
                    <a:p>
                      <a:pPr algn="just">
                        <a:lnSpc>
                          <a:spcPts val="2400"/>
                        </a:lnSpc>
                        <a:spcBef>
                          <a:spcPts val="3600"/>
                        </a:spcBef>
                        <a:spcAft>
                          <a:spcPts val="0"/>
                        </a:spcAft>
                      </a:pPr>
                      <a:r>
                        <a:rPr lang="kk-KZ" sz="1800" dirty="0">
                          <a:latin typeface="Times New Roman"/>
                          <a:ea typeface="Times New Roman"/>
                          <a:cs typeface="Times New Roman"/>
                        </a:rPr>
                        <a:t>тек жеке мүдделері үшін қажет шараларға қызығушылық танытады </a:t>
                      </a:r>
                      <a:endParaRPr lang="ru-RU" sz="2000" dirty="0">
                        <a:latin typeface="Times New Roman"/>
                        <a:ea typeface="Times New Roman"/>
                        <a:cs typeface="Times New Roman"/>
                      </a:endParaRPr>
                    </a:p>
                  </a:txBody>
                  <a:tcPr marL="49427" marR="494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2400"/>
                        </a:lnSpc>
                        <a:spcBef>
                          <a:spcPts val="3600"/>
                        </a:spcBef>
                        <a:spcAft>
                          <a:spcPts val="0"/>
                        </a:spcAft>
                      </a:pPr>
                      <a:r>
                        <a:rPr lang="kk-KZ" sz="1800">
                          <a:latin typeface="Times New Roman"/>
                          <a:ea typeface="Times New Roman"/>
                          <a:cs typeface="Times New Roman"/>
                        </a:rPr>
                        <a:t>жігерлі; ұжымның қоғамдық өмірінің әрқашан белсенді қатысушысы; жаңа идяларға жылдам «құмартады» </a:t>
                      </a:r>
                      <a:endParaRPr lang="ru-RU" sz="2000">
                        <a:latin typeface="Times New Roman"/>
                        <a:ea typeface="Times New Roman"/>
                        <a:cs typeface="Times New Roman"/>
                      </a:endParaRPr>
                    </a:p>
                  </a:txBody>
                  <a:tcPr marL="49427" marR="494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57405">
                <a:tc>
                  <a:txBody>
                    <a:bodyPr/>
                    <a:lstStyle/>
                    <a:p>
                      <a:pPr algn="just">
                        <a:lnSpc>
                          <a:spcPct val="115000"/>
                        </a:lnSpc>
                        <a:spcAft>
                          <a:spcPts val="0"/>
                        </a:spcAft>
                      </a:pPr>
                      <a:r>
                        <a:rPr lang="kk-KZ" sz="1800">
                          <a:latin typeface="Times New Roman"/>
                          <a:ea typeface="Times New Roman"/>
                          <a:cs typeface="Times New Roman"/>
                        </a:rPr>
                        <a:t>4</a:t>
                      </a:r>
                      <a:endParaRPr lang="ru-RU" sz="1600">
                        <a:latin typeface="Calibri"/>
                        <a:ea typeface="Times New Roman"/>
                        <a:cs typeface="Times New Roman"/>
                      </a:endParaRPr>
                    </a:p>
                  </a:txBody>
                  <a:tcPr marL="49427" marR="494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kk-KZ" sz="1800">
                          <a:latin typeface="Times New Roman"/>
                          <a:ea typeface="Times New Roman"/>
                          <a:cs typeface="Times New Roman"/>
                        </a:rPr>
                        <a:t>табандылық</a:t>
                      </a:r>
                      <a:endParaRPr lang="ru-RU" sz="1600">
                        <a:latin typeface="Calibri"/>
                        <a:ea typeface="Times New Roman"/>
                        <a:cs typeface="Times New Roman"/>
                      </a:endParaRPr>
                    </a:p>
                  </a:txBody>
                  <a:tcPr marL="49427" marR="494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2400"/>
                        </a:lnSpc>
                        <a:spcBef>
                          <a:spcPts val="3600"/>
                        </a:spcBef>
                        <a:spcAft>
                          <a:spcPts val="0"/>
                        </a:spcAft>
                      </a:pPr>
                      <a:r>
                        <a:rPr lang="kk-KZ" sz="1800">
                          <a:latin typeface="Times New Roman"/>
                          <a:ea typeface="Times New Roman"/>
                          <a:cs typeface="Times New Roman"/>
                        </a:rPr>
                        <a:t>табандылық көрсете алмайды; басқа адамдарға тез көнеді; қиындықтарға кездессе, бастаған ісін аяғына дейін жеткізбейді</a:t>
                      </a:r>
                      <a:endParaRPr lang="ru-RU" sz="2000">
                        <a:latin typeface="Times New Roman"/>
                        <a:ea typeface="Times New Roman"/>
                        <a:cs typeface="Times New Roman"/>
                      </a:endParaRPr>
                    </a:p>
                  </a:txBody>
                  <a:tcPr marL="49427" marR="494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2400"/>
                        </a:lnSpc>
                        <a:spcBef>
                          <a:spcPts val="3600"/>
                        </a:spcBef>
                        <a:spcAft>
                          <a:spcPts val="0"/>
                        </a:spcAft>
                      </a:pPr>
                      <a:r>
                        <a:rPr lang="kk-KZ" sz="1800" dirty="0">
                          <a:latin typeface="Times New Roman"/>
                          <a:ea typeface="Times New Roman"/>
                          <a:cs typeface="Times New Roman"/>
                        </a:rPr>
                        <a:t>өз сөзінен кейде таяды; басқа адамдарға жиі көнеді; қиындық-тарға кездессе,  бастаған ісін аяғына дейін жеткізбеуі мүмкін.  </a:t>
                      </a:r>
                      <a:endParaRPr lang="ru-RU" sz="2000" dirty="0">
                        <a:latin typeface="Times New Roman"/>
                        <a:ea typeface="Times New Roman"/>
                        <a:cs typeface="Times New Roman"/>
                      </a:endParaRPr>
                    </a:p>
                  </a:txBody>
                  <a:tcPr marL="49427" marR="494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2400"/>
                        </a:lnSpc>
                        <a:spcBef>
                          <a:spcPts val="3600"/>
                        </a:spcBef>
                        <a:spcAft>
                          <a:spcPts val="0"/>
                        </a:spcAft>
                      </a:pPr>
                      <a:r>
                        <a:rPr lang="kk-KZ" sz="1800" dirty="0">
                          <a:latin typeface="Times New Roman"/>
                          <a:ea typeface="Times New Roman"/>
                          <a:cs typeface="Times New Roman"/>
                        </a:rPr>
                        <a:t>әрқашан табандылық танытады; ешқандай қиындықтарға қарамастан, бастаған ісін аяғына дейін жеткізеді</a:t>
                      </a:r>
                      <a:endParaRPr lang="ru-RU" sz="2000" dirty="0">
                        <a:latin typeface="Times New Roman"/>
                        <a:ea typeface="Times New Roman"/>
                        <a:cs typeface="Times New Roman"/>
                      </a:endParaRPr>
                    </a:p>
                  </a:txBody>
                  <a:tcPr marL="49427" marR="494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179512" y="152400"/>
          <a:ext cx="8712968" cy="6500334"/>
        </p:xfrm>
        <a:graphic>
          <a:graphicData uri="http://schemas.openxmlformats.org/drawingml/2006/table">
            <a:tbl>
              <a:tblPr/>
              <a:tblGrid>
                <a:gridCol w="390114"/>
                <a:gridCol w="1410086"/>
                <a:gridCol w="2304256"/>
                <a:gridCol w="2304256"/>
                <a:gridCol w="2304256"/>
              </a:tblGrid>
              <a:tr h="3147534">
                <a:tc>
                  <a:txBody>
                    <a:bodyPr/>
                    <a:lstStyle/>
                    <a:p>
                      <a:pPr algn="just">
                        <a:lnSpc>
                          <a:spcPct val="115000"/>
                        </a:lnSpc>
                        <a:spcAft>
                          <a:spcPts val="0"/>
                        </a:spcAft>
                      </a:pPr>
                      <a:r>
                        <a:rPr lang="kk-KZ" sz="1800">
                          <a:latin typeface="Times New Roman"/>
                          <a:ea typeface="Times New Roman"/>
                          <a:cs typeface="Times New Roman"/>
                        </a:rPr>
                        <a:t>5</a:t>
                      </a:r>
                      <a:endParaRPr lang="ru-RU" sz="1800">
                        <a:latin typeface="Calibri"/>
                        <a:ea typeface="Times New Roman"/>
                        <a:cs typeface="Times New Roman"/>
                      </a:endParaRPr>
                    </a:p>
                  </a:txBody>
                  <a:tcPr marL="42530" marR="42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kk-KZ" sz="1800">
                          <a:latin typeface="Times New Roman"/>
                          <a:ea typeface="Times New Roman"/>
                          <a:cs typeface="Times New Roman"/>
                        </a:rPr>
                        <a:t>сабырлылық</a:t>
                      </a:r>
                      <a:endParaRPr lang="ru-RU" sz="1800">
                        <a:latin typeface="Calibri"/>
                        <a:ea typeface="Times New Roman"/>
                        <a:cs typeface="Times New Roman"/>
                      </a:endParaRPr>
                    </a:p>
                  </a:txBody>
                  <a:tcPr marL="42530" marR="42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2400"/>
                        </a:lnSpc>
                        <a:spcBef>
                          <a:spcPts val="3600"/>
                        </a:spcBef>
                        <a:spcAft>
                          <a:spcPts val="0"/>
                        </a:spcAft>
                      </a:pPr>
                      <a:r>
                        <a:rPr lang="kk-KZ" sz="1800">
                          <a:latin typeface="Times New Roman"/>
                          <a:ea typeface="Times New Roman"/>
                          <a:cs typeface="Times New Roman"/>
                        </a:rPr>
                        <a:t>тез ашуланады; өз эмоцияларын басқара алмайды; сын көтере алмайды</a:t>
                      </a:r>
                      <a:endParaRPr lang="ru-RU" sz="2400">
                        <a:latin typeface="Times New Roman"/>
                        <a:ea typeface="Times New Roman"/>
                        <a:cs typeface="Times New Roman"/>
                      </a:endParaRPr>
                    </a:p>
                    <a:p>
                      <a:pPr algn="just">
                        <a:lnSpc>
                          <a:spcPts val="2400"/>
                        </a:lnSpc>
                        <a:spcBef>
                          <a:spcPts val="3600"/>
                        </a:spcBef>
                        <a:spcAft>
                          <a:spcPts val="0"/>
                        </a:spcAft>
                      </a:pPr>
                      <a:r>
                        <a:rPr lang="kk-KZ" sz="1800">
                          <a:latin typeface="Times New Roman"/>
                          <a:ea typeface="Times New Roman"/>
                          <a:cs typeface="Times New Roman"/>
                        </a:rPr>
                        <a:t>өз әрекеттерін бақыламайды</a:t>
                      </a:r>
                      <a:endParaRPr lang="ru-RU" sz="2400">
                        <a:latin typeface="Times New Roman"/>
                        <a:ea typeface="Times New Roman"/>
                        <a:cs typeface="Times New Roman"/>
                      </a:endParaRPr>
                    </a:p>
                  </a:txBody>
                  <a:tcPr marL="42530" marR="42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2400"/>
                        </a:lnSpc>
                        <a:spcBef>
                          <a:spcPts val="3600"/>
                        </a:spcBef>
                        <a:spcAft>
                          <a:spcPts val="0"/>
                        </a:spcAft>
                      </a:pPr>
                      <a:r>
                        <a:rPr lang="kk-KZ" sz="1800" dirty="0">
                          <a:latin typeface="Times New Roman"/>
                          <a:ea typeface="Times New Roman"/>
                          <a:cs typeface="Times New Roman"/>
                        </a:rPr>
                        <a:t>өзін-өзі бақылауы орташа;</a:t>
                      </a:r>
                      <a:endParaRPr lang="ru-RU" sz="2400" dirty="0">
                        <a:latin typeface="Times New Roman"/>
                        <a:ea typeface="Times New Roman"/>
                        <a:cs typeface="Times New Roman"/>
                      </a:endParaRPr>
                    </a:p>
                    <a:p>
                      <a:pPr algn="just">
                        <a:lnSpc>
                          <a:spcPts val="2400"/>
                        </a:lnSpc>
                        <a:spcBef>
                          <a:spcPts val="3600"/>
                        </a:spcBef>
                        <a:spcAft>
                          <a:spcPts val="0"/>
                        </a:spcAft>
                      </a:pPr>
                      <a:r>
                        <a:rPr lang="kk-KZ" sz="1800" dirty="0">
                          <a:latin typeface="Times New Roman"/>
                          <a:ea typeface="Times New Roman"/>
                          <a:cs typeface="Times New Roman"/>
                        </a:rPr>
                        <a:t>кей жағдайда эмоциялары мен әрекеттерін бақылай алмайды; сынды көңіл күйіне байланысты қабылдайды  </a:t>
                      </a:r>
                      <a:endParaRPr lang="ru-RU" sz="2400" dirty="0">
                        <a:latin typeface="Times New Roman"/>
                        <a:ea typeface="Times New Roman"/>
                        <a:cs typeface="Times New Roman"/>
                      </a:endParaRPr>
                    </a:p>
                  </a:txBody>
                  <a:tcPr marL="42530" marR="42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2400"/>
                        </a:lnSpc>
                        <a:spcBef>
                          <a:spcPts val="3600"/>
                        </a:spcBef>
                        <a:spcAft>
                          <a:spcPts val="0"/>
                        </a:spcAft>
                      </a:pPr>
                      <a:r>
                        <a:rPr lang="kk-KZ" sz="1800" dirty="0">
                          <a:latin typeface="Times New Roman"/>
                          <a:ea typeface="Times New Roman"/>
                          <a:cs typeface="Times New Roman"/>
                        </a:rPr>
                        <a:t>критикалық жағдайларда өз сезімдері мен эмоцияларына ешқашан ерік бермейді; өзін-өзі ұстайды; өз әрекеттерін бақылай алады </a:t>
                      </a:r>
                      <a:endParaRPr lang="ru-RU" sz="2400" dirty="0">
                        <a:latin typeface="Times New Roman"/>
                        <a:ea typeface="Times New Roman"/>
                        <a:cs typeface="Times New Roman"/>
                      </a:endParaRPr>
                    </a:p>
                  </a:txBody>
                  <a:tcPr marL="42530" marR="42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97418">
                <a:tc>
                  <a:txBody>
                    <a:bodyPr/>
                    <a:lstStyle/>
                    <a:p>
                      <a:pPr algn="just">
                        <a:lnSpc>
                          <a:spcPct val="115000"/>
                        </a:lnSpc>
                        <a:spcAft>
                          <a:spcPts val="0"/>
                        </a:spcAft>
                      </a:pPr>
                      <a:r>
                        <a:rPr lang="kk-KZ" sz="1800">
                          <a:latin typeface="Times New Roman"/>
                          <a:ea typeface="Times New Roman"/>
                          <a:cs typeface="Times New Roman"/>
                        </a:rPr>
                        <a:t>6</a:t>
                      </a:r>
                      <a:endParaRPr lang="ru-RU" sz="1800">
                        <a:latin typeface="Calibri"/>
                        <a:ea typeface="Times New Roman"/>
                        <a:cs typeface="Times New Roman"/>
                      </a:endParaRPr>
                    </a:p>
                  </a:txBody>
                  <a:tcPr marL="42530" marR="42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kk-KZ" sz="1800">
                          <a:latin typeface="Times New Roman"/>
                          <a:ea typeface="Times New Roman"/>
                          <a:cs typeface="Times New Roman"/>
                        </a:rPr>
                        <a:t>бастамшылдық</a:t>
                      </a:r>
                      <a:endParaRPr lang="ru-RU" sz="1800">
                        <a:latin typeface="Calibri"/>
                        <a:ea typeface="Times New Roman"/>
                        <a:cs typeface="Times New Roman"/>
                      </a:endParaRPr>
                    </a:p>
                  </a:txBody>
                  <a:tcPr marL="42530" marR="42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2400"/>
                        </a:lnSpc>
                        <a:spcBef>
                          <a:spcPts val="3600"/>
                        </a:spcBef>
                        <a:spcAft>
                          <a:spcPts val="0"/>
                        </a:spcAft>
                      </a:pPr>
                      <a:r>
                        <a:rPr lang="kk-KZ" sz="1800">
                          <a:latin typeface="Times New Roman"/>
                          <a:ea typeface="Times New Roman"/>
                          <a:cs typeface="Times New Roman"/>
                        </a:rPr>
                        <a:t>бастамашыл емес; тіпті оған қандай да бір тапсырма ұнаса да, жеке мүдделеріне қажет болса да, ол өз кандидатурасын ұсынбайды </a:t>
                      </a:r>
                      <a:endParaRPr lang="ru-RU" sz="2400">
                        <a:latin typeface="Times New Roman"/>
                        <a:ea typeface="Times New Roman"/>
                        <a:cs typeface="Times New Roman"/>
                      </a:endParaRPr>
                    </a:p>
                  </a:txBody>
                  <a:tcPr marL="42530" marR="42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2400"/>
                        </a:lnSpc>
                        <a:spcBef>
                          <a:spcPts val="3600"/>
                        </a:spcBef>
                        <a:spcAft>
                          <a:spcPts val="0"/>
                        </a:spcAft>
                      </a:pPr>
                      <a:r>
                        <a:rPr lang="kk-KZ" sz="1800">
                          <a:latin typeface="Times New Roman"/>
                          <a:ea typeface="Times New Roman"/>
                          <a:cs typeface="Times New Roman"/>
                        </a:rPr>
                        <a:t>кей-кезде ғана бастамашыл; «бұл мені қызықтырмайды» принципін ұстанады </a:t>
                      </a:r>
                      <a:endParaRPr lang="ru-RU" sz="2400">
                        <a:latin typeface="Times New Roman"/>
                        <a:ea typeface="Times New Roman"/>
                        <a:cs typeface="Times New Roman"/>
                      </a:endParaRPr>
                    </a:p>
                  </a:txBody>
                  <a:tcPr marL="42530" marR="42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2400"/>
                        </a:lnSpc>
                        <a:spcBef>
                          <a:spcPts val="3600"/>
                        </a:spcBef>
                        <a:spcAft>
                          <a:spcPts val="0"/>
                        </a:spcAft>
                      </a:pPr>
                      <a:r>
                        <a:rPr lang="kk-KZ" sz="1800" dirty="0">
                          <a:latin typeface="Times New Roman"/>
                          <a:ea typeface="Times New Roman"/>
                          <a:cs typeface="Times New Roman"/>
                        </a:rPr>
                        <a:t>әрқашан өз бетінше жаңа идеяларды ұсынады; қандай да бір тапсырманы орындауда жетекшінің, старостаның және т.б.) нұсқауын күтпестен әрдайым бастаманы өзіне алады </a:t>
                      </a:r>
                      <a:endParaRPr lang="ru-RU" sz="2400" dirty="0">
                        <a:latin typeface="Times New Roman"/>
                        <a:ea typeface="Times New Roman"/>
                        <a:cs typeface="Times New Roman"/>
                      </a:endParaRPr>
                    </a:p>
                  </a:txBody>
                  <a:tcPr marL="42530" marR="42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323529" y="188640"/>
          <a:ext cx="8496943" cy="6336704"/>
        </p:xfrm>
        <a:graphic>
          <a:graphicData uri="http://schemas.openxmlformats.org/drawingml/2006/table">
            <a:tbl>
              <a:tblPr/>
              <a:tblGrid>
                <a:gridCol w="446971"/>
                <a:gridCol w="1828433"/>
                <a:gridCol w="1998751"/>
                <a:gridCol w="2082557"/>
                <a:gridCol w="2140231"/>
              </a:tblGrid>
              <a:tr h="3381350">
                <a:tc>
                  <a:txBody>
                    <a:bodyPr/>
                    <a:lstStyle/>
                    <a:p>
                      <a:pPr algn="just">
                        <a:lnSpc>
                          <a:spcPct val="115000"/>
                        </a:lnSpc>
                        <a:spcAft>
                          <a:spcPts val="0"/>
                        </a:spcAft>
                      </a:pPr>
                      <a:r>
                        <a:rPr lang="kk-KZ" sz="1600" dirty="0">
                          <a:latin typeface="Times New Roman"/>
                          <a:ea typeface="Times New Roman"/>
                          <a:cs typeface="Times New Roman"/>
                        </a:rPr>
                        <a:t>7</a:t>
                      </a:r>
                      <a:endParaRPr lang="ru-RU" sz="1400" dirty="0">
                        <a:latin typeface="Calibri"/>
                        <a:ea typeface="Times New Roman"/>
                        <a:cs typeface="Times New Roman"/>
                      </a:endParaRPr>
                    </a:p>
                  </a:txBody>
                  <a:tcPr marL="52251" marR="522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kk-KZ" sz="1600" dirty="0">
                          <a:latin typeface="Times New Roman"/>
                          <a:ea typeface="Times New Roman"/>
                          <a:cs typeface="Times New Roman"/>
                        </a:rPr>
                        <a:t>қабілеттілік</a:t>
                      </a:r>
                      <a:endParaRPr lang="ru-RU" sz="1400" dirty="0">
                        <a:latin typeface="Calibri"/>
                        <a:ea typeface="Times New Roman"/>
                        <a:cs typeface="Times New Roman"/>
                      </a:endParaRPr>
                    </a:p>
                  </a:txBody>
                  <a:tcPr marL="52251" marR="522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2400"/>
                        </a:lnSpc>
                        <a:spcBef>
                          <a:spcPts val="3600"/>
                        </a:spcBef>
                        <a:spcAft>
                          <a:spcPts val="0"/>
                        </a:spcAft>
                      </a:pPr>
                      <a:r>
                        <a:rPr lang="kk-KZ" sz="1600" dirty="0">
                          <a:latin typeface="Times New Roman"/>
                          <a:ea typeface="Times New Roman"/>
                          <a:cs typeface="Times New Roman"/>
                        </a:rPr>
                        <a:t>тез шаршайды; ұзақ ой және дене күштеріне қабілетті емес; бөгде істерге жиі көңілі бөлінеді </a:t>
                      </a:r>
                      <a:endParaRPr lang="ru-RU" sz="2400" dirty="0">
                        <a:latin typeface="Times New Roman"/>
                        <a:ea typeface="Times New Roman"/>
                        <a:cs typeface="Times New Roman"/>
                      </a:endParaRPr>
                    </a:p>
                  </a:txBody>
                  <a:tcPr marL="52251" marR="522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2400"/>
                        </a:lnSpc>
                        <a:spcBef>
                          <a:spcPts val="3600"/>
                        </a:spcBef>
                        <a:spcAft>
                          <a:spcPts val="0"/>
                        </a:spcAft>
                      </a:pPr>
                      <a:r>
                        <a:rPr lang="kk-KZ" sz="1600" dirty="0">
                          <a:latin typeface="Times New Roman"/>
                          <a:ea typeface="Times New Roman"/>
                          <a:cs typeface="Times New Roman"/>
                        </a:rPr>
                        <a:t>бір іспен ұзақ әрі қарқынды айналыса алмайды; қызметін жиі ауыстырады; жұмысын аяқтамастан, басқа бір қызықты іске көңілі бөлуі мүмкін</a:t>
                      </a:r>
                      <a:endParaRPr lang="ru-RU" sz="2400" dirty="0">
                        <a:latin typeface="Times New Roman"/>
                        <a:ea typeface="Times New Roman"/>
                        <a:cs typeface="Times New Roman"/>
                      </a:endParaRPr>
                    </a:p>
                  </a:txBody>
                  <a:tcPr marL="52251" marR="522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2400"/>
                        </a:lnSpc>
                        <a:spcBef>
                          <a:spcPts val="3600"/>
                        </a:spcBef>
                        <a:spcAft>
                          <a:spcPts val="0"/>
                        </a:spcAft>
                      </a:pPr>
                      <a:r>
                        <a:rPr lang="kk-KZ" sz="1600" dirty="0">
                          <a:latin typeface="Times New Roman"/>
                          <a:ea typeface="Times New Roman"/>
                          <a:cs typeface="Times New Roman"/>
                        </a:rPr>
                        <a:t>ұзақ қиын жұмысты істеуге қабілетті; бос нәрселерге көңіл бөлмейді </a:t>
                      </a:r>
                      <a:endParaRPr lang="ru-RU" sz="2400" dirty="0">
                        <a:latin typeface="Times New Roman"/>
                        <a:ea typeface="Times New Roman"/>
                        <a:cs typeface="Times New Roman"/>
                      </a:endParaRPr>
                    </a:p>
                  </a:txBody>
                  <a:tcPr marL="52251" marR="522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5354">
                <a:tc>
                  <a:txBody>
                    <a:bodyPr/>
                    <a:lstStyle/>
                    <a:p>
                      <a:pPr algn="just">
                        <a:lnSpc>
                          <a:spcPct val="115000"/>
                        </a:lnSpc>
                        <a:spcAft>
                          <a:spcPts val="0"/>
                        </a:spcAft>
                      </a:pPr>
                      <a:r>
                        <a:rPr lang="kk-KZ" sz="1600">
                          <a:latin typeface="Times New Roman"/>
                          <a:ea typeface="Times New Roman"/>
                          <a:cs typeface="Times New Roman"/>
                        </a:rPr>
                        <a:t>8</a:t>
                      </a:r>
                      <a:endParaRPr lang="ru-RU" sz="1400">
                        <a:latin typeface="Calibri"/>
                        <a:ea typeface="Times New Roman"/>
                        <a:cs typeface="Times New Roman"/>
                      </a:endParaRPr>
                    </a:p>
                  </a:txBody>
                  <a:tcPr marL="52251" marR="522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kk-KZ" sz="1600">
                          <a:latin typeface="Times New Roman"/>
                          <a:ea typeface="Times New Roman"/>
                          <a:cs typeface="Times New Roman"/>
                        </a:rPr>
                        <a:t>зейінділік</a:t>
                      </a:r>
                      <a:endParaRPr lang="ru-RU" sz="1400">
                        <a:latin typeface="Calibri"/>
                        <a:ea typeface="Times New Roman"/>
                        <a:cs typeface="Times New Roman"/>
                      </a:endParaRPr>
                    </a:p>
                  </a:txBody>
                  <a:tcPr marL="52251" marR="522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2400"/>
                        </a:lnSpc>
                        <a:spcBef>
                          <a:spcPts val="3600"/>
                        </a:spcBef>
                        <a:spcAft>
                          <a:spcPts val="0"/>
                        </a:spcAft>
                      </a:pPr>
                      <a:r>
                        <a:rPr lang="kk-KZ" sz="1600" dirty="0">
                          <a:latin typeface="Times New Roman"/>
                          <a:ea typeface="Times New Roman"/>
                          <a:cs typeface="Times New Roman"/>
                        </a:rPr>
                        <a:t>зейіні төмен, ұжымда не болып жатқанына ұжым мүшелері арасындағы</a:t>
                      </a:r>
                      <a:endParaRPr lang="ru-RU" sz="2400" dirty="0">
                        <a:latin typeface="Times New Roman"/>
                        <a:ea typeface="Times New Roman"/>
                        <a:cs typeface="Times New Roman"/>
                      </a:endParaRPr>
                    </a:p>
                    <a:p>
                      <a:pPr algn="just">
                        <a:lnSpc>
                          <a:spcPts val="2400"/>
                        </a:lnSpc>
                        <a:spcBef>
                          <a:spcPts val="3600"/>
                        </a:spcBef>
                        <a:spcAft>
                          <a:spcPts val="0"/>
                        </a:spcAft>
                      </a:pPr>
                      <a:r>
                        <a:rPr lang="kk-KZ" sz="1600" dirty="0">
                          <a:latin typeface="Times New Roman"/>
                          <a:ea typeface="Times New Roman"/>
                          <a:cs typeface="Times New Roman"/>
                        </a:rPr>
                        <a:t>өзгерістерге көңіл бөлмейді, байқамайды</a:t>
                      </a:r>
                      <a:endParaRPr lang="ru-RU" sz="2400" dirty="0">
                        <a:latin typeface="Times New Roman"/>
                        <a:ea typeface="Times New Roman"/>
                        <a:cs typeface="Times New Roman"/>
                      </a:endParaRPr>
                    </a:p>
                  </a:txBody>
                  <a:tcPr marL="52251" marR="522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2400"/>
                        </a:lnSpc>
                        <a:spcBef>
                          <a:spcPts val="3600"/>
                        </a:spcBef>
                        <a:spcAft>
                          <a:spcPts val="0"/>
                        </a:spcAft>
                      </a:pPr>
                      <a:r>
                        <a:rPr lang="kk-KZ" sz="1600" dirty="0">
                          <a:latin typeface="Times New Roman"/>
                          <a:ea typeface="Times New Roman"/>
                          <a:cs typeface="Times New Roman"/>
                        </a:rPr>
                        <a:t>ұжымдағы өмірдің қалай жүріп жатқанын, ұжым мүшелерінің қалай араласатынын сирек байқайды</a:t>
                      </a:r>
                      <a:endParaRPr lang="ru-RU" sz="2400" dirty="0">
                        <a:latin typeface="Times New Roman"/>
                        <a:ea typeface="Times New Roman"/>
                        <a:cs typeface="Times New Roman"/>
                      </a:endParaRPr>
                    </a:p>
                  </a:txBody>
                  <a:tcPr marL="52251" marR="522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2400"/>
                        </a:lnSpc>
                        <a:spcBef>
                          <a:spcPts val="3600"/>
                        </a:spcBef>
                        <a:spcAft>
                          <a:spcPts val="0"/>
                        </a:spcAft>
                      </a:pPr>
                      <a:r>
                        <a:rPr lang="kk-KZ" sz="1600" dirty="0">
                          <a:latin typeface="Times New Roman"/>
                          <a:ea typeface="Times New Roman"/>
                          <a:cs typeface="Times New Roman"/>
                        </a:rPr>
                        <a:t>ұжымда болып жатқан барлық нәрсені байқайды;</a:t>
                      </a:r>
                      <a:endParaRPr lang="ru-RU" sz="2400" dirty="0">
                        <a:latin typeface="Times New Roman"/>
                        <a:ea typeface="Times New Roman"/>
                        <a:cs typeface="Times New Roman"/>
                      </a:endParaRPr>
                    </a:p>
                    <a:p>
                      <a:pPr algn="just">
                        <a:lnSpc>
                          <a:spcPct val="115000"/>
                        </a:lnSpc>
                        <a:spcAft>
                          <a:spcPts val="0"/>
                        </a:spcAft>
                      </a:pPr>
                      <a:r>
                        <a:rPr lang="kk-KZ" sz="1600" dirty="0">
                          <a:latin typeface="Times New Roman"/>
                          <a:ea typeface="Times New Roman"/>
                          <a:cs typeface="Times New Roman"/>
                        </a:rPr>
                        <a:t>ұжым мүшелерінің әрекетіне, олардың өзара қатынастарына көңіл бөледі</a:t>
                      </a:r>
                      <a:endParaRPr lang="ru-RU" sz="1400" dirty="0">
                        <a:latin typeface="Calibri"/>
                        <a:ea typeface="Times New Roman"/>
                        <a:cs typeface="Times New Roman"/>
                      </a:endParaRPr>
                    </a:p>
                  </a:txBody>
                  <a:tcPr marL="52251" marR="522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179512" y="188640"/>
          <a:ext cx="8784976" cy="6248400"/>
        </p:xfrm>
        <a:graphic>
          <a:graphicData uri="http://schemas.openxmlformats.org/drawingml/2006/table">
            <a:tbl>
              <a:tblPr/>
              <a:tblGrid>
                <a:gridCol w="462122"/>
                <a:gridCol w="1890413"/>
                <a:gridCol w="2066505"/>
                <a:gridCol w="2153155"/>
                <a:gridCol w="2212781"/>
              </a:tblGrid>
              <a:tr h="1486829">
                <a:tc>
                  <a:txBody>
                    <a:bodyPr/>
                    <a:lstStyle/>
                    <a:p>
                      <a:pPr algn="just">
                        <a:lnSpc>
                          <a:spcPct val="115000"/>
                        </a:lnSpc>
                        <a:spcAft>
                          <a:spcPts val="0"/>
                        </a:spcAft>
                      </a:pPr>
                      <a:r>
                        <a:rPr lang="kk-KZ" sz="1800" dirty="0">
                          <a:latin typeface="Times New Roman"/>
                          <a:ea typeface="Times New Roman"/>
                          <a:cs typeface="Times New Roman"/>
                        </a:rPr>
                        <a:t>9</a:t>
                      </a:r>
                      <a:endParaRPr lang="ru-RU" sz="1600" dirty="0">
                        <a:latin typeface="Calibri"/>
                        <a:ea typeface="Times New Roman"/>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kk-KZ" sz="1800" dirty="0">
                          <a:latin typeface="Times New Roman"/>
                          <a:ea typeface="Times New Roman"/>
                          <a:cs typeface="Times New Roman"/>
                        </a:rPr>
                        <a:t>дербестік</a:t>
                      </a:r>
                      <a:endParaRPr lang="ru-RU" sz="1600" dirty="0">
                        <a:latin typeface="Calibri"/>
                        <a:ea typeface="Times New Roman"/>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2400"/>
                        </a:lnSpc>
                        <a:spcBef>
                          <a:spcPts val="3600"/>
                        </a:spcBef>
                        <a:spcAft>
                          <a:spcPts val="0"/>
                        </a:spcAft>
                      </a:pPr>
                      <a:r>
                        <a:rPr lang="kk-KZ" sz="1800" dirty="0">
                          <a:latin typeface="Times New Roman"/>
                          <a:ea typeface="Times New Roman"/>
                          <a:cs typeface="Times New Roman"/>
                        </a:rPr>
                        <a:t>қандай да бір істі өз бетінше орындай алмайды; тіпті қарапайым істерді орындауда да оларға көмек керек </a:t>
                      </a:r>
                      <a:endParaRPr lang="ru-RU" sz="2000" dirty="0">
                        <a:latin typeface="Times New Roman"/>
                        <a:ea typeface="Times New Roman"/>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2400"/>
                        </a:lnSpc>
                        <a:spcBef>
                          <a:spcPts val="3600"/>
                        </a:spcBef>
                        <a:spcAft>
                          <a:spcPts val="0"/>
                        </a:spcAft>
                      </a:pPr>
                      <a:r>
                        <a:rPr lang="kk-KZ" sz="1800">
                          <a:latin typeface="Times New Roman"/>
                          <a:ea typeface="Times New Roman"/>
                          <a:cs typeface="Times New Roman"/>
                        </a:rPr>
                        <a:t>Өзбетінше жұмыс жасауды ұнатпайды, бірақ тырысады,</a:t>
                      </a:r>
                      <a:endParaRPr lang="ru-RU" sz="2000">
                        <a:latin typeface="Times New Roman"/>
                        <a:ea typeface="Times New Roman"/>
                        <a:cs typeface="Times New Roman"/>
                      </a:endParaRPr>
                    </a:p>
                    <a:p>
                      <a:pPr algn="just">
                        <a:lnSpc>
                          <a:spcPts val="2400"/>
                        </a:lnSpc>
                        <a:spcBef>
                          <a:spcPts val="3600"/>
                        </a:spcBef>
                        <a:spcAft>
                          <a:spcPts val="0"/>
                        </a:spcAft>
                      </a:pPr>
                      <a:r>
                        <a:rPr lang="kk-KZ" sz="1800">
                          <a:latin typeface="Times New Roman"/>
                          <a:ea typeface="Times New Roman"/>
                          <a:cs typeface="Times New Roman"/>
                        </a:rPr>
                        <a:t>қандай да бір істі басқаның көмек сұрауы мүмкін.</a:t>
                      </a:r>
                      <a:endParaRPr lang="ru-RU" sz="2000">
                        <a:latin typeface="Times New Roman"/>
                        <a:ea typeface="Times New Roman"/>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2400"/>
                        </a:lnSpc>
                        <a:spcBef>
                          <a:spcPts val="3600"/>
                        </a:spcBef>
                        <a:spcAft>
                          <a:spcPts val="0"/>
                        </a:spcAft>
                      </a:pPr>
                      <a:r>
                        <a:rPr lang="kk-KZ" sz="1800">
                          <a:latin typeface="Times New Roman"/>
                          <a:ea typeface="Times New Roman"/>
                          <a:cs typeface="Times New Roman"/>
                        </a:rPr>
                        <a:t>тапсырылған істі өзі орындайды; тек кей жағдайларда ғана көмек сұрайды </a:t>
                      </a:r>
                      <a:endParaRPr lang="ru-RU" sz="2000">
                        <a:latin typeface="Times New Roman"/>
                        <a:ea typeface="Times New Roman"/>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77171">
                <a:tc>
                  <a:txBody>
                    <a:bodyPr/>
                    <a:lstStyle/>
                    <a:p>
                      <a:pPr algn="just">
                        <a:lnSpc>
                          <a:spcPct val="115000"/>
                        </a:lnSpc>
                        <a:spcAft>
                          <a:spcPts val="0"/>
                        </a:spcAft>
                      </a:pPr>
                      <a:r>
                        <a:rPr lang="kk-KZ" sz="1800">
                          <a:latin typeface="Times New Roman"/>
                          <a:ea typeface="Times New Roman"/>
                          <a:cs typeface="Times New Roman"/>
                        </a:rPr>
                        <a:t>10</a:t>
                      </a:r>
                      <a:endParaRPr lang="ru-RU" sz="1600">
                        <a:latin typeface="Calibri"/>
                        <a:ea typeface="Times New Roman"/>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kk-KZ" sz="1800">
                          <a:latin typeface="Times New Roman"/>
                          <a:ea typeface="Times New Roman"/>
                          <a:cs typeface="Times New Roman"/>
                        </a:rPr>
                        <a:t>жинақылық</a:t>
                      </a:r>
                      <a:endParaRPr lang="ru-RU" sz="1600">
                        <a:latin typeface="Calibri"/>
                        <a:ea typeface="Times New Roman"/>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2400"/>
                        </a:lnSpc>
                        <a:spcBef>
                          <a:spcPts val="3600"/>
                        </a:spcBef>
                        <a:spcAft>
                          <a:spcPts val="0"/>
                        </a:spcAft>
                      </a:pPr>
                      <a:r>
                        <a:rPr lang="kk-KZ" sz="1800" dirty="0">
                          <a:latin typeface="Times New Roman"/>
                          <a:ea typeface="Times New Roman"/>
                          <a:cs typeface="Times New Roman"/>
                        </a:rPr>
                        <a:t>өз жұмыс орнын  ұйымдастыру, жұмыс уақытын жоспарлай алмайды; белгіленген кездесулер, іс-шаралар туралы үнемі ұмытып кетеді; қандай да бір істерді орындауды ұмытып кетеді </a:t>
                      </a:r>
                      <a:endParaRPr lang="ru-RU" sz="2000" dirty="0">
                        <a:latin typeface="Times New Roman"/>
                        <a:ea typeface="Times New Roman"/>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2400"/>
                        </a:lnSpc>
                        <a:spcBef>
                          <a:spcPts val="3600"/>
                        </a:spcBef>
                        <a:spcAft>
                          <a:spcPts val="0"/>
                        </a:spcAft>
                      </a:pPr>
                      <a:r>
                        <a:rPr lang="kk-KZ" sz="1800" dirty="0">
                          <a:latin typeface="Times New Roman"/>
                          <a:ea typeface="Times New Roman"/>
                          <a:cs typeface="Times New Roman"/>
                        </a:rPr>
                        <a:t>өз жұмыс уақытын  толық жоспарлай алмайды; белгіленген кездесулер туралы немесе өзіне тапсырылған істі орындауды ескерту арқылы орындайды</a:t>
                      </a:r>
                      <a:endParaRPr lang="ru-RU" sz="2000" dirty="0">
                        <a:latin typeface="Times New Roman"/>
                        <a:ea typeface="Times New Roman"/>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2400"/>
                        </a:lnSpc>
                        <a:spcBef>
                          <a:spcPts val="3600"/>
                        </a:spcBef>
                        <a:spcAft>
                          <a:spcPts val="0"/>
                        </a:spcAft>
                      </a:pPr>
                      <a:r>
                        <a:rPr lang="kk-KZ" sz="1800" dirty="0">
                          <a:latin typeface="Times New Roman"/>
                          <a:ea typeface="Times New Roman"/>
                          <a:cs typeface="Times New Roman"/>
                        </a:rPr>
                        <a:t>жоспарланған шаралар туралы ешқашан ұмытпайды; өз уақытын жақсы жоспарлайды; барлығын уақытынан кешіктірмей орындайды </a:t>
                      </a:r>
                      <a:endParaRPr lang="ru-RU" sz="2000" dirty="0">
                        <a:latin typeface="Times New Roman"/>
                        <a:ea typeface="Times New Roman"/>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395536" y="404664"/>
          <a:ext cx="8438714" cy="6264696"/>
        </p:xfrm>
        <a:graphic>
          <a:graphicData uri="http://schemas.openxmlformats.org/drawingml/2006/table">
            <a:tbl>
              <a:tblPr/>
              <a:tblGrid>
                <a:gridCol w="1152128"/>
                <a:gridCol w="1656184"/>
                <a:gridCol w="2088232"/>
                <a:gridCol w="1815631"/>
                <a:gridCol w="1726539"/>
              </a:tblGrid>
              <a:tr h="3425262">
                <a:tc>
                  <a:txBody>
                    <a:bodyPr/>
                    <a:lstStyle/>
                    <a:p>
                      <a:pPr algn="just">
                        <a:lnSpc>
                          <a:spcPct val="115000"/>
                        </a:lnSpc>
                        <a:spcAft>
                          <a:spcPts val="0"/>
                        </a:spcAft>
                      </a:pPr>
                      <a:r>
                        <a:rPr lang="kk-KZ" sz="1600" dirty="0">
                          <a:latin typeface="Times New Roman"/>
                          <a:ea typeface="Times New Roman"/>
                          <a:cs typeface="Times New Roman"/>
                        </a:rPr>
                        <a:t>11</a:t>
                      </a:r>
                      <a:endParaRPr lang="ru-RU" sz="1400" dirty="0">
                        <a:latin typeface="Calibri"/>
                        <a:ea typeface="Times New Roman"/>
                        <a:cs typeface="Times New Roman"/>
                      </a:endParaRPr>
                    </a:p>
                  </a:txBody>
                  <a:tcPr marL="55418" marR="55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kk-KZ" sz="1600" dirty="0">
                          <a:latin typeface="Times New Roman"/>
                          <a:ea typeface="Times New Roman"/>
                          <a:cs typeface="Times New Roman"/>
                        </a:rPr>
                        <a:t>батылдық</a:t>
                      </a:r>
                      <a:endParaRPr lang="ru-RU" sz="1400" dirty="0">
                        <a:latin typeface="Calibri"/>
                        <a:ea typeface="Times New Roman"/>
                        <a:cs typeface="Times New Roman"/>
                      </a:endParaRPr>
                    </a:p>
                  </a:txBody>
                  <a:tcPr marL="55418" marR="55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2400"/>
                        </a:lnSpc>
                        <a:spcBef>
                          <a:spcPts val="3600"/>
                        </a:spcBef>
                        <a:spcAft>
                          <a:spcPts val="0"/>
                        </a:spcAft>
                      </a:pPr>
                      <a:r>
                        <a:rPr lang="kk-KZ" sz="1600" dirty="0">
                          <a:latin typeface="Times New Roman"/>
                          <a:ea typeface="Times New Roman"/>
                          <a:cs typeface="Times New Roman"/>
                        </a:rPr>
                        <a:t>жауапты шешімдерді қабылдауға қорқады; әрекет етуде өте сақ; «дұрысы» мен «бұрысын» салыстырады, шешім қабылдай алмайды </a:t>
                      </a:r>
                      <a:endParaRPr lang="ru-RU" sz="2000" dirty="0">
                        <a:latin typeface="Times New Roman"/>
                        <a:ea typeface="Times New Roman"/>
                        <a:cs typeface="Times New Roman"/>
                      </a:endParaRPr>
                    </a:p>
                  </a:txBody>
                  <a:tcPr marL="55418" marR="55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2400"/>
                        </a:lnSpc>
                        <a:spcBef>
                          <a:spcPts val="3600"/>
                        </a:spcBef>
                        <a:spcAft>
                          <a:spcPts val="0"/>
                        </a:spcAft>
                      </a:pPr>
                      <a:r>
                        <a:rPr lang="kk-KZ" sz="1600" dirty="0">
                          <a:latin typeface="Times New Roman"/>
                          <a:ea typeface="Times New Roman"/>
                          <a:cs typeface="Times New Roman"/>
                        </a:rPr>
                        <a:t>шешімдерді сирек тез қабылдайды; барлығын«дұрысы» мен «бұрысын» салыстыра отырып, көп ойланып, ұзақ шешім қабылдайды</a:t>
                      </a:r>
                      <a:endParaRPr lang="ru-RU" sz="2000" dirty="0">
                        <a:latin typeface="Times New Roman"/>
                        <a:ea typeface="Times New Roman"/>
                        <a:cs typeface="Times New Roman"/>
                      </a:endParaRPr>
                    </a:p>
                  </a:txBody>
                  <a:tcPr marL="55418" marR="55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2400"/>
                        </a:lnSpc>
                        <a:spcBef>
                          <a:spcPts val="3600"/>
                        </a:spcBef>
                        <a:spcAft>
                          <a:spcPts val="0"/>
                        </a:spcAft>
                      </a:pPr>
                      <a:r>
                        <a:rPr lang="kk-KZ" sz="1600" dirty="0">
                          <a:latin typeface="Times New Roman"/>
                          <a:ea typeface="Times New Roman"/>
                          <a:cs typeface="Times New Roman"/>
                        </a:rPr>
                        <a:t>жағдайларға орай жылдам шешім қабылдап, әрекет етеді; тез қимылдайды</a:t>
                      </a:r>
                      <a:endParaRPr lang="ru-RU" sz="2000" dirty="0">
                        <a:latin typeface="Times New Roman"/>
                        <a:ea typeface="Times New Roman"/>
                        <a:cs typeface="Times New Roman"/>
                      </a:endParaRPr>
                    </a:p>
                  </a:txBody>
                  <a:tcPr marL="55418" marR="55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39434">
                <a:tc>
                  <a:txBody>
                    <a:bodyPr/>
                    <a:lstStyle/>
                    <a:p>
                      <a:pPr algn="just">
                        <a:lnSpc>
                          <a:spcPct val="115000"/>
                        </a:lnSpc>
                        <a:spcAft>
                          <a:spcPts val="0"/>
                        </a:spcAft>
                      </a:pPr>
                      <a:r>
                        <a:rPr lang="kk-KZ" sz="1600">
                          <a:latin typeface="Times New Roman"/>
                          <a:ea typeface="Times New Roman"/>
                          <a:cs typeface="Times New Roman"/>
                        </a:rPr>
                        <a:t>12</a:t>
                      </a:r>
                      <a:endParaRPr lang="ru-RU" sz="1400">
                        <a:latin typeface="Calibri"/>
                        <a:ea typeface="Times New Roman"/>
                        <a:cs typeface="Times New Roman"/>
                      </a:endParaRPr>
                    </a:p>
                  </a:txBody>
                  <a:tcPr marL="55418" marR="55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kk-KZ" sz="1600">
                          <a:latin typeface="Times New Roman"/>
                          <a:ea typeface="Times New Roman"/>
                          <a:cs typeface="Times New Roman"/>
                        </a:rPr>
                        <a:t>сендіре білу</a:t>
                      </a:r>
                      <a:endParaRPr lang="ru-RU" sz="1400">
                        <a:latin typeface="Calibri"/>
                        <a:ea typeface="Times New Roman"/>
                        <a:cs typeface="Times New Roman"/>
                      </a:endParaRPr>
                    </a:p>
                  </a:txBody>
                  <a:tcPr marL="55418" marR="55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2400"/>
                        </a:lnSpc>
                        <a:spcBef>
                          <a:spcPts val="3600"/>
                        </a:spcBef>
                        <a:spcAft>
                          <a:spcPts val="0"/>
                        </a:spcAft>
                      </a:pPr>
                      <a:r>
                        <a:rPr lang="kk-KZ" sz="1600" dirty="0">
                          <a:latin typeface="Times New Roman"/>
                          <a:ea typeface="Times New Roman"/>
                          <a:cs typeface="Times New Roman"/>
                        </a:rPr>
                        <a:t>басқалардың пікірімен тез келіседі, дәлелдеуден, сендіруден қорқады </a:t>
                      </a:r>
                      <a:endParaRPr lang="ru-RU" sz="2000" dirty="0">
                        <a:latin typeface="Times New Roman"/>
                        <a:ea typeface="Times New Roman"/>
                        <a:cs typeface="Times New Roman"/>
                      </a:endParaRPr>
                    </a:p>
                  </a:txBody>
                  <a:tcPr marL="55418" marR="55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2400"/>
                        </a:lnSpc>
                        <a:spcBef>
                          <a:spcPts val="3600"/>
                        </a:spcBef>
                        <a:spcAft>
                          <a:spcPts val="0"/>
                        </a:spcAft>
                      </a:pPr>
                      <a:r>
                        <a:rPr lang="kk-KZ" sz="1600">
                          <a:latin typeface="Times New Roman"/>
                          <a:ea typeface="Times New Roman"/>
                          <a:cs typeface="Times New Roman"/>
                        </a:rPr>
                        <a:t>өз көзқарасын </a:t>
                      </a:r>
                      <a:endParaRPr lang="ru-RU" sz="2000">
                        <a:latin typeface="Times New Roman"/>
                        <a:ea typeface="Times New Roman"/>
                        <a:cs typeface="Times New Roman"/>
                      </a:endParaRPr>
                    </a:p>
                    <a:p>
                      <a:pPr algn="just">
                        <a:lnSpc>
                          <a:spcPts val="2400"/>
                        </a:lnSpc>
                        <a:spcBef>
                          <a:spcPts val="3600"/>
                        </a:spcBef>
                        <a:spcAft>
                          <a:spcPts val="0"/>
                        </a:spcAft>
                      </a:pPr>
                      <a:r>
                        <a:rPr lang="kk-KZ" sz="1600">
                          <a:latin typeface="Times New Roman"/>
                          <a:ea typeface="Times New Roman"/>
                          <a:cs typeface="Times New Roman"/>
                        </a:rPr>
                        <a:t>үнемі қорғай қолынан келе бермейді; жиі келіседі</a:t>
                      </a:r>
                      <a:endParaRPr lang="ru-RU" sz="2000">
                        <a:latin typeface="Times New Roman"/>
                        <a:ea typeface="Times New Roman"/>
                        <a:cs typeface="Times New Roman"/>
                      </a:endParaRPr>
                    </a:p>
                  </a:txBody>
                  <a:tcPr marL="55418" marR="55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2400"/>
                        </a:lnSpc>
                        <a:spcBef>
                          <a:spcPts val="3600"/>
                        </a:spcBef>
                        <a:spcAft>
                          <a:spcPts val="0"/>
                        </a:spcAft>
                      </a:pPr>
                      <a:r>
                        <a:rPr lang="kk-KZ" sz="1600" dirty="0">
                          <a:latin typeface="Times New Roman"/>
                          <a:ea typeface="Times New Roman"/>
                          <a:cs typeface="Times New Roman"/>
                        </a:rPr>
                        <a:t>өз көзқарасының дұрыстығына ылғи сендіреді; жақсы дәлелдер таба біледі</a:t>
                      </a:r>
                      <a:endParaRPr lang="ru-RU" sz="2000" dirty="0">
                        <a:latin typeface="Times New Roman"/>
                        <a:ea typeface="Times New Roman"/>
                        <a:cs typeface="Times New Roman"/>
                      </a:endParaRPr>
                    </a:p>
                  </a:txBody>
                  <a:tcPr marL="55418" marR="55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одзаголовок 5"/>
          <p:cNvSpPr>
            <a:spLocks noGrp="1"/>
          </p:cNvSpPr>
          <p:nvPr>
            <p:ph type="subTitle" idx="1"/>
          </p:nvPr>
        </p:nvSpPr>
        <p:spPr>
          <a:xfrm>
            <a:off x="323528" y="620688"/>
            <a:ext cx="8280920" cy="1752600"/>
          </a:xfrm>
        </p:spPr>
        <p:txBody>
          <a:bodyPr>
            <a:normAutofit fontScale="92500"/>
          </a:bodyPr>
          <a:lstStyle/>
          <a:p>
            <a:r>
              <a:rPr lang="kk-KZ" sz="2600" dirty="0" smtClean="0">
                <a:solidFill>
                  <a:schemeClr val="tx1"/>
                </a:solidFill>
                <a:latin typeface="Times New Roman" panose="02020603050405020304" pitchFamily="18" charset="0"/>
                <a:cs typeface="Times New Roman" panose="02020603050405020304" pitchFamily="18" charset="0"/>
              </a:rPr>
              <a:t>Алғашқы ғылыми тұрғыдағы көшбасшылық теориялары XX ғасырдың бірінші жартысында пайда бола бастады. Соған қарамастан оның мәнін анықтауда, табиғатын сипаттауда әлі де ортақ пікір қалыптаспағаны байқалады</a:t>
            </a:r>
            <a:r>
              <a:rPr lang="kk-KZ" sz="2600" dirty="0" smtClean="0"/>
              <a:t>. </a:t>
            </a:r>
            <a:endParaRPr lang="ru-RU" sz="2600" dirty="0" smtClean="0"/>
          </a:p>
          <a:p>
            <a:endParaRPr lang="ru-RU" dirty="0"/>
          </a:p>
        </p:txBody>
      </p:sp>
      <p:pic>
        <p:nvPicPr>
          <p:cNvPr id="1026" name="Picture 2" descr="Что такое лидерство, кто такой лидер и как им стать?"/>
          <p:cNvPicPr>
            <a:picLocks noChangeAspect="1" noChangeArrowheads="1"/>
          </p:cNvPicPr>
          <p:nvPr/>
        </p:nvPicPr>
        <p:blipFill>
          <a:blip r:embed="rId2" cstate="print"/>
          <a:srcRect/>
          <a:stretch>
            <a:fillRect/>
          </a:stretch>
        </p:blipFill>
        <p:spPr bwMode="auto">
          <a:xfrm>
            <a:off x="395536" y="2708920"/>
            <a:ext cx="8640960" cy="223224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323528" y="260648"/>
          <a:ext cx="8496944" cy="6433434"/>
        </p:xfrm>
        <a:graphic>
          <a:graphicData uri="http://schemas.openxmlformats.org/drawingml/2006/table">
            <a:tbl>
              <a:tblPr/>
              <a:tblGrid>
                <a:gridCol w="433147"/>
                <a:gridCol w="1771882"/>
                <a:gridCol w="1936932"/>
                <a:gridCol w="2018146"/>
                <a:gridCol w="2336837"/>
              </a:tblGrid>
              <a:tr h="2775834">
                <a:tc>
                  <a:txBody>
                    <a:bodyPr/>
                    <a:lstStyle/>
                    <a:p>
                      <a:pPr algn="just">
                        <a:lnSpc>
                          <a:spcPct val="115000"/>
                        </a:lnSpc>
                        <a:spcAft>
                          <a:spcPts val="0"/>
                        </a:spcAft>
                      </a:pPr>
                      <a:r>
                        <a:rPr lang="kk-KZ" sz="1800" dirty="0">
                          <a:latin typeface="Times New Roman"/>
                          <a:ea typeface="Times New Roman"/>
                          <a:cs typeface="Times New Roman"/>
                        </a:rPr>
                        <a:t>13</a:t>
                      </a:r>
                      <a:endParaRPr lang="ru-RU" sz="1800" dirty="0">
                        <a:latin typeface="Calibri"/>
                        <a:ea typeface="Times New Roman"/>
                        <a:cs typeface="Times New Roman"/>
                      </a:endParaRPr>
                    </a:p>
                  </a:txBody>
                  <a:tcPr marL="48126" marR="481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kk-KZ" sz="1800" dirty="0">
                          <a:latin typeface="Times New Roman"/>
                          <a:ea typeface="Times New Roman"/>
                          <a:cs typeface="Times New Roman"/>
                        </a:rPr>
                        <a:t>тартымдылық</a:t>
                      </a:r>
                      <a:endParaRPr lang="ru-RU" sz="1800" dirty="0">
                        <a:latin typeface="Calibri"/>
                        <a:ea typeface="Times New Roman"/>
                        <a:cs typeface="Times New Roman"/>
                      </a:endParaRPr>
                    </a:p>
                  </a:txBody>
                  <a:tcPr marL="48126" marR="481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2400"/>
                        </a:lnSpc>
                        <a:spcBef>
                          <a:spcPts val="3600"/>
                        </a:spcBef>
                        <a:spcAft>
                          <a:spcPts val="0"/>
                        </a:spcAft>
                      </a:pPr>
                      <a:r>
                        <a:rPr lang="kk-KZ" sz="1800" dirty="0">
                          <a:latin typeface="Times New Roman"/>
                          <a:ea typeface="Times New Roman"/>
                          <a:cs typeface="Times New Roman"/>
                        </a:rPr>
                        <a:t>өзіне адамдарды тарта алмайды; олардың көңіл-күйін сезіне алмайды; ұжымға сіңіп, оның бір мүшесі бола алмайды </a:t>
                      </a:r>
                      <a:endParaRPr lang="ru-RU" sz="2400" dirty="0">
                        <a:latin typeface="Times New Roman"/>
                        <a:ea typeface="Times New Roman"/>
                        <a:cs typeface="Times New Roman"/>
                      </a:endParaRPr>
                    </a:p>
                  </a:txBody>
                  <a:tcPr marL="48126" marR="481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2400"/>
                        </a:lnSpc>
                        <a:spcBef>
                          <a:spcPts val="3600"/>
                        </a:spcBef>
                        <a:spcAft>
                          <a:spcPts val="0"/>
                        </a:spcAft>
                      </a:pPr>
                      <a:r>
                        <a:rPr lang="kk-KZ" sz="1800">
                          <a:latin typeface="Times New Roman"/>
                          <a:ea typeface="Times New Roman"/>
                          <a:cs typeface="Times New Roman"/>
                        </a:rPr>
                        <a:t>ұжымды, оның көңіл-күйін үнемі сезіне бермейді; ұжыммен бір тұтас болу  қолынан сирек келеді </a:t>
                      </a:r>
                      <a:endParaRPr lang="ru-RU" sz="2400">
                        <a:latin typeface="Times New Roman"/>
                        <a:ea typeface="Times New Roman"/>
                        <a:cs typeface="Times New Roman"/>
                      </a:endParaRPr>
                    </a:p>
                  </a:txBody>
                  <a:tcPr marL="48126" marR="481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2400"/>
                        </a:lnSpc>
                        <a:spcBef>
                          <a:spcPts val="3600"/>
                        </a:spcBef>
                        <a:spcAft>
                          <a:spcPts val="0"/>
                        </a:spcAft>
                      </a:pPr>
                      <a:r>
                        <a:rPr lang="kk-KZ" sz="1800">
                          <a:latin typeface="Times New Roman"/>
                          <a:ea typeface="Times New Roman"/>
                          <a:cs typeface="Times New Roman"/>
                        </a:rPr>
                        <a:t>өз ұжымын жақсы түсінеді, ұжымның көңіл-күйіндегі өзгерістерге сезімтал </a:t>
                      </a:r>
                      <a:endParaRPr lang="ru-RU" sz="2400">
                        <a:latin typeface="Times New Roman"/>
                        <a:ea typeface="Times New Roman"/>
                        <a:cs typeface="Times New Roman"/>
                      </a:endParaRPr>
                    </a:p>
                  </a:txBody>
                  <a:tcPr marL="48126" marR="481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55579">
                <a:tc>
                  <a:txBody>
                    <a:bodyPr/>
                    <a:lstStyle/>
                    <a:p>
                      <a:pPr algn="just">
                        <a:lnSpc>
                          <a:spcPct val="115000"/>
                        </a:lnSpc>
                        <a:spcAft>
                          <a:spcPts val="0"/>
                        </a:spcAft>
                      </a:pPr>
                      <a:r>
                        <a:rPr lang="kk-KZ" sz="1800">
                          <a:latin typeface="Times New Roman"/>
                          <a:ea typeface="Times New Roman"/>
                          <a:cs typeface="Times New Roman"/>
                        </a:rPr>
                        <a:t>14</a:t>
                      </a:r>
                      <a:endParaRPr lang="ru-RU" sz="1800">
                        <a:latin typeface="Calibri"/>
                        <a:ea typeface="Times New Roman"/>
                        <a:cs typeface="Times New Roman"/>
                      </a:endParaRPr>
                    </a:p>
                  </a:txBody>
                  <a:tcPr marL="48126" marR="481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kk-KZ" sz="1800">
                          <a:latin typeface="Times New Roman"/>
                          <a:ea typeface="Times New Roman"/>
                          <a:cs typeface="Times New Roman"/>
                        </a:rPr>
                        <a:t>сенімділік</a:t>
                      </a:r>
                      <a:endParaRPr lang="ru-RU" sz="1800">
                        <a:latin typeface="Calibri"/>
                        <a:ea typeface="Times New Roman"/>
                        <a:cs typeface="Times New Roman"/>
                      </a:endParaRPr>
                    </a:p>
                  </a:txBody>
                  <a:tcPr marL="48126" marR="481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2400"/>
                        </a:lnSpc>
                        <a:spcBef>
                          <a:spcPts val="3600"/>
                        </a:spcBef>
                        <a:spcAft>
                          <a:spcPts val="0"/>
                        </a:spcAft>
                      </a:pPr>
                      <a:r>
                        <a:rPr lang="kk-KZ" sz="1800" dirty="0">
                          <a:latin typeface="Times New Roman"/>
                          <a:ea typeface="Times New Roman"/>
                          <a:cs typeface="Times New Roman"/>
                        </a:rPr>
                        <a:t>өз әрекеттерінің дұрыстығына үнемі күмәнданады  </a:t>
                      </a:r>
                      <a:endParaRPr lang="ru-RU" sz="2400" dirty="0">
                        <a:latin typeface="Times New Roman"/>
                        <a:ea typeface="Times New Roman"/>
                        <a:cs typeface="Times New Roman"/>
                      </a:endParaRPr>
                    </a:p>
                  </a:txBody>
                  <a:tcPr marL="48126" marR="481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2400"/>
                        </a:lnSpc>
                        <a:spcBef>
                          <a:spcPts val="3600"/>
                        </a:spcBef>
                        <a:spcAft>
                          <a:spcPts val="0"/>
                        </a:spcAft>
                      </a:pPr>
                      <a:r>
                        <a:rPr lang="kk-KZ" sz="1800" dirty="0">
                          <a:latin typeface="Times New Roman"/>
                          <a:ea typeface="Times New Roman"/>
                          <a:cs typeface="Times New Roman"/>
                        </a:rPr>
                        <a:t>өз әрекеттерінің дұрыстығына жиі күмәнданады</a:t>
                      </a:r>
                      <a:endParaRPr lang="ru-RU" sz="2400" dirty="0">
                        <a:latin typeface="Times New Roman"/>
                        <a:ea typeface="Times New Roman"/>
                        <a:cs typeface="Times New Roman"/>
                      </a:endParaRPr>
                    </a:p>
                  </a:txBody>
                  <a:tcPr marL="48126" marR="481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2400"/>
                        </a:lnSpc>
                        <a:spcBef>
                          <a:spcPts val="3600"/>
                        </a:spcBef>
                        <a:spcAft>
                          <a:spcPts val="0"/>
                        </a:spcAft>
                      </a:pPr>
                      <a:r>
                        <a:rPr lang="kk-KZ" sz="1800" dirty="0">
                          <a:latin typeface="Times New Roman"/>
                          <a:ea typeface="Times New Roman"/>
                          <a:cs typeface="Times New Roman"/>
                        </a:rPr>
                        <a:t>өз әрекетерінің дұрыстығына ешқашан күмәнданбайды </a:t>
                      </a:r>
                      <a:endParaRPr lang="ru-RU" sz="2400" dirty="0">
                        <a:latin typeface="Times New Roman"/>
                        <a:ea typeface="Times New Roman"/>
                        <a:cs typeface="Times New Roman"/>
                      </a:endParaRPr>
                    </a:p>
                  </a:txBody>
                  <a:tcPr marL="48126" marR="481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97263">
                <a:tc>
                  <a:txBody>
                    <a:bodyPr/>
                    <a:lstStyle/>
                    <a:p>
                      <a:pPr algn="just">
                        <a:lnSpc>
                          <a:spcPct val="115000"/>
                        </a:lnSpc>
                        <a:spcAft>
                          <a:spcPts val="0"/>
                        </a:spcAft>
                      </a:pPr>
                      <a:r>
                        <a:rPr lang="kk-KZ" sz="1800">
                          <a:latin typeface="Times New Roman"/>
                          <a:ea typeface="Times New Roman"/>
                          <a:cs typeface="Times New Roman"/>
                        </a:rPr>
                        <a:t>15</a:t>
                      </a:r>
                      <a:endParaRPr lang="ru-RU" sz="1800">
                        <a:latin typeface="Calibri"/>
                        <a:ea typeface="Times New Roman"/>
                        <a:cs typeface="Times New Roman"/>
                      </a:endParaRPr>
                    </a:p>
                  </a:txBody>
                  <a:tcPr marL="48126" marR="481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kk-KZ" sz="1800">
                          <a:latin typeface="Times New Roman"/>
                          <a:ea typeface="Times New Roman"/>
                          <a:cs typeface="Times New Roman"/>
                        </a:rPr>
                        <a:t>жағымды атмосфера</a:t>
                      </a:r>
                      <a:endParaRPr lang="ru-RU" sz="1800">
                        <a:latin typeface="Calibri"/>
                        <a:ea typeface="Times New Roman"/>
                        <a:cs typeface="Times New Roman"/>
                      </a:endParaRPr>
                    </a:p>
                    <a:p>
                      <a:pPr algn="just">
                        <a:lnSpc>
                          <a:spcPct val="115000"/>
                        </a:lnSpc>
                        <a:spcAft>
                          <a:spcPts val="0"/>
                        </a:spcAft>
                      </a:pPr>
                      <a:r>
                        <a:rPr lang="kk-KZ" sz="1800">
                          <a:latin typeface="Times New Roman"/>
                          <a:ea typeface="Times New Roman"/>
                          <a:cs typeface="Times New Roman"/>
                        </a:rPr>
                        <a:t>құру</a:t>
                      </a:r>
                      <a:endParaRPr lang="ru-RU" sz="1800">
                        <a:latin typeface="Calibri"/>
                        <a:ea typeface="Times New Roman"/>
                        <a:cs typeface="Times New Roman"/>
                      </a:endParaRPr>
                    </a:p>
                  </a:txBody>
                  <a:tcPr marL="48126" marR="481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2400"/>
                        </a:lnSpc>
                        <a:spcBef>
                          <a:spcPts val="3600"/>
                        </a:spcBef>
                        <a:spcAft>
                          <a:spcPts val="0"/>
                        </a:spcAft>
                      </a:pPr>
                      <a:r>
                        <a:rPr lang="kk-KZ" sz="1800">
                          <a:latin typeface="Times New Roman"/>
                          <a:ea typeface="Times New Roman"/>
                          <a:cs typeface="Times New Roman"/>
                        </a:rPr>
                        <a:t>ұжымда жағымды психологиялық климатты жасай алмайды; топта дау туындаған жағдайда не істеу керектігін білмейді </a:t>
                      </a:r>
                      <a:endParaRPr lang="ru-RU" sz="2400">
                        <a:latin typeface="Times New Roman"/>
                        <a:ea typeface="Times New Roman"/>
                        <a:cs typeface="Times New Roman"/>
                      </a:endParaRPr>
                    </a:p>
                  </a:txBody>
                  <a:tcPr marL="48126" marR="481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2400"/>
                        </a:lnSpc>
                        <a:spcBef>
                          <a:spcPts val="3600"/>
                        </a:spcBef>
                        <a:spcAft>
                          <a:spcPts val="0"/>
                        </a:spcAft>
                      </a:pPr>
                      <a:r>
                        <a:rPr lang="kk-KZ" sz="1800" dirty="0">
                          <a:latin typeface="Times New Roman"/>
                          <a:ea typeface="Times New Roman"/>
                          <a:cs typeface="Times New Roman"/>
                        </a:rPr>
                        <a:t>топ жағдайын сирек қалыпқа келтіре алады, жағымды достық ахуалды сирек қалыптастыра алады </a:t>
                      </a:r>
                      <a:endParaRPr lang="ru-RU" sz="2400" dirty="0">
                        <a:latin typeface="Times New Roman"/>
                        <a:ea typeface="Times New Roman"/>
                        <a:cs typeface="Times New Roman"/>
                      </a:endParaRPr>
                    </a:p>
                  </a:txBody>
                  <a:tcPr marL="48126" marR="481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2400"/>
                        </a:lnSpc>
                        <a:spcBef>
                          <a:spcPts val="3600"/>
                        </a:spcBef>
                        <a:spcAft>
                          <a:spcPts val="0"/>
                        </a:spcAft>
                      </a:pPr>
                      <a:r>
                        <a:rPr lang="kk-KZ" sz="1800" dirty="0">
                          <a:latin typeface="Times New Roman"/>
                          <a:ea typeface="Times New Roman"/>
                          <a:cs typeface="Times New Roman"/>
                        </a:rPr>
                        <a:t>топты даулы жағдайдан алып шығып, ұжым мүшелері арасындағы тілектес қатынасты қайта жаңғырта алады </a:t>
                      </a:r>
                      <a:endParaRPr lang="ru-RU" sz="2400" dirty="0">
                        <a:latin typeface="Times New Roman"/>
                        <a:ea typeface="Times New Roman"/>
                        <a:cs typeface="Times New Roman"/>
                      </a:endParaRPr>
                    </a:p>
                  </a:txBody>
                  <a:tcPr marL="48126" marR="481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1520" y="2132856"/>
            <a:ext cx="3466728" cy="4526280"/>
          </a:xfrm>
        </p:spPr>
        <p:txBody>
          <a:bodyPr>
            <a:normAutofit/>
          </a:bodyPr>
          <a:lstStyle/>
          <a:p>
            <a:r>
              <a:rPr lang="kk-KZ" dirty="0" smtClean="0">
                <a:latin typeface="Times New Roman" panose="02020603050405020304" pitchFamily="18" charset="0"/>
                <a:cs typeface="Times New Roman" panose="02020603050405020304" pitchFamily="18" charset="0"/>
              </a:rPr>
              <a:t>Кейінірек XX ғасырдың 1940-шы жылдары ғалымдар өздерінің «Ұлы адамдар» теориясында (тұлғалық сипат теориясы) көшбасшылық сапалар тізімдерін талқылайды, нағыз көшбасшы меңгеруге тиісті маңызды сапалардың тізімін құрастырады. Ғалымдар көшбасшы тұлғалық сапалар жиынтығын меңгерген адам болуы тиіс деп есептейді. </a:t>
            </a:r>
            <a:endParaRPr lang="ru-RU" dirty="0" smtClean="0">
              <a:latin typeface="Times New Roman" panose="02020603050405020304" pitchFamily="18" charset="0"/>
              <a:cs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p:txBody>
      </p:sp>
      <p:sp>
        <p:nvSpPr>
          <p:cNvPr id="5" name="Скругленный прямоугольник 4"/>
          <p:cNvSpPr/>
          <p:nvPr/>
        </p:nvSpPr>
        <p:spPr>
          <a:xfrm>
            <a:off x="611560" y="404664"/>
            <a:ext cx="8136904" cy="12241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kk-KZ" sz="2000" dirty="0" smtClean="0">
                <a:latin typeface="Times New Roman" panose="02020603050405020304" pitchFamily="18" charset="0"/>
                <a:cs typeface="Times New Roman" panose="02020603050405020304" pitchFamily="18" charset="0"/>
              </a:rPr>
              <a:t>профессор Дж.М. Бернстің «көшбасшылық өзіне қызығушылық тудыратын күрделі феномен, әрі әлемдегі түсініксіз құбылыстардың бірі» - деген тұжырымы дәлел бола алады. </a:t>
            </a:r>
            <a:endParaRPr lang="ru-RU" sz="2000" dirty="0">
              <a:latin typeface="Times New Roman" panose="02020603050405020304" pitchFamily="18" charset="0"/>
              <a:cs typeface="Times New Roman" panose="02020603050405020304" pitchFamily="18" charset="0"/>
            </a:endParaRPr>
          </a:p>
        </p:txBody>
      </p:sp>
      <p:pic>
        <p:nvPicPr>
          <p:cNvPr id="18434" name="Picture 2" descr="Тренинг лидерства в Москве"/>
          <p:cNvPicPr>
            <a:picLocks noChangeAspect="1" noChangeArrowheads="1"/>
          </p:cNvPicPr>
          <p:nvPr/>
        </p:nvPicPr>
        <p:blipFill>
          <a:blip r:embed="rId3" cstate="print"/>
          <a:srcRect/>
          <a:stretch>
            <a:fillRect/>
          </a:stretch>
        </p:blipFill>
        <p:spPr bwMode="auto">
          <a:xfrm>
            <a:off x="4067944" y="2204864"/>
            <a:ext cx="4392488" cy="3479528"/>
          </a:xfrm>
          <a:prstGeom prst="rect">
            <a:avLst/>
          </a:prstGeom>
          <a:ln>
            <a:noFill/>
          </a:ln>
          <a:effectLst>
            <a:softEdge rad="112500"/>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251520" y="764704"/>
            <a:ext cx="4032448" cy="48245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latin typeface="Times New Roman" panose="02020603050405020304" pitchFamily="18" charset="0"/>
              <a:cs typeface="Times New Roman" panose="02020603050405020304" pitchFamily="18" charset="0"/>
            </a:endParaRPr>
          </a:p>
        </p:txBody>
      </p:sp>
      <p:sp>
        <p:nvSpPr>
          <p:cNvPr id="19457" name="Rectangle 1"/>
          <p:cNvSpPr>
            <a:spLocks noChangeArrowheads="1"/>
          </p:cNvSpPr>
          <p:nvPr/>
        </p:nvSpPr>
        <p:spPr bwMode="auto">
          <a:xfrm>
            <a:off x="323528" y="1052736"/>
            <a:ext cx="3419872" cy="369331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kk-KZ"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1950 жылы көшбасшылықты топтың қызметі (Р.Крачфилд, Д.Креч, Г.Хоманс), жағдаяттық қызмет (Р.Бейлс, Т.Ньюком, А.Харе) ретінде қарастыратын  теориялар пайда болды. Топтың қызметі </a:t>
            </a:r>
            <a:r>
              <a:rPr kumimoji="0" lang="kk-KZ" b="0"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ретіндегі көшбасшылық теориясы көшбасшылық </a:t>
            </a:r>
            <a:r>
              <a:rPr kumimoji="0" lang="kk-KZ"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феноменін топтың барлық мүшесі – </a:t>
            </a:r>
            <a:r>
              <a:rPr kumimoji="0" lang="kk-KZ" b="0"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бұл үдеріске </a:t>
            </a:r>
            <a:r>
              <a:rPr kumimoji="0" lang="kk-KZ"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қатысушылардың ішкі-топтық дамуының нәтижесі деп түсіндіреді. </a:t>
            </a:r>
            <a:endParaRPr kumimoji="0" lang="kk-KZ"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pic>
        <p:nvPicPr>
          <p:cNvPr id="19459" name="Picture 3" descr="Лидерство во время кризиса: Ключевые качества эффективного управленца |  ubr.ua"/>
          <p:cNvPicPr>
            <a:picLocks noChangeAspect="1" noChangeArrowheads="1"/>
          </p:cNvPicPr>
          <p:nvPr/>
        </p:nvPicPr>
        <p:blipFill>
          <a:blip r:embed="rId2" cstate="print"/>
          <a:srcRect/>
          <a:stretch>
            <a:fillRect/>
          </a:stretch>
        </p:blipFill>
        <p:spPr bwMode="auto">
          <a:xfrm>
            <a:off x="4572000" y="764704"/>
            <a:ext cx="4198268" cy="4824536"/>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вал 1"/>
          <p:cNvSpPr/>
          <p:nvPr/>
        </p:nvSpPr>
        <p:spPr>
          <a:xfrm>
            <a:off x="611560" y="548680"/>
            <a:ext cx="2664296" cy="26642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000" dirty="0" smtClean="0">
                <a:solidFill>
                  <a:schemeClr val="bg2">
                    <a:lumMod val="10000"/>
                  </a:schemeClr>
                </a:solidFill>
                <a:latin typeface="Times New Roman" panose="02020603050405020304" pitchFamily="18" charset="0"/>
                <a:cs typeface="Times New Roman" panose="02020603050405020304" pitchFamily="18" charset="0"/>
              </a:rPr>
              <a:t>Көшбасшылықты  зерттеудің шетелдік тәжірибесінде: </a:t>
            </a:r>
            <a:endParaRPr lang="ru-RU" sz="2000" dirty="0">
              <a:solidFill>
                <a:schemeClr val="bg2">
                  <a:lumMod val="10000"/>
                </a:schemeClr>
              </a:solidFill>
              <a:latin typeface="Times New Roman" panose="02020603050405020304" pitchFamily="18" charset="0"/>
              <a:cs typeface="Times New Roman" panose="02020603050405020304" pitchFamily="18" charset="0"/>
            </a:endParaRPr>
          </a:p>
        </p:txBody>
      </p:sp>
      <p:sp>
        <p:nvSpPr>
          <p:cNvPr id="3" name="Скругленный прямоугольник 2"/>
          <p:cNvSpPr/>
          <p:nvPr/>
        </p:nvSpPr>
        <p:spPr>
          <a:xfrm>
            <a:off x="467544" y="4725144"/>
            <a:ext cx="2736304" cy="172819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000" dirty="0" smtClean="0">
                <a:solidFill>
                  <a:schemeClr val="bg2">
                    <a:lumMod val="10000"/>
                  </a:schemeClr>
                </a:solidFill>
                <a:latin typeface="Times New Roman" panose="02020603050405020304" pitchFamily="18" charset="0"/>
                <a:cs typeface="Times New Roman" panose="02020603050405020304" pitchFamily="18" charset="0"/>
              </a:rPr>
              <a:t>көшбасшылықтың жағдаяттық теориясы</a:t>
            </a:r>
            <a:endParaRPr lang="ru-RU" sz="2000" dirty="0">
              <a:solidFill>
                <a:schemeClr val="bg2">
                  <a:lumMod val="10000"/>
                </a:schemeClr>
              </a:solidFill>
              <a:latin typeface="Times New Roman" panose="02020603050405020304" pitchFamily="18" charset="0"/>
              <a:cs typeface="Times New Roman" panose="02020603050405020304" pitchFamily="18" charset="0"/>
            </a:endParaRPr>
          </a:p>
        </p:txBody>
      </p:sp>
      <p:sp>
        <p:nvSpPr>
          <p:cNvPr id="4" name="Скругленный прямоугольник 3"/>
          <p:cNvSpPr/>
          <p:nvPr/>
        </p:nvSpPr>
        <p:spPr>
          <a:xfrm>
            <a:off x="5220072" y="3717032"/>
            <a:ext cx="2736304" cy="172819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000" dirty="0" smtClean="0">
                <a:solidFill>
                  <a:schemeClr val="bg2">
                    <a:lumMod val="10000"/>
                  </a:schemeClr>
                </a:solidFill>
                <a:latin typeface="Times New Roman" panose="02020603050405020304" pitchFamily="18" charset="0"/>
                <a:cs typeface="Times New Roman" panose="02020603050405020304" pitchFamily="18" charset="0"/>
              </a:rPr>
              <a:t>мінез-құлық пен тәртіп тәсілі; </a:t>
            </a:r>
            <a:endParaRPr lang="ru-RU" sz="2000" dirty="0">
              <a:solidFill>
                <a:schemeClr val="bg2">
                  <a:lumMod val="10000"/>
                </a:schemeClr>
              </a:solidFill>
              <a:latin typeface="Times New Roman" panose="02020603050405020304" pitchFamily="18" charset="0"/>
              <a:cs typeface="Times New Roman" panose="02020603050405020304" pitchFamily="18" charset="0"/>
            </a:endParaRPr>
          </a:p>
        </p:txBody>
      </p:sp>
      <p:sp>
        <p:nvSpPr>
          <p:cNvPr id="5" name="Скругленный прямоугольник 4"/>
          <p:cNvSpPr/>
          <p:nvPr/>
        </p:nvSpPr>
        <p:spPr>
          <a:xfrm>
            <a:off x="5940152" y="332656"/>
            <a:ext cx="2736304" cy="172819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000" dirty="0" smtClean="0">
                <a:solidFill>
                  <a:schemeClr val="bg2">
                    <a:lumMod val="10000"/>
                  </a:schemeClr>
                </a:solidFill>
                <a:latin typeface="Times New Roman" panose="02020603050405020304" pitchFamily="18" charset="0"/>
                <a:cs typeface="Times New Roman" panose="02020603050405020304" pitchFamily="18" charset="0"/>
              </a:rPr>
              <a:t>тұлғалық сипат теориясы; </a:t>
            </a:r>
            <a:endParaRPr lang="ru-RU" sz="2000" dirty="0">
              <a:solidFill>
                <a:schemeClr val="bg2">
                  <a:lumMod val="10000"/>
                </a:schemeClr>
              </a:solidFill>
              <a:latin typeface="Times New Roman" panose="02020603050405020304" pitchFamily="18" charset="0"/>
              <a:cs typeface="Times New Roman" panose="02020603050405020304" pitchFamily="18" charset="0"/>
            </a:endParaRPr>
          </a:p>
        </p:txBody>
      </p:sp>
      <p:cxnSp>
        <p:nvCxnSpPr>
          <p:cNvPr id="7" name="Прямая со стрелкой 6"/>
          <p:cNvCxnSpPr>
            <a:stCxn id="2" idx="6"/>
          </p:cNvCxnSpPr>
          <p:nvPr/>
        </p:nvCxnSpPr>
        <p:spPr>
          <a:xfrm flipV="1">
            <a:off x="3275856" y="1268760"/>
            <a:ext cx="2376264" cy="61206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Прямая со стрелкой 8"/>
          <p:cNvCxnSpPr>
            <a:stCxn id="2" idx="4"/>
          </p:cNvCxnSpPr>
          <p:nvPr/>
        </p:nvCxnSpPr>
        <p:spPr>
          <a:xfrm>
            <a:off x="1943708" y="3212976"/>
            <a:ext cx="36004" cy="129614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Прямая со стрелкой 10"/>
          <p:cNvCxnSpPr>
            <a:stCxn id="2" idx="5"/>
          </p:cNvCxnSpPr>
          <p:nvPr/>
        </p:nvCxnSpPr>
        <p:spPr>
          <a:xfrm>
            <a:off x="2885679" y="2822799"/>
            <a:ext cx="2046361" cy="111025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23928" y="1772816"/>
            <a:ext cx="4968552" cy="38164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20481" name="Rectangle 1"/>
          <p:cNvSpPr>
            <a:spLocks noChangeArrowheads="1"/>
          </p:cNvSpPr>
          <p:nvPr/>
        </p:nvSpPr>
        <p:spPr bwMode="auto">
          <a:xfrm>
            <a:off x="3995936" y="2335740"/>
            <a:ext cx="4824536" cy="2585323"/>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kk-KZ"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Сипат теориясы тұлғалық сапалар ұстанымы тұрғысынан сипатталады (Р.Стогдилл). Бұл теорияға сәйкес кез келген адам емес, тек тұлғалық сапалардың белгілі жиынтығын (инициативтілік, интелллект, жігерлілік, белсенділік, сенімділік, жауапкершілік, шешендік) меңгерген адам ғана көшбасшы бола алады.  </a:t>
            </a:r>
            <a:endParaRPr kumimoji="0" lang="kk-KZ" sz="24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0483" name="Picture 3" descr="ПСИХОЛОГИЯ ЛИДЕРСТВА В КОМПАНИЯХ СЕРВИСА И ТУРИЗМА - Менеджмент в сервисе и  туризме"/>
          <p:cNvPicPr>
            <a:picLocks noChangeAspect="1" noChangeArrowheads="1"/>
          </p:cNvPicPr>
          <p:nvPr/>
        </p:nvPicPr>
        <p:blipFill>
          <a:blip r:embed="rId2" cstate="print"/>
          <a:srcRect/>
          <a:stretch>
            <a:fillRect/>
          </a:stretch>
        </p:blipFill>
        <p:spPr bwMode="auto">
          <a:xfrm>
            <a:off x="323528" y="1484784"/>
            <a:ext cx="3312368" cy="4176464"/>
          </a:xfrm>
          <a:prstGeom prst="rect">
            <a:avLst/>
          </a:prstGeom>
          <a:ln>
            <a:noFill/>
          </a:ln>
          <a:effectLst>
            <a:softEdge rad="112500"/>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с одним вырезанным скругленным углом 1"/>
          <p:cNvSpPr/>
          <p:nvPr/>
        </p:nvSpPr>
        <p:spPr>
          <a:xfrm>
            <a:off x="395536" y="620688"/>
            <a:ext cx="4608512" cy="5616624"/>
          </a:xfrm>
          <a:prstGeom prst="snip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22529" name="Rectangle 1"/>
          <p:cNvSpPr>
            <a:spLocks noChangeArrowheads="1"/>
          </p:cNvSpPr>
          <p:nvPr/>
        </p:nvSpPr>
        <p:spPr bwMode="auto">
          <a:xfrm>
            <a:off x="611560" y="1412776"/>
            <a:ext cx="4176464" cy="47089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kk-KZ"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Сонымен бірге көшбасшылық сипат теориясын ағылшын психологы әрі антропологы Ф.Гальтон  да зерттеді. Ол көшбасшылықты тұқымқуалаушылық негізінде түсіндіре отырып, көшбасшы тұқымқуалаушылықпен берілетін сапаларды меңгереді деп есептеді. Бірақ тұқымқуалаушылықпен берілетін сапалардың қажеттілігін анықтаса да оның тізімдерін құрудың сәті түспеді деп тұжырымдайды.  </a:t>
            </a:r>
            <a:endParaRPr kumimoji="0" lang="kk-KZ" sz="2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2531" name="Picture 3" descr="Фрэнсис Гальтон – Блог Юрия Ретромана"/>
          <p:cNvPicPr>
            <a:picLocks noChangeAspect="1" noChangeArrowheads="1"/>
          </p:cNvPicPr>
          <p:nvPr/>
        </p:nvPicPr>
        <p:blipFill>
          <a:blip r:embed="rId2" cstate="print"/>
          <a:srcRect/>
          <a:stretch>
            <a:fillRect/>
          </a:stretch>
        </p:blipFill>
        <p:spPr bwMode="auto">
          <a:xfrm>
            <a:off x="5436096" y="836712"/>
            <a:ext cx="3128864" cy="5357267"/>
          </a:xfrm>
          <a:prstGeom prst="rect">
            <a:avLst/>
          </a:prstGeom>
          <a:ln>
            <a:noFill/>
          </a:ln>
          <a:effectLst>
            <a:softEdge rad="112500"/>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539552" y="240324"/>
            <a:ext cx="8352928"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kk-KZ"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Көшбасшылық әлеуметтік </a:t>
            </a:r>
            <a:r>
              <a:rPr kumimoji="0" lang="kk-KZ" sz="20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феномен</a:t>
            </a:r>
            <a:r>
              <a:rPr kumimoji="0" lang="kk-KZ"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ретінде қоғаммен адам үшін этикалық-бағдарлық сипаттағы адамгершілік құндылықты көрсетеді. </a:t>
            </a:r>
            <a:endParaRPr kumimoji="0" lang="kk-KZ"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Прямоугольник с двумя вырезанными противолежащими углами 2"/>
          <p:cNvSpPr/>
          <p:nvPr/>
        </p:nvSpPr>
        <p:spPr>
          <a:xfrm>
            <a:off x="539552" y="1844824"/>
            <a:ext cx="7848872" cy="4536504"/>
          </a:xfrm>
          <a:prstGeom prst="snip2DiagRect">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ru-RU"/>
          </a:p>
        </p:txBody>
      </p:sp>
      <p:sp>
        <p:nvSpPr>
          <p:cNvPr id="23554" name="Rectangle 2"/>
          <p:cNvSpPr>
            <a:spLocks noChangeArrowheads="1"/>
          </p:cNvSpPr>
          <p:nvPr/>
        </p:nvSpPr>
        <p:spPr bwMode="auto">
          <a:xfrm>
            <a:off x="899592" y="1929028"/>
            <a:ext cx="6984776" cy="372409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kk-KZ"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Феномен - грек тілінен қазақшаға аударғанда – құбылыс деген мағана береді. Феномен сөзін анықтамалық сөздікте төмендегідей түсіндіреді:</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ru-RU"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kk-KZ" sz="24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 феномен объективтік шындықты қамтымай, тек қана санада боладымыс деген идеалистік философиядағы субъективтік құбылыс.</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ru-RU"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sz="24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 ерекше; ерекше құбылыс; феномен (өмірде сирек кездесетін, таңғаларлық нәрсе.</a:t>
            </a:r>
            <a:endParaRPr kumimoji="0" lang="kk-KZ"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Грань">
  <a:themeElements>
    <a:clrScheme name="Грань">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Грань">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225</TotalTime>
  <Words>2123</Words>
  <Application>Microsoft Office PowerPoint</Application>
  <PresentationFormat>Экран (4:3)</PresentationFormat>
  <Paragraphs>217</Paragraphs>
  <Slides>30</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30</vt:i4>
      </vt:variant>
    </vt:vector>
  </HeadingPairs>
  <TitlesOfParts>
    <vt:vector size="31" baseType="lpstr">
      <vt:lpstr>Грань</vt:lpstr>
      <vt:lpstr>4-Дәріс:  Педaгогикaлық іс-әрекеттегі көшбасшылық феноменi, ұғымдaры, стильдері   </vt:lpstr>
      <vt:lpstr>Жоспары: </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lpstr>Слайд 27</vt:lpstr>
      <vt:lpstr>Слайд 28</vt:lpstr>
      <vt:lpstr>Слайд 29</vt:lpstr>
      <vt:lpstr>Слайд 30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4-Дәріс:  Педaгогикaлық іс-әрекеттегі көшбасшылық феноменi, ұғымдaры, стильдері   </dc:title>
  <dc:creator>Айзат Рымбекова</dc:creator>
  <cp:lastModifiedBy>Alima Saipova</cp:lastModifiedBy>
  <cp:revision>26</cp:revision>
  <dcterms:created xsi:type="dcterms:W3CDTF">2021-09-19T06:43:25Z</dcterms:created>
  <dcterms:modified xsi:type="dcterms:W3CDTF">2023-09-27T09:38:37Z</dcterms:modified>
</cp:coreProperties>
</file>