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Montserrat" panose="020B0604020202020204" charset="-52"/>
      <p:regular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Montserrat Semi-Bold" panose="020B0604020202020204" charset="-52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Montserrat Bold" panose="020B0604020202020204" charset="-52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3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9" Type="http://schemas.openxmlformats.org/officeDocument/2006/relationships/image" Target="../media/image21.png"/><Relationship Id="rId21" Type="http://schemas.openxmlformats.org/officeDocument/2006/relationships/image" Target="../media/image12.png"/><Relationship Id="rId34" Type="http://schemas.openxmlformats.org/officeDocument/2006/relationships/image" Target="../media/image38.svg"/><Relationship Id="rId42" Type="http://schemas.openxmlformats.org/officeDocument/2006/relationships/image" Target="../media/image46.svg"/><Relationship Id="rId47" Type="http://schemas.openxmlformats.org/officeDocument/2006/relationships/image" Target="../media/image25.png"/><Relationship Id="rId50" Type="http://schemas.openxmlformats.org/officeDocument/2006/relationships/image" Target="../media/image54.svg"/><Relationship Id="rId55" Type="http://schemas.openxmlformats.org/officeDocument/2006/relationships/image" Target="../media/image29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29" Type="http://schemas.openxmlformats.org/officeDocument/2006/relationships/image" Target="../media/image16.png"/><Relationship Id="rId41" Type="http://schemas.openxmlformats.org/officeDocument/2006/relationships/image" Target="../media/image22.png"/><Relationship Id="rId54" Type="http://schemas.openxmlformats.org/officeDocument/2006/relationships/image" Target="../media/image58.svg"/><Relationship Id="rId62" Type="http://schemas.openxmlformats.org/officeDocument/2006/relationships/image" Target="../media/image6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7.png"/><Relationship Id="rId24" Type="http://schemas.openxmlformats.org/officeDocument/2006/relationships/image" Target="../media/image28.svg"/><Relationship Id="rId32" Type="http://schemas.openxmlformats.org/officeDocument/2006/relationships/image" Target="../media/image36.svg"/><Relationship Id="rId37" Type="http://schemas.openxmlformats.org/officeDocument/2006/relationships/image" Target="../media/image20.png"/><Relationship Id="rId40" Type="http://schemas.openxmlformats.org/officeDocument/2006/relationships/image" Target="../media/image44.svg"/><Relationship Id="rId45" Type="http://schemas.openxmlformats.org/officeDocument/2006/relationships/image" Target="../media/image24.png"/><Relationship Id="rId53" Type="http://schemas.openxmlformats.org/officeDocument/2006/relationships/image" Target="../media/image28.png"/><Relationship Id="rId58" Type="http://schemas.openxmlformats.org/officeDocument/2006/relationships/image" Target="../media/image62.sv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23" Type="http://schemas.openxmlformats.org/officeDocument/2006/relationships/image" Target="../media/image13.png"/><Relationship Id="rId28" Type="http://schemas.openxmlformats.org/officeDocument/2006/relationships/image" Target="../media/image32.svg"/><Relationship Id="rId36" Type="http://schemas.openxmlformats.org/officeDocument/2006/relationships/image" Target="../media/image40.svg"/><Relationship Id="rId49" Type="http://schemas.openxmlformats.org/officeDocument/2006/relationships/image" Target="../media/image26.png"/><Relationship Id="rId57" Type="http://schemas.openxmlformats.org/officeDocument/2006/relationships/image" Target="../media/image30.png"/><Relationship Id="rId61" Type="http://schemas.openxmlformats.org/officeDocument/2006/relationships/image" Target="../media/image32.png"/><Relationship Id="rId10" Type="http://schemas.openxmlformats.org/officeDocument/2006/relationships/image" Target="../media/image14.svg"/><Relationship Id="rId19" Type="http://schemas.openxmlformats.org/officeDocument/2006/relationships/image" Target="../media/image11.png"/><Relationship Id="rId31" Type="http://schemas.openxmlformats.org/officeDocument/2006/relationships/image" Target="../media/image17.png"/><Relationship Id="rId44" Type="http://schemas.openxmlformats.org/officeDocument/2006/relationships/image" Target="../media/image48.svg"/><Relationship Id="rId52" Type="http://schemas.openxmlformats.org/officeDocument/2006/relationships/image" Target="../media/image56.svg"/><Relationship Id="rId60" Type="http://schemas.openxmlformats.org/officeDocument/2006/relationships/image" Target="../media/image64.svg"/><Relationship Id="rId4" Type="http://schemas.openxmlformats.org/officeDocument/2006/relationships/image" Target="../media/image8.svg"/><Relationship Id="rId9" Type="http://schemas.openxmlformats.org/officeDocument/2006/relationships/image" Target="../media/image6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Relationship Id="rId27" Type="http://schemas.openxmlformats.org/officeDocument/2006/relationships/image" Target="../media/image15.png"/><Relationship Id="rId30" Type="http://schemas.openxmlformats.org/officeDocument/2006/relationships/image" Target="../media/image34.svg"/><Relationship Id="rId35" Type="http://schemas.openxmlformats.org/officeDocument/2006/relationships/image" Target="../media/image19.png"/><Relationship Id="rId43" Type="http://schemas.openxmlformats.org/officeDocument/2006/relationships/image" Target="../media/image23.png"/><Relationship Id="rId48" Type="http://schemas.openxmlformats.org/officeDocument/2006/relationships/image" Target="../media/image52.svg"/><Relationship Id="rId56" Type="http://schemas.openxmlformats.org/officeDocument/2006/relationships/image" Target="../media/image60.svg"/><Relationship Id="rId8" Type="http://schemas.openxmlformats.org/officeDocument/2006/relationships/image" Target="../media/image12.svg"/><Relationship Id="rId51" Type="http://schemas.openxmlformats.org/officeDocument/2006/relationships/image" Target="../media/image27.png"/><Relationship Id="rId3" Type="http://schemas.openxmlformats.org/officeDocument/2006/relationships/image" Target="../media/image3.png"/><Relationship Id="rId12" Type="http://schemas.openxmlformats.org/officeDocument/2006/relationships/image" Target="../media/image16.svg"/><Relationship Id="rId17" Type="http://schemas.openxmlformats.org/officeDocument/2006/relationships/image" Target="../media/image10.png"/><Relationship Id="rId25" Type="http://schemas.openxmlformats.org/officeDocument/2006/relationships/image" Target="../media/image14.png"/><Relationship Id="rId33" Type="http://schemas.openxmlformats.org/officeDocument/2006/relationships/image" Target="../media/image18.png"/><Relationship Id="rId38" Type="http://schemas.openxmlformats.org/officeDocument/2006/relationships/image" Target="../media/image42.svg"/><Relationship Id="rId46" Type="http://schemas.openxmlformats.org/officeDocument/2006/relationships/image" Target="../media/image50.svg"/><Relationship Id="rId59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90496" y="1681378"/>
            <a:ext cx="14107008" cy="916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5"/>
              </a:lnSpc>
            </a:pPr>
            <a:r>
              <a:rPr lang="en-US" sz="6420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№10 дәріс</a:t>
            </a:r>
          </a:p>
          <a:p>
            <a:pPr marL="0" lvl="0" indent="0" algn="ctr">
              <a:lnSpc>
                <a:spcPts val="8025"/>
              </a:lnSpc>
              <a:spcBef>
                <a:spcPct val="0"/>
              </a:spcBef>
            </a:pPr>
            <a:r>
              <a:rPr lang="en-US" sz="6420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Алкиндер. Құрылысы және химиялық қасиеттері. Электрофилды және нуклеофилды қосылу. Олигомерлену, полимерлену реакциялары.</a:t>
            </a:r>
          </a:p>
          <a:p>
            <a:pPr marL="0" lvl="0" indent="0" algn="ctr">
              <a:lnSpc>
                <a:spcPts val="8025"/>
              </a:lnSpc>
              <a:spcBef>
                <a:spcPct val="0"/>
              </a:spcBef>
            </a:pPr>
            <a:r>
              <a:rPr lang="en-US" sz="6420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</a:p>
          <a:p>
            <a:pPr marL="0" lvl="0" indent="0" algn="ctr">
              <a:lnSpc>
                <a:spcPts val="8025"/>
              </a:lnSpc>
              <a:spcBef>
                <a:spcPct val="0"/>
              </a:spcBef>
            </a:pPr>
            <a:endParaRPr lang="en-US" sz="6420" b="1" u="none">
              <a:solidFill>
                <a:srgbClr val="FFFFFF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8A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374702" y="1072137"/>
            <a:ext cx="13538597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САЛЫСТЫРУ: ЭЛЕКТРОФИЛЬДІ ЖӘНЕ НУКЛЕОФИЛЬДІ ҚОСЫЛУ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07290" y="7813912"/>
            <a:ext cx="16073419" cy="2831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49"/>
              </a:lnSpc>
              <a:spcBef>
                <a:spcPct val="0"/>
              </a:spcBef>
            </a:pP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Соным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ен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алкиндер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қосылу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кция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ры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бейім,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ә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іресе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ле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роф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льд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рмен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ек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рофильд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қосы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 көб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π-байланыс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ың үзі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уі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мен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жү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реді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Термина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ы ал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инд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 нуклеофил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ь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ре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ті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нде әрекеттес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ды.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Ал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индер арқылы ә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үрл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о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гани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калы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қ ө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імдер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син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дел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еді: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етон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дар, г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ал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ген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ал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андар, жаңа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С–С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байланыстар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0" lvl="0" indent="0" algn="l">
              <a:lnSpc>
                <a:spcPts val="3749"/>
              </a:lnSpc>
              <a:spcBef>
                <a:spcPct val="0"/>
              </a:spcBef>
            </a:pPr>
            <a:endParaRPr lang="en-US" sz="2678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>
              <a:lnSpc>
                <a:spcPts val="3749"/>
              </a:lnSpc>
              <a:spcBef>
                <a:spcPct val="0"/>
              </a:spcBef>
            </a:pPr>
            <a:endParaRPr lang="en-US" sz="2678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767448"/>
              </p:ext>
            </p:extLst>
          </p:nvPr>
        </p:nvGraphicFramePr>
        <p:xfrm>
          <a:off x="1515110" y="3373914"/>
          <a:ext cx="15020289" cy="2609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95010"/>
                <a:gridCol w="5817476"/>
                <a:gridCol w="500780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Фактор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Электрофильді қосылу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Нуклеофильді қосылу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Түсу себебі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π-байланыстың электрондары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Теріс зарядтағы көміртек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Қатысатын реагенттер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HBr, HCl, H₂O, Br₂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NaNH₂, Na, ацетиленидтер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Аралық өнім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Винил катион (не енол)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Ацетиленид (анион)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Катализатор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H⁺, Hg²⁺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Қатты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негіз</a:t>
                      </a:r>
                      <a:r>
                        <a:rPr lang="ru-RU" sz="3200" dirty="0">
                          <a:effectLst/>
                        </a:rPr>
                        <a:t> (</a:t>
                      </a:r>
                      <a:r>
                        <a:rPr lang="ru-RU" sz="3200" dirty="0" err="1">
                          <a:effectLst/>
                        </a:rPr>
                        <a:t>NaNH</a:t>
                      </a:r>
                      <a:r>
                        <a:rPr lang="ru-RU" sz="3200" dirty="0">
                          <a:effectLst/>
                        </a:rPr>
                        <a:t>₂, </a:t>
                      </a:r>
                      <a:r>
                        <a:rPr lang="ru-RU" sz="3200" dirty="0" err="1">
                          <a:effectLst/>
                        </a:rPr>
                        <a:t>NaH</a:t>
                      </a:r>
                      <a:r>
                        <a:rPr lang="ru-RU" sz="3200" dirty="0">
                          <a:effectLst/>
                        </a:rPr>
                        <a:t>)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88517" y="214873"/>
            <a:ext cx="17744788" cy="813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526"/>
              </a:lnSpc>
            </a:pPr>
            <a:r>
              <a:rPr lang="en-US" sz="5221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Ол</a:t>
            </a:r>
            <a:r>
              <a:rPr lang="en-US" sz="5221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игомерлену және полимерлену реакциялары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88517" y="1405209"/>
            <a:ext cx="17237486" cy="851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Олигомерлену - бі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рнеше (2–10) молекула қосылып, шағын молекулалық массалы өнім түзіледі (димер, тример). Полимерлену - көп мөлшердегі мономер молекулалары бірігіп, жоғары молекулалық массалы өнім - полимер түзіледі. Екі реакцияда да π-байланыс үзіліп, жаңа C–C байланысы түзіледі.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АЛКИНДЕРДІҢ ОЛИГОМЕРЛЕНУІ. 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a) Ацетиленнің тримерленуі (бензол түзілуі)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3CH≡CH →C6H6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Реакция температура және катализатор қатысында жүреді. Катализатор: қыздырылған көміртек (немесе Ni, Cu, Al₂O₃). Өнім: бензол - ароматты қосылыс. Механизмі: алдымен винилді аралық өнім түзіледі, сосын циклдену, одан әрі ароматтану.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б) Ацетиленнің димерленуі (CuCl, NH4Cl қатысында):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2CH≡CH → CH2=CH–C≡CH (винилацетилен)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Мыс катализаторы қатысады. Өнім: винилацетилен - каучук өндірісінде қолданылады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в) Алкиндердің полимерленуі.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88517" y="2113348"/>
            <a:ext cx="17744788" cy="813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526"/>
              </a:lnSpc>
            </a:pPr>
            <a:r>
              <a:rPr lang="en-US" sz="5221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Ол</a:t>
            </a:r>
            <a:r>
              <a:rPr lang="en-US" sz="5221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игомерлену және полимерлену реакциялары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88517" y="4134324"/>
            <a:ext cx="17237486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АЦЕТИЛЕН</a:t>
            </a:r>
            <a:r>
              <a:rPr lang="en-US" sz="3000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НІҢ ПОЛИМЕРЛЕНУІ (ТЕМПЕРАТУРА, КАТАЛИЗАТОР)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CH≡CH → (−CH=CH−)n (полиацетилен)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Түзілген өнім: полиацетилен - электрөткізгіш қасиетке ие органикалық полимер. Катализатор: Ziegler-Natta типі немесе радикалды.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8A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7290" y="2339239"/>
            <a:ext cx="16073419" cy="5200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49"/>
              </a:lnSpc>
              <a:spcBef>
                <a:spcPct val="0"/>
              </a:spcBef>
            </a:pP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Ziegler–Natta типті катализаторлар - п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олимерлеу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кция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ры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нд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қолданылатын өт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 маңызды катализаторлар тобы. Олар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ә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іресе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α-оле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ф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ин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рдің (мысалы, этилен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м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ен пропиленн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ің)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координациялық по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лимерлен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нде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қо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лданылады және полиэти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лен, полипропилен секілді полим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ер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лер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дің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өндірісінің негізінде жатыр. Бұл 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тау 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неміс химигі Карл Циглер (Karl Ziegler) мен итальян химигі Джулио Натта (Giulio Natta) есімд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ерінен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шыққан. О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ар 1950-жыл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дары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α-о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лефиндерді (мысалы, э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ти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лен, п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роп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лен)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төме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 те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мпературада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жә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қысымда полимерл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еуге мүмкіндік беретін 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катализа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тор жасап шығ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арды. Ziegler–Natta кат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ализат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орлары 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екі компоненттен тұрады: мет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алл қосылысы (әдетте IV немесе V топтың транзитті металы), мысалы: TiCl₄ (титан(IV)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хлориді), TiCl₃, VCl₄, ZrCl₄. Алкилалюминий қосылысы (ко-катализатор), мысалы: Al(C₂H₅)₃ (триэтилалюминий), Al(C₂H₅)₂Cl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8A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7290" y="2988486"/>
            <a:ext cx="16073419" cy="4252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49"/>
              </a:lnSpc>
              <a:spcBef>
                <a:spcPct val="0"/>
              </a:spcBef>
            </a:pP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Жұмыс істеу механизмі: титан не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месе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басқа 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анзитті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металл бетіне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оле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ф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ин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молекуласы координацияланады, координац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ияланға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мо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лекула карбоний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ион тәрізді аралық жағдайға түсіп, полим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ер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тізбегіне қосылады, реакция қай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таланып, ұзы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 полимер тізбектері түзіледі. Ziegler–Natta ката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лиз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аторл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арының артықшылық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тарына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төме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 те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мпература мен қысымда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жұмыс істейті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ндігі, жоғары молекулалық массалы полимерл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ер алуға мүмкіндік беретіндігі, т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актильділігі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жоғ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ары (мыс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алы, из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ота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ктикалы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қ немесе синдиотактикалық полипр</a:t>
            </a:r>
            <a:r>
              <a:rPr lang="en-US" sz="26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опилен) өнімдер алуға болатындығы және экономикалық тиімді</a:t>
            </a:r>
            <a:r>
              <a:rPr lang="en-US" sz="2678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0" lvl="0" indent="0" algn="l">
              <a:lnSpc>
                <a:spcPts val="3749"/>
              </a:lnSpc>
              <a:spcBef>
                <a:spcPct val="0"/>
              </a:spcBef>
            </a:pPr>
            <a:endParaRPr lang="en-US" sz="2678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60654" y="1000125"/>
            <a:ext cx="18127346" cy="2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87"/>
              </a:lnSpc>
              <a:spcBef>
                <a:spcPct val="0"/>
              </a:spcBef>
            </a:pPr>
            <a:r>
              <a:rPr lang="en-US" sz="6549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Өнеркәсіптік маңызы бар полимерлер:</a:t>
            </a:r>
          </a:p>
          <a:p>
            <a:pPr marL="0" lvl="0" indent="0" algn="l">
              <a:lnSpc>
                <a:spcPts val="8187"/>
              </a:lnSpc>
              <a:spcBef>
                <a:spcPct val="0"/>
              </a:spcBef>
            </a:pPr>
            <a:endParaRPr lang="en-US" sz="6549" b="1" u="none">
              <a:solidFill>
                <a:srgbClr val="FFFFFF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77012"/>
              </p:ext>
            </p:extLst>
          </p:nvPr>
        </p:nvGraphicFramePr>
        <p:xfrm>
          <a:off x="1515110" y="3471767"/>
          <a:ext cx="14867891" cy="3881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55449"/>
                <a:gridCol w="4955449"/>
                <a:gridCol w="4956993"/>
              </a:tblGrid>
              <a:tr h="776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Полимер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Мономер (алкин)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Қолданылуы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76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Полиацетилен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Этин (ацетилен)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Электроника, сенсорлар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76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Поливинилацетилен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Винилацетилен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Каучук, жабындар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52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Полибутадиен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Бутадиен (алкин туындысы)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Синтетикалық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резеңке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14475" y="3195201"/>
            <a:ext cx="184731" cy="101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rgbClr val="1F4D78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948202"/>
            <a:ext cx="15239224" cy="6333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Полимерлену шарты: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-Температура мен қысым қажет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-Катализаторлар – өте маңызды (мысалы, Cu, Ni, Al₂O₃)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-Реакция π-байланыс үзілуі арқылы жүреді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Сонымен, алкиндер реакциялық қабілеті жоғары қосылыстар, олардың π-байланыстары олигомерлену мен полимерлену реакцияларына мүмкіндік береді. Олигомерлену нәтижесінде ароматты қосылыстар немесе каучук мономерлері алынады. Полимерлену арқылы жоғары молекулалы органикалық материалдар (полиацетилен, синтетикалық резеңкелер) алынады. Бұл реакциялар - өнеркәсіп пен материалтануда аса маңызды болып табылады.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276548" y="7724607"/>
            <a:ext cx="1982752" cy="1506689"/>
          </a:xfrm>
          <a:custGeom>
            <a:avLst/>
            <a:gdLst/>
            <a:ahLst/>
            <a:cxnLst/>
            <a:rect l="l" t="t" r="r" b="b"/>
            <a:pathLst>
              <a:path w="1982752" h="1506689">
                <a:moveTo>
                  <a:pt x="0" y="0"/>
                </a:moveTo>
                <a:lnTo>
                  <a:pt x="1982752" y="0"/>
                </a:lnTo>
                <a:lnTo>
                  <a:pt x="1982752" y="1506690"/>
                </a:lnTo>
                <a:lnTo>
                  <a:pt x="0" y="1506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8A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75958" y="971550"/>
            <a:ext cx="16073419" cy="488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9"/>
              </a:lnSpc>
              <a:spcBef>
                <a:spcPct val="0"/>
              </a:spcBef>
            </a:pP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АЛ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КИНДЕР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ДІҢ ҚОЛД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АНЫ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Л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УЫ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ЖӘ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НЕ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Б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ОЛ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ОГ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ИЯЛЫ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Қ МАҢЫЗ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81100" y="2100602"/>
            <a:ext cx="15239224" cy="744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1) Өнеркәсіптегі қолданылуы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Алкиндердің ең маңызды өкілі — ацетилен (C₂H₂). Оның және басқа да алкиндердің өндірістік маңызы өте жоғары: а) Органикалық синтез, алкиндер түрлі органикалық қосылыстарға айналады, мысалы альдегидтер, кетондар, қышқылдар, спирттер; қосылу, гидратация, тотығу арқылы көптеген өнеркәсіптік өнімдер алынады. б) Пластмасса мен каучук өндірісі, винилацетилен және бутадиен - синтетикалық каучук, полиацетилен - өткізгіш полимерлер алынады; в) Дәнекерлеу және кесу жұмыстары, ацетилен + оттегі → 3000 °C-қа дейін жанып, метал кесуге және дәнекерлеуге қолданылады, 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2C2H2+5O2 → 4CO2+2H2O+жылу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г) Еріткіштер мен бояғыштар өндірісі, алкиндерден ацетон, бензол, винилхлорид, т.б. синтезделеді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8A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75958" y="971550"/>
            <a:ext cx="16073419" cy="488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9"/>
              </a:lnSpc>
              <a:spcBef>
                <a:spcPct val="0"/>
              </a:spcBef>
            </a:pP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АЛ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КИНДЕР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ДІҢ ҚОЛД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АНЫ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Л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УЫ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ЖӘ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НЕ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Б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ОЛ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ОГ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ИЯЛЫ</a:t>
            </a:r>
            <a:r>
              <a:rPr lang="en-US" sz="2878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Қ МАҢЫЗ</a:t>
            </a:r>
            <a:r>
              <a:rPr lang="en-US" sz="287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35627" y="3734173"/>
            <a:ext cx="15239224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2) Фармацевтика мен медицинада қолданылуы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а) Дәрілік заттар синтезі, алкин құрылымы бар қосылыстардан антисептик, гормон, антибиотик синтезделеді, мысалы: этинилэстрадиол - контрацептивтік дәріде; б) цитостатиктер (обырға қарсы заттар), алкин құрылымды заттар жасуша бөлінуін тежейді.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11425" y="2385454"/>
            <a:ext cx="15239224" cy="638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БИОЛОГИЯЛЫҚ МАҢЫЗЫ. 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Алкиндердің өзі табиғатта көп кездеспесе де, алкин туындылары биохимиялық процестерде маңызды рөл атқарады: а) табиғи өнімдер құрамында, кейбір бактериялар мен теңіз балдырлары құрамында алкин құрылымды липидтер болады; б) биологиялық белсенді қосылыстар, кейбір антибиотиктер (мысалы, кинетин) құрамында алкин топтары бар, в) биосинтез зерттеулерінде, алкин топтары биомолекулаларды белгілеу үшін қолданылатын химиялық маркерлер ретінде қызмет етеді 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ЭКОЛОГИЯЛЫҚ ЖӘНЕ ҚАУІПСІЗДІК АСПЕКТІЛЕРІ. 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Ацетилен – жарылғыш және уландырғыш зат; оны қолданғанда қауіпсіздік шаралары қажет; жануы кезінде зиянсыз өнімдер (CO₂, H₂O) бөлінеді.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178855" y="2800774"/>
            <a:ext cx="15785202" cy="115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18"/>
              </a:lnSpc>
            </a:pPr>
            <a:r>
              <a:rPr lang="en-US" sz="7375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Дәріс</a:t>
            </a:r>
            <a:r>
              <a:rPr lang="en-US" sz="7375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мақсаты: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90959" y="4512711"/>
            <a:ext cx="14457702" cy="211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Алкиндердің молекулалық және электрондық құрылысын түсіндіру, алкиндердің химиялық қасиеттерін талдау, электрофильді және нуклеофильді қосылу реакцияларын меңгеру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00373" y="1586003"/>
            <a:ext cx="16687255" cy="789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50"/>
              </a:lnSpc>
            </a:pPr>
            <a:r>
              <a:rPr lang="en-US" sz="5000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Сонымен қорытындылай келе, алкиндер өнеркәсіпте, химияда және медицинада кең қ</a:t>
            </a:r>
            <a:r>
              <a:rPr lang="en-US" sz="5000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олданылады, ацетилен - маңызды шикізат, әрі энергетикалық көзі. Алкин туындылары биологиялық белсенді қосылыстар мен дәрі-дәрмек синтезінде қолданылады. Болашақта алкиндерге негізделген нанотехнологиялар мен биомедицинада жаңа мүмкіндіктер ашылуда.</a:t>
            </a:r>
          </a:p>
          <a:p>
            <a:pPr marL="0" lvl="0" indent="0" algn="ctr">
              <a:lnSpc>
                <a:spcPts val="6250"/>
              </a:lnSpc>
            </a:pPr>
            <a:endParaRPr lang="en-US" sz="5000" b="1" u="none">
              <a:solidFill>
                <a:srgbClr val="FFFFFF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427359" y="1174552"/>
            <a:ext cx="1433281" cy="1089147"/>
          </a:xfrm>
          <a:custGeom>
            <a:avLst/>
            <a:gdLst/>
            <a:ahLst/>
            <a:cxnLst/>
            <a:rect l="l" t="t" r="r" b="b"/>
            <a:pathLst>
              <a:path w="1433281" h="1089147">
                <a:moveTo>
                  <a:pt x="0" y="0"/>
                </a:moveTo>
                <a:lnTo>
                  <a:pt x="1433282" y="0"/>
                </a:lnTo>
                <a:lnTo>
                  <a:pt x="1433282" y="1089148"/>
                </a:lnTo>
                <a:lnTo>
                  <a:pt x="0" y="10891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799818" y="2363031"/>
            <a:ext cx="14688363" cy="1372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000"/>
              </a:lnSpc>
              <a:spcBef>
                <a:spcPct val="0"/>
              </a:spcBef>
            </a:pPr>
            <a:r>
              <a:rPr lang="en-US" sz="8800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Бақылау сұрақтары: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95583" y="3983603"/>
            <a:ext cx="15499478" cy="5274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1.Алкиндердің sp-гибридтелу ерекшеліктері қандай?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2.Алкиндерге электрофильді қосылу реакциясының механизмі қалай жүреді?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3.Нуклеофильді қосылу қандай жағдайда жүзеге асады?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4.Олигомерлену мен полимерлену реакцияларының айырмашылығы неде?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5.Алкиндердің қос байланысы бар қосылыстардан қандай айырмашылығы бар?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6.Алкиндердің қандай реакциялары практикалық маңызға ие?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58868" y="3738447"/>
            <a:ext cx="9448347" cy="2082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81"/>
              </a:lnSpc>
            </a:pPr>
            <a:r>
              <a:rPr lang="en-US" sz="6625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НАЗАРЛАРЫҢЫЗҒА РАХМЕТ!</a:t>
            </a:r>
          </a:p>
        </p:txBody>
      </p:sp>
      <p:sp>
        <p:nvSpPr>
          <p:cNvPr id="4" name="Freeform 4"/>
          <p:cNvSpPr/>
          <p:nvPr/>
        </p:nvSpPr>
        <p:spPr>
          <a:xfrm>
            <a:off x="8712773" y="1493547"/>
            <a:ext cx="684494" cy="494080"/>
          </a:xfrm>
          <a:custGeom>
            <a:avLst/>
            <a:gdLst/>
            <a:ahLst/>
            <a:cxnLst/>
            <a:rect l="l" t="t" r="r" b="b"/>
            <a:pathLst>
              <a:path w="684494" h="494080">
                <a:moveTo>
                  <a:pt x="0" y="0"/>
                </a:moveTo>
                <a:lnTo>
                  <a:pt x="684494" y="0"/>
                </a:lnTo>
                <a:lnTo>
                  <a:pt x="684494" y="494080"/>
                </a:lnTo>
                <a:lnTo>
                  <a:pt x="0" y="494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48021" y="1383982"/>
            <a:ext cx="543337" cy="713211"/>
          </a:xfrm>
          <a:custGeom>
            <a:avLst/>
            <a:gdLst/>
            <a:ahLst/>
            <a:cxnLst/>
            <a:rect l="l" t="t" r="r" b="b"/>
            <a:pathLst>
              <a:path w="543337" h="713211">
                <a:moveTo>
                  <a:pt x="0" y="0"/>
                </a:moveTo>
                <a:lnTo>
                  <a:pt x="543337" y="0"/>
                </a:lnTo>
                <a:lnTo>
                  <a:pt x="543337" y="713211"/>
                </a:lnTo>
                <a:lnTo>
                  <a:pt x="0" y="713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846864" y="1438764"/>
            <a:ext cx="615965" cy="603646"/>
          </a:xfrm>
          <a:custGeom>
            <a:avLst/>
            <a:gdLst/>
            <a:ahLst/>
            <a:cxnLst/>
            <a:rect l="l" t="t" r="r" b="b"/>
            <a:pathLst>
              <a:path w="615965" h="603646">
                <a:moveTo>
                  <a:pt x="0" y="0"/>
                </a:moveTo>
                <a:lnTo>
                  <a:pt x="615965" y="0"/>
                </a:lnTo>
                <a:lnTo>
                  <a:pt x="615965" y="603646"/>
                </a:lnTo>
                <a:lnTo>
                  <a:pt x="0" y="6036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096868" y="1383982"/>
            <a:ext cx="475906" cy="713211"/>
          </a:xfrm>
          <a:custGeom>
            <a:avLst/>
            <a:gdLst/>
            <a:ahLst/>
            <a:cxnLst/>
            <a:rect l="l" t="t" r="r" b="b"/>
            <a:pathLst>
              <a:path w="475906" h="713211">
                <a:moveTo>
                  <a:pt x="0" y="0"/>
                </a:moveTo>
                <a:lnTo>
                  <a:pt x="475906" y="0"/>
                </a:lnTo>
                <a:lnTo>
                  <a:pt x="475906" y="713211"/>
                </a:lnTo>
                <a:lnTo>
                  <a:pt x="0" y="713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457714" y="1434575"/>
            <a:ext cx="579754" cy="612024"/>
          </a:xfrm>
          <a:custGeom>
            <a:avLst/>
            <a:gdLst/>
            <a:ahLst/>
            <a:cxnLst/>
            <a:rect l="l" t="t" r="r" b="b"/>
            <a:pathLst>
              <a:path w="579754" h="612024">
                <a:moveTo>
                  <a:pt x="0" y="0"/>
                </a:moveTo>
                <a:lnTo>
                  <a:pt x="579753" y="0"/>
                </a:lnTo>
                <a:lnTo>
                  <a:pt x="579753" y="612024"/>
                </a:lnTo>
                <a:lnTo>
                  <a:pt x="0" y="6120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587942" y="1383982"/>
            <a:ext cx="635406" cy="713211"/>
          </a:xfrm>
          <a:custGeom>
            <a:avLst/>
            <a:gdLst/>
            <a:ahLst/>
            <a:cxnLst/>
            <a:rect l="l" t="t" r="r" b="b"/>
            <a:pathLst>
              <a:path w="635406" h="713211">
                <a:moveTo>
                  <a:pt x="0" y="0"/>
                </a:moveTo>
                <a:lnTo>
                  <a:pt x="635406" y="0"/>
                </a:lnTo>
                <a:lnTo>
                  <a:pt x="635406" y="713211"/>
                </a:lnTo>
                <a:lnTo>
                  <a:pt x="0" y="71321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706605" y="8291368"/>
            <a:ext cx="690662" cy="537461"/>
          </a:xfrm>
          <a:custGeom>
            <a:avLst/>
            <a:gdLst/>
            <a:ahLst/>
            <a:cxnLst/>
            <a:rect l="l" t="t" r="r" b="b"/>
            <a:pathLst>
              <a:path w="690662" h="537461">
                <a:moveTo>
                  <a:pt x="0" y="0"/>
                </a:moveTo>
                <a:lnTo>
                  <a:pt x="690662" y="0"/>
                </a:lnTo>
                <a:lnTo>
                  <a:pt x="690662" y="537461"/>
                </a:lnTo>
                <a:lnTo>
                  <a:pt x="0" y="53746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477047" y="8203493"/>
            <a:ext cx="285285" cy="713211"/>
          </a:xfrm>
          <a:custGeom>
            <a:avLst/>
            <a:gdLst/>
            <a:ahLst/>
            <a:cxnLst/>
            <a:rect l="l" t="t" r="r" b="b"/>
            <a:pathLst>
              <a:path w="285285" h="713211">
                <a:moveTo>
                  <a:pt x="0" y="0"/>
                </a:moveTo>
                <a:lnTo>
                  <a:pt x="285285" y="0"/>
                </a:lnTo>
                <a:lnTo>
                  <a:pt x="285285" y="713211"/>
                </a:lnTo>
                <a:lnTo>
                  <a:pt x="0" y="71321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788130" y="8309398"/>
            <a:ext cx="733433" cy="501401"/>
          </a:xfrm>
          <a:custGeom>
            <a:avLst/>
            <a:gdLst/>
            <a:ahLst/>
            <a:cxnLst/>
            <a:rect l="l" t="t" r="r" b="b"/>
            <a:pathLst>
              <a:path w="733433" h="501401">
                <a:moveTo>
                  <a:pt x="0" y="0"/>
                </a:moveTo>
                <a:lnTo>
                  <a:pt x="733433" y="0"/>
                </a:lnTo>
                <a:lnTo>
                  <a:pt x="733433" y="501401"/>
                </a:lnTo>
                <a:lnTo>
                  <a:pt x="0" y="50140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031243" y="8258176"/>
            <a:ext cx="607157" cy="603845"/>
          </a:xfrm>
          <a:custGeom>
            <a:avLst/>
            <a:gdLst/>
            <a:ahLst/>
            <a:cxnLst/>
            <a:rect l="l" t="t" r="r" b="b"/>
            <a:pathLst>
              <a:path w="607157" h="603845">
                <a:moveTo>
                  <a:pt x="0" y="0"/>
                </a:moveTo>
                <a:lnTo>
                  <a:pt x="607156" y="0"/>
                </a:lnTo>
                <a:lnTo>
                  <a:pt x="607156" y="603845"/>
                </a:lnTo>
                <a:lnTo>
                  <a:pt x="0" y="60384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617267" y="8203493"/>
            <a:ext cx="260646" cy="713211"/>
          </a:xfrm>
          <a:custGeom>
            <a:avLst/>
            <a:gdLst/>
            <a:ahLst/>
            <a:cxnLst/>
            <a:rect l="l" t="t" r="r" b="b"/>
            <a:pathLst>
              <a:path w="260646" h="713211">
                <a:moveTo>
                  <a:pt x="0" y="0"/>
                </a:moveTo>
                <a:lnTo>
                  <a:pt x="260647" y="0"/>
                </a:lnTo>
                <a:lnTo>
                  <a:pt x="260647" y="713211"/>
                </a:lnTo>
                <a:lnTo>
                  <a:pt x="0" y="71321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587942" y="8254526"/>
            <a:ext cx="635406" cy="611145"/>
          </a:xfrm>
          <a:custGeom>
            <a:avLst/>
            <a:gdLst/>
            <a:ahLst/>
            <a:cxnLst/>
            <a:rect l="l" t="t" r="r" b="b"/>
            <a:pathLst>
              <a:path w="635406" h="611145">
                <a:moveTo>
                  <a:pt x="0" y="0"/>
                </a:moveTo>
                <a:lnTo>
                  <a:pt x="635406" y="0"/>
                </a:lnTo>
                <a:lnTo>
                  <a:pt x="635406" y="611146"/>
                </a:lnTo>
                <a:lnTo>
                  <a:pt x="0" y="61114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849485" y="6498615"/>
            <a:ext cx="411069" cy="713211"/>
          </a:xfrm>
          <a:custGeom>
            <a:avLst/>
            <a:gdLst/>
            <a:ahLst/>
            <a:cxnLst/>
            <a:rect l="l" t="t" r="r" b="b"/>
            <a:pathLst>
              <a:path w="411069" h="713211">
                <a:moveTo>
                  <a:pt x="0" y="0"/>
                </a:moveTo>
                <a:lnTo>
                  <a:pt x="411070" y="0"/>
                </a:lnTo>
                <a:lnTo>
                  <a:pt x="411070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370714" y="6498615"/>
            <a:ext cx="497951" cy="713211"/>
          </a:xfrm>
          <a:custGeom>
            <a:avLst/>
            <a:gdLst/>
            <a:ahLst/>
            <a:cxnLst/>
            <a:rect l="l" t="t" r="r" b="b"/>
            <a:pathLst>
              <a:path w="497951" h="713211">
                <a:moveTo>
                  <a:pt x="0" y="0"/>
                </a:moveTo>
                <a:lnTo>
                  <a:pt x="497951" y="0"/>
                </a:lnTo>
                <a:lnTo>
                  <a:pt x="497951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1887068" y="6498615"/>
            <a:ext cx="535557" cy="713211"/>
          </a:xfrm>
          <a:custGeom>
            <a:avLst/>
            <a:gdLst/>
            <a:ahLst/>
            <a:cxnLst/>
            <a:rect l="l" t="t" r="r" b="b"/>
            <a:pathLst>
              <a:path w="535557" h="713211">
                <a:moveTo>
                  <a:pt x="0" y="0"/>
                </a:moveTo>
                <a:lnTo>
                  <a:pt x="535557" y="0"/>
                </a:lnTo>
                <a:lnTo>
                  <a:pt x="535557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059911" y="6498615"/>
            <a:ext cx="549821" cy="713211"/>
          </a:xfrm>
          <a:custGeom>
            <a:avLst/>
            <a:gdLst/>
            <a:ahLst/>
            <a:cxnLst/>
            <a:rect l="l" t="t" r="r" b="b"/>
            <a:pathLst>
              <a:path w="549821" h="713211">
                <a:moveTo>
                  <a:pt x="0" y="0"/>
                </a:moveTo>
                <a:lnTo>
                  <a:pt x="549821" y="0"/>
                </a:lnTo>
                <a:lnTo>
                  <a:pt x="549821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590684" y="6498615"/>
            <a:ext cx="313813" cy="713211"/>
          </a:xfrm>
          <a:custGeom>
            <a:avLst/>
            <a:gdLst/>
            <a:ahLst/>
            <a:cxnLst/>
            <a:rect l="l" t="t" r="r" b="b"/>
            <a:pathLst>
              <a:path w="313813" h="713211">
                <a:moveTo>
                  <a:pt x="0" y="0"/>
                </a:moveTo>
                <a:lnTo>
                  <a:pt x="313813" y="0"/>
                </a:lnTo>
                <a:lnTo>
                  <a:pt x="313813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6627846" y="6577421"/>
            <a:ext cx="555599" cy="555599"/>
          </a:xfrm>
          <a:custGeom>
            <a:avLst/>
            <a:gdLst/>
            <a:ahLst/>
            <a:cxnLst/>
            <a:rect l="l" t="t" r="r" b="b"/>
            <a:pathLst>
              <a:path w="555599" h="555599">
                <a:moveTo>
                  <a:pt x="0" y="0"/>
                </a:moveTo>
                <a:lnTo>
                  <a:pt x="555599" y="0"/>
                </a:lnTo>
                <a:lnTo>
                  <a:pt x="555599" y="555600"/>
                </a:lnTo>
                <a:lnTo>
                  <a:pt x="0" y="555600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xmlns="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733399" y="4836909"/>
            <a:ext cx="643242" cy="626869"/>
          </a:xfrm>
          <a:custGeom>
            <a:avLst/>
            <a:gdLst/>
            <a:ahLst/>
            <a:cxnLst/>
            <a:rect l="l" t="t" r="r" b="b"/>
            <a:pathLst>
              <a:path w="643242" h="626869">
                <a:moveTo>
                  <a:pt x="0" y="0"/>
                </a:moveTo>
                <a:lnTo>
                  <a:pt x="643242" y="0"/>
                </a:lnTo>
                <a:lnTo>
                  <a:pt x="643242" y="626868"/>
                </a:lnTo>
                <a:lnTo>
                  <a:pt x="0" y="626868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xmlns="" r:embed="rId40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357746" y="4793737"/>
            <a:ext cx="523886" cy="713211"/>
          </a:xfrm>
          <a:custGeom>
            <a:avLst/>
            <a:gdLst/>
            <a:ahLst/>
            <a:cxnLst/>
            <a:rect l="l" t="t" r="r" b="b"/>
            <a:pathLst>
              <a:path w="523886" h="713211">
                <a:moveTo>
                  <a:pt x="0" y="0"/>
                </a:moveTo>
                <a:lnTo>
                  <a:pt x="523886" y="0"/>
                </a:lnTo>
                <a:lnTo>
                  <a:pt x="523886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xmlns="" r:embed="rId42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837792" y="4793737"/>
            <a:ext cx="634110" cy="713211"/>
          </a:xfrm>
          <a:custGeom>
            <a:avLst/>
            <a:gdLst/>
            <a:ahLst/>
            <a:cxnLst/>
            <a:rect l="l" t="t" r="r" b="b"/>
            <a:pathLst>
              <a:path w="634110" h="713211">
                <a:moveTo>
                  <a:pt x="0" y="0"/>
                </a:moveTo>
                <a:lnTo>
                  <a:pt x="634109" y="0"/>
                </a:lnTo>
                <a:lnTo>
                  <a:pt x="634109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xmlns="" r:embed="rId4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056020" y="4793737"/>
            <a:ext cx="557602" cy="713211"/>
          </a:xfrm>
          <a:custGeom>
            <a:avLst/>
            <a:gdLst/>
            <a:ahLst/>
            <a:cxnLst/>
            <a:rect l="l" t="t" r="r" b="b"/>
            <a:pathLst>
              <a:path w="557602" h="713211">
                <a:moveTo>
                  <a:pt x="0" y="0"/>
                </a:moveTo>
                <a:lnTo>
                  <a:pt x="557602" y="0"/>
                </a:lnTo>
                <a:lnTo>
                  <a:pt x="557602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45">
              <a:extLst>
                <a:ext uri="{96DAC541-7B7A-43D3-8B79-37D633B846F1}">
                  <asvg:svgBlip xmlns:asvg="http://schemas.microsoft.com/office/drawing/2016/SVG/main" xmlns="" r:embed="rId46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377529" y="4851603"/>
            <a:ext cx="740123" cy="597481"/>
          </a:xfrm>
          <a:custGeom>
            <a:avLst/>
            <a:gdLst/>
            <a:ahLst/>
            <a:cxnLst/>
            <a:rect l="l" t="t" r="r" b="b"/>
            <a:pathLst>
              <a:path w="740123" h="597481">
                <a:moveTo>
                  <a:pt x="0" y="0"/>
                </a:moveTo>
                <a:lnTo>
                  <a:pt x="740123" y="0"/>
                </a:lnTo>
                <a:lnTo>
                  <a:pt x="740123" y="597480"/>
                </a:lnTo>
                <a:lnTo>
                  <a:pt x="0" y="597480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xmlns="" r:embed="rId48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6551990" y="4899570"/>
            <a:ext cx="707310" cy="501547"/>
          </a:xfrm>
          <a:custGeom>
            <a:avLst/>
            <a:gdLst/>
            <a:ahLst/>
            <a:cxnLst/>
            <a:rect l="l" t="t" r="r" b="b"/>
            <a:pathLst>
              <a:path w="707310" h="501547">
                <a:moveTo>
                  <a:pt x="0" y="0"/>
                </a:moveTo>
                <a:lnTo>
                  <a:pt x="707310" y="0"/>
                </a:lnTo>
                <a:lnTo>
                  <a:pt x="707310" y="501546"/>
                </a:lnTo>
                <a:lnTo>
                  <a:pt x="0" y="501546"/>
                </a:lnTo>
                <a:lnTo>
                  <a:pt x="0" y="0"/>
                </a:lnTo>
                <a:close/>
              </a:path>
            </a:pathLst>
          </a:custGeom>
          <a:blipFill>
            <a:blip r:embed="rId49">
              <a:extLst>
                <a:ext uri="{96DAC541-7B7A-43D3-8B79-37D633B846F1}">
                  <asvg:svgBlip xmlns:asvg="http://schemas.microsoft.com/office/drawing/2016/SVG/main" xmlns="" r:embed="rId50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8658791" y="3088859"/>
            <a:ext cx="792457" cy="713211"/>
          </a:xfrm>
          <a:custGeom>
            <a:avLst/>
            <a:gdLst/>
            <a:ahLst/>
            <a:cxnLst/>
            <a:rect l="l" t="t" r="r" b="b"/>
            <a:pathLst>
              <a:path w="792457" h="713211">
                <a:moveTo>
                  <a:pt x="0" y="0"/>
                </a:moveTo>
                <a:lnTo>
                  <a:pt x="792458" y="0"/>
                </a:lnTo>
                <a:lnTo>
                  <a:pt x="792458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51">
              <a:extLst>
                <a:ext uri="{96DAC541-7B7A-43D3-8B79-37D633B846F1}">
                  <asvg:svgBlip xmlns:asvg="http://schemas.microsoft.com/office/drawing/2016/SVG/main" xmlns="" r:embed="rId52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0307215" y="3124230"/>
            <a:ext cx="624949" cy="642471"/>
          </a:xfrm>
          <a:custGeom>
            <a:avLst/>
            <a:gdLst/>
            <a:ahLst/>
            <a:cxnLst/>
            <a:rect l="l" t="t" r="r" b="b"/>
            <a:pathLst>
              <a:path w="624949" h="642471">
                <a:moveTo>
                  <a:pt x="0" y="0"/>
                </a:moveTo>
                <a:lnTo>
                  <a:pt x="624949" y="0"/>
                </a:lnTo>
                <a:lnTo>
                  <a:pt x="624949" y="642470"/>
                </a:lnTo>
                <a:lnTo>
                  <a:pt x="0" y="642470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xmlns="" r:embed="rId54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1823365" y="3124230"/>
            <a:ext cx="662962" cy="642471"/>
          </a:xfrm>
          <a:custGeom>
            <a:avLst/>
            <a:gdLst/>
            <a:ahLst/>
            <a:cxnLst/>
            <a:rect l="l" t="t" r="r" b="b"/>
            <a:pathLst>
              <a:path w="662962" h="642471">
                <a:moveTo>
                  <a:pt x="0" y="0"/>
                </a:moveTo>
                <a:lnTo>
                  <a:pt x="662963" y="0"/>
                </a:lnTo>
                <a:lnTo>
                  <a:pt x="662963" y="642470"/>
                </a:lnTo>
                <a:lnTo>
                  <a:pt x="0" y="642470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xmlns="" r:embed="rId56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4973618" y="3088859"/>
            <a:ext cx="722406" cy="713211"/>
          </a:xfrm>
          <a:custGeom>
            <a:avLst/>
            <a:gdLst/>
            <a:ahLst/>
            <a:cxnLst/>
            <a:rect l="l" t="t" r="r" b="b"/>
            <a:pathLst>
              <a:path w="722406" h="713211">
                <a:moveTo>
                  <a:pt x="0" y="0"/>
                </a:moveTo>
                <a:lnTo>
                  <a:pt x="722406" y="0"/>
                </a:lnTo>
                <a:lnTo>
                  <a:pt x="722406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xmlns="" r:embed="rId58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480461" y="3088859"/>
            <a:ext cx="534260" cy="713211"/>
          </a:xfrm>
          <a:custGeom>
            <a:avLst/>
            <a:gdLst/>
            <a:ahLst/>
            <a:cxnLst/>
            <a:rect l="l" t="t" r="r" b="b"/>
            <a:pathLst>
              <a:path w="534260" h="713211">
                <a:moveTo>
                  <a:pt x="0" y="0"/>
                </a:moveTo>
                <a:lnTo>
                  <a:pt x="534260" y="0"/>
                </a:lnTo>
                <a:lnTo>
                  <a:pt x="534260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xmlns="" r:embed="rId60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6671582" y="3088859"/>
            <a:ext cx="468126" cy="713211"/>
          </a:xfrm>
          <a:custGeom>
            <a:avLst/>
            <a:gdLst/>
            <a:ahLst/>
            <a:cxnLst/>
            <a:rect l="l" t="t" r="r" b="b"/>
            <a:pathLst>
              <a:path w="468126" h="713211">
                <a:moveTo>
                  <a:pt x="0" y="0"/>
                </a:moveTo>
                <a:lnTo>
                  <a:pt x="468126" y="0"/>
                </a:lnTo>
                <a:lnTo>
                  <a:pt x="468126" y="713212"/>
                </a:lnTo>
                <a:lnTo>
                  <a:pt x="0" y="713212"/>
                </a:lnTo>
                <a:lnTo>
                  <a:pt x="0" y="0"/>
                </a:lnTo>
                <a:close/>
              </a:path>
            </a:pathLst>
          </a:custGeom>
          <a:blipFill>
            <a:blip r:embed="rId61">
              <a:extLst>
                <a:ext uri="{96DAC541-7B7A-43D3-8B79-37D633B846F1}">
                  <asvg:svgBlip xmlns:asvg="http://schemas.microsoft.com/office/drawing/2016/SVG/main" xmlns="" r:embed="rId6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8A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54998" y="3056808"/>
            <a:ext cx="12733002" cy="100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00"/>
              </a:lnSpc>
              <a:spcBef>
                <a:spcPct val="0"/>
              </a:spcBef>
            </a:pPr>
            <a:r>
              <a:rPr lang="en-US" sz="6400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z="6400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Дәріс жоспары: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15149" y="4006768"/>
            <a:ext cx="14457702" cy="424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endParaRPr/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1.Алкиндердің жалпы сипаттамасы, гибридтелу және кеңістіктік құрылым.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2.Алкиндердің химиялық қасиеттері. Электрофильді және нуклеофильді қосылу.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3.Олигомерлену және полимерлену реакциялары.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4.Алкиндердің қолданылуы және биологиялық маңызы.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8A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1998" y="1832486"/>
            <a:ext cx="17744004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АЛКИНДЕРДІҢ ЖАЛПЫ СИПАТТАМАСЫ, ГИБРИДТЕЛУ ЖӘНЕ КЕҢІСТІКТІК ҚҰРЫЛЫМ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15149" y="3298231"/>
            <a:ext cx="14457702" cy="478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Алкиндер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құр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ы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нда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бір үш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ік б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йл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ны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сы б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қа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ықпаған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к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өм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і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кт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ер.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Ола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CnH2n−2 жа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ы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фор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уласына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сәйкес келеді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Алкиндердің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ең қарапайым өкілі - этин (ацет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лен):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HC≡CH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Ф</a:t>
            </a: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</a:t>
            </a:r>
            <a:r>
              <a:rPr lang="en-US" sz="3000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зика</a:t>
            </a: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лық қасиеттері.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түссіз газдар, сұйықтар немес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қатты зат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(м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леку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массасы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байла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ысты), с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да 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рімей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ді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біра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қ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рганика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ық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еріткішт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ер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ериді, қай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 және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қу те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ер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ат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уралары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лк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ндер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ге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қ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арағ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ан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да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әл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жоғ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ы.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49453" y="462525"/>
            <a:ext cx="15336129" cy="2334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50"/>
              </a:lnSpc>
            </a:pPr>
            <a:r>
              <a:rPr lang="en-US" sz="7400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Алкиндердің г</a:t>
            </a:r>
            <a:r>
              <a:rPr lang="en-US" sz="7400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ибридтелуі және кеңістіктік құрылымы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06234" y="2305050"/>
            <a:ext cx="16622566" cy="798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Гибридтелу түрі:</a:t>
            </a:r>
            <a:r>
              <a:rPr lang="en-US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sp-гибридтелу: алкин молекулаларында үштік байланыс бар, ол бір σ-байланыс және екі π-байланыстан тұрады. 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Көміртек атомдары үштік байланыс кезінде sp-гибридтелген болады. Яғни, бір s және бір p орбиталь бірігіп, екі sp-гибрид орбиталь түзеді. Қалған екі p-орбиталь π-байланыс түзуге қатысады.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Кеңістіктік құрылым (геометрия).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sp-гибридтелудің нәтижесінде алкин молекулалары түзу сызықты (линейлі) болады. Бұрыш: үштік байланысқа қатысатын көміртек атомдары арасындағы бұрыш - 180°. Бұл сызықтық құрылым π-байланыстармен күшейтіледі, сондықтан үштік байланыс өте берік және реакцияға бейім.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Құрылымдық мысал:</a:t>
            </a: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этин (ацетилен) H–C≡C–H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-C–C үштік байланыс (1 σ + 2 π)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-Әрбір көміртек атомы sp-гибридтелген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-H–C–C бұрышы: 180°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8A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499173" y="1442436"/>
            <a:ext cx="542210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АЛКИНДЕРДІҢ ЖІКТЕЛУІ: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13011"/>
              </p:ext>
            </p:extLst>
          </p:nvPr>
        </p:nvGraphicFramePr>
        <p:xfrm>
          <a:off x="1604962" y="2982500"/>
          <a:ext cx="15006639" cy="46965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02213"/>
                <a:gridCol w="7054485"/>
                <a:gridCol w="2949941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Түрі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Сипаттамасы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Мысал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Күнделікті (негізгі)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Молекулада бір ғана үштік байланыс бар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HC≡CH (этин)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Көп байланысқан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Екі немесе одан көп үштік байланысы бар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HC≡C–C≡CH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Ішкі алкиндер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Үштік байланыс тізбектің ішінде орналасқан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CH₃–C≡C–CH₃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Шеткі (терминал) алкиндер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Үштік байланыс молекуланың шетінде болады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HC≡C–CH₃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41721" y="654381"/>
            <a:ext cx="16230600" cy="1568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50"/>
              </a:lnSpc>
            </a:pPr>
            <a:r>
              <a:rPr lang="en-US" sz="5000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Алкиндердің х</a:t>
            </a:r>
            <a:r>
              <a:rPr lang="en-US" sz="5000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имиялық қасиеттері. Электрофильді және нуклеофильді қосылу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41721" y="2468958"/>
            <a:ext cx="16804558" cy="641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Алкиндер - үштік байланысқа байланысты реакцияға бейім қосылыстар. Реакциялар көбіне π-байланыстың үзілуі арқылы жүреді. Екі π-байланыстың болуы, қосылу </a:t>
            </a: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реакцияларын екі рет жүргізуге мүмкіндік береді.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1) ЭЛЕКТРОФИЛЬДІ ҚОСЫЛУ РЕАКЦИЯЛАРЫ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Алкиндерге электрофильдер шабуылдап, π-байланыс арқылы байланысады.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Этилен тәрізді алкендерге ұқсас, бірақ екі сатылы жүреді.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a) Галогенсутектерді қосу (HCl, HBr)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RC≡CH+HBr → RCH=CHBr → RCHBr−CH2Br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Бірінші саты – винилгалогенид, екінші саты – дигалогеналкан. Мысал: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CH≡CH+HBr → CH2=CHBr → CH3−CHBr2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Марковников ережесі орындалады: H⁺ – көбірек H бар көміртекке, Br⁻ – карбокатионға қосылады. 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41721" y="654381"/>
            <a:ext cx="16230600" cy="1568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50"/>
              </a:lnSpc>
            </a:pPr>
            <a:r>
              <a:rPr lang="en-US" sz="5000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Алкиндердің х</a:t>
            </a:r>
            <a:r>
              <a:rPr lang="en-US" sz="5000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имиялық қасиеттері. Электрофильді және нуклеофильді қосылу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41721" y="2468958"/>
            <a:ext cx="16804558" cy="3938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б) Галогендерді қосу (Br₂, Cl₂)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RC≡CH+Br2 → RCH=CHBr2 → RCHBr2−CHBr2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Ерекшелігі: түссіздену байқ</a:t>
            </a: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алады (Br₂ → түссіз өнім)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c) Судың қосылуы (гидратация). 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Hg²⁺ катализаторымен жүреді, энол кетон формасына айналады (таутомерия).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CH≡CH+H2O → CH3−CHO (HgSO4/H2SO4 қатысында жүретін реакция)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Этин ацетальдегид, ал басқа алкиндер кетон түзеді. 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endParaRPr lang="en-US" sz="28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41721" y="654381"/>
            <a:ext cx="16230600" cy="1568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50"/>
              </a:lnSpc>
            </a:pPr>
            <a:r>
              <a:rPr lang="en-US" sz="5000" b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Алкиндердің х</a:t>
            </a:r>
            <a:r>
              <a:rPr lang="en-US" sz="5000" b="1" u="none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имиялық қасиеттері. Электрофильді және нуклеофильді қосылу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41721" y="2822163"/>
            <a:ext cx="16804558" cy="542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2. НУКЛЕОФИЛЬДІ ҚОСЫЛУ РЕАКЦИЯЛАРЫ.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Тек теріс зарядт</a:t>
            </a: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алған немесе электрон донорлары қатысатын реакциялар.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a) Металлизденген алкиндер (ацетиленидтер)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Терминалды алкиндердегі С–Н байланысы — сәл қышқылдық қасиетке ие. Сілтілік металмен әрекеттеседі: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RC≡CH+Na → RC≡C−Na+1/2H2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Алынған ацетиленид-иондар - күшті нуклеофилдер. Олар галогеналкандармен әрекеттесіп жаңа көміртек-көміртек байланысын түзеді: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RC≡C−+R′−X → RC≡C−R′+X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б) Кетон/альдегидпен әрекеттесу (үштік байланыстағы С⁻ иондары арқылы)</a:t>
            </a:r>
          </a:p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endParaRPr lang="en-US" sz="2800" u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1648</Words>
  <Application>Microsoft Office PowerPoint</Application>
  <PresentationFormat>Произвольный</PresentationFormat>
  <Paragraphs>141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Times New Roman</vt:lpstr>
      <vt:lpstr>Montserrat</vt:lpstr>
      <vt:lpstr>Calibri Light</vt:lpstr>
      <vt:lpstr>Montserrat Semi-Bold</vt:lpstr>
      <vt:lpstr>Calibri</vt:lpstr>
      <vt:lpstr>Montserrat 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№10 дәріс Тақырыбы. Алкиндер. Құрылысы және химиялық қасиеттері. Электрофилды және нуклеофилды қосылу. Олигомерлену, полимерлену реакциялары.</dc:title>
  <dc:creator>user</dc:creator>
  <cp:lastModifiedBy>user</cp:lastModifiedBy>
  <cp:revision>2</cp:revision>
  <dcterms:created xsi:type="dcterms:W3CDTF">2006-08-16T00:00:00Z</dcterms:created>
  <dcterms:modified xsi:type="dcterms:W3CDTF">2025-09-21T18:40:44Z</dcterms:modified>
  <dc:identifier>DAGzj88j37w</dc:identifier>
</cp:coreProperties>
</file>