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8" r:id="rId2"/>
    <p:sldId id="341" r:id="rId3"/>
    <p:sldId id="342" r:id="rId4"/>
    <p:sldId id="343" r:id="rId5"/>
    <p:sldId id="344" r:id="rId6"/>
    <p:sldId id="345" r:id="rId7"/>
    <p:sldId id="346" r:id="rId8"/>
    <p:sldId id="347" r:id="rId9"/>
    <p:sldId id="348" r:id="rId10"/>
    <p:sldId id="350" r:id="rId11"/>
    <p:sldId id="349" r:id="rId12"/>
    <p:sldId id="312" r:id="rId13"/>
    <p:sldId id="329" r:id="rId14"/>
    <p:sldId id="331" r:id="rId15"/>
    <p:sldId id="339" r:id="rId16"/>
    <p:sldId id="257"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7" d="100"/>
          <a:sy n="47" d="100"/>
        </p:scale>
        <p:origin x="72" y="10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06.11.2022</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06.11.2022</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pic>
        <p:nvPicPr>
          <p:cNvPr id="2" name="Объект 1">
            <a:extLst>
              <a:ext uri="{FF2B5EF4-FFF2-40B4-BE49-F238E27FC236}">
                <a16:creationId xmlns:a16="http://schemas.microsoft.com/office/drawing/2014/main" id="{75606BC8-FEAC-A133-0013-3BD9885BFA43}"/>
              </a:ext>
            </a:extLst>
          </p:cNvPr>
          <p:cNvPicPr>
            <a:picLocks noGrp="1" noChangeAspect="1"/>
          </p:cNvPicPr>
          <p:nvPr>
            <p:ph idx="1"/>
          </p:nvPr>
        </p:nvPicPr>
        <p:blipFill>
          <a:blip r:embed="rId2"/>
          <a:stretch>
            <a:fillRect/>
          </a:stretch>
        </p:blipFill>
        <p:spPr>
          <a:xfrm>
            <a:off x="1063521" y="755386"/>
            <a:ext cx="9723963" cy="591363"/>
          </a:xfrm>
          <a:prstGeom prst="rect">
            <a:avLst/>
          </a:prstGeom>
        </p:spPr>
      </p:pic>
      <p:sp>
        <p:nvSpPr>
          <p:cNvPr id="9" name="TextBox 8">
            <a:extLst>
              <a:ext uri="{FF2B5EF4-FFF2-40B4-BE49-F238E27FC236}">
                <a16:creationId xmlns:a16="http://schemas.microsoft.com/office/drawing/2014/main" id="{CF94D3AF-1BF8-2992-9EB1-BFC2DCF64082}"/>
              </a:ext>
            </a:extLst>
          </p:cNvPr>
          <p:cNvSpPr txBox="1"/>
          <p:nvPr/>
        </p:nvSpPr>
        <p:spPr>
          <a:xfrm>
            <a:off x="1550846" y="1871489"/>
            <a:ext cx="9236637" cy="2677656"/>
          </a:xfrm>
          <a:prstGeom prst="rect">
            <a:avLst/>
          </a:prstGeom>
          <a:noFill/>
        </p:spPr>
        <p:txBody>
          <a:bodyPr wrap="square">
            <a:spAutoFit/>
          </a:bodyPr>
          <a:lstStyle/>
          <a:p>
            <a:pPr indent="467995" algn="ctr"/>
            <a:r>
              <a:rPr lang="ru-RU" sz="2800" b="1" dirty="0">
                <a:solidFill>
                  <a:srgbClr val="000000"/>
                </a:solidFill>
                <a:effectLst/>
                <a:latin typeface="Times New Roman" panose="02020603050405020304" pitchFamily="18" charset="0"/>
                <a:ea typeface="Times New Roman" panose="02020603050405020304" pitchFamily="18" charset="0"/>
              </a:rPr>
              <a:t>Лекция 2.</a:t>
            </a:r>
            <a:r>
              <a:rPr lang="ru-RU" sz="2800" dirty="0">
                <a:solidFill>
                  <a:srgbClr val="000000"/>
                </a:solidFill>
                <a:effectLst/>
                <a:latin typeface="Times New Roman" panose="02020603050405020304" pitchFamily="18" charset="0"/>
                <a:ea typeface="Times New Roman" panose="02020603050405020304" pitchFamily="18" charset="0"/>
              </a:rPr>
              <a:t> </a:t>
            </a:r>
          </a:p>
          <a:p>
            <a:pPr indent="467995" algn="ctr"/>
            <a:endParaRPr lang="ru-RU" sz="2800" dirty="0">
              <a:solidFill>
                <a:srgbClr val="000000"/>
              </a:solidFill>
              <a:effectLst/>
              <a:latin typeface="Times New Roman" panose="02020603050405020304" pitchFamily="18" charset="0"/>
              <a:ea typeface="Times New Roman" panose="02020603050405020304" pitchFamily="18" charset="0"/>
            </a:endParaRPr>
          </a:p>
          <a:p>
            <a:pPr indent="467995" algn="ctr"/>
            <a:r>
              <a:rPr lang="ru-RU" sz="2800" b="1" dirty="0">
                <a:effectLst/>
                <a:latin typeface="Times New Roman" panose="02020603050405020304" pitchFamily="18" charset="0"/>
                <a:ea typeface="Times New Roman" panose="02020603050405020304" pitchFamily="18" charset="0"/>
              </a:rPr>
              <a:t>Распределения дискретных случайных величин, используемых в статистике: </a:t>
            </a:r>
            <a:r>
              <a:rPr lang="ru-RU" sz="2800" i="1" dirty="0">
                <a:effectLst/>
                <a:latin typeface="Times New Roman" panose="02020603050405020304" pitchFamily="18" charset="0"/>
                <a:ea typeface="Times New Roman" panose="02020603050405020304" pitchFamily="18" charset="0"/>
              </a:rPr>
              <a:t>биномиальное, Пуассона, полиномиальное, геометрическое, Паскаля, гипергеометрическое</a:t>
            </a:r>
            <a:r>
              <a:rPr lang="ru-RU" sz="28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1850441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04146D-DEB9-04E0-04A7-09A0F295196F}"/>
              </a:ext>
            </a:extLst>
          </p:cNvPr>
          <p:cNvSpPr>
            <a:spLocks noGrp="1"/>
          </p:cNvSpPr>
          <p:nvPr>
            <p:ph type="title"/>
          </p:nvPr>
        </p:nvSpPr>
        <p:spPr>
          <a:xfrm>
            <a:off x="838200" y="365126"/>
            <a:ext cx="10515600" cy="1153432"/>
          </a:xfrm>
        </p:spPr>
        <p:txBody>
          <a:bodyPr>
            <a:normAutofit/>
          </a:bodyPr>
          <a:lstStyle/>
          <a:p>
            <a:pPr algn="ctr"/>
            <a:r>
              <a:rPr lang="ru-RU" sz="3200" b="1" dirty="0">
                <a:latin typeface="Times New Roman" panose="02020603050405020304" pitchFamily="18" charset="0"/>
                <a:cs typeface="Times New Roman" panose="02020603050405020304" pitchFamily="18" charset="0"/>
              </a:rPr>
              <a:t>Наивероятнейшее число появления событий </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в испытаниях Бернулли</a:t>
            </a:r>
          </a:p>
        </p:txBody>
      </p:sp>
      <p:pic>
        <p:nvPicPr>
          <p:cNvPr id="5" name="Объект 4">
            <a:extLst>
              <a:ext uri="{FF2B5EF4-FFF2-40B4-BE49-F238E27FC236}">
                <a16:creationId xmlns:a16="http://schemas.microsoft.com/office/drawing/2014/main" id="{AD552EB7-FBC2-7B3B-FE6D-72978B824B0B}"/>
              </a:ext>
            </a:extLst>
          </p:cNvPr>
          <p:cNvPicPr>
            <a:picLocks noGrp="1" noChangeAspect="1"/>
          </p:cNvPicPr>
          <p:nvPr>
            <p:ph idx="1"/>
          </p:nvPr>
        </p:nvPicPr>
        <p:blipFill>
          <a:blip r:embed="rId2"/>
          <a:stretch>
            <a:fillRect/>
          </a:stretch>
        </p:blipFill>
        <p:spPr>
          <a:xfrm>
            <a:off x="620486" y="1518558"/>
            <a:ext cx="11021785" cy="4974315"/>
          </a:xfrm>
        </p:spPr>
      </p:pic>
    </p:spTree>
    <p:extLst>
      <p:ext uri="{BB962C8B-B14F-4D97-AF65-F5344CB8AC3E}">
        <p14:creationId xmlns:p14="http://schemas.microsoft.com/office/powerpoint/2010/main" val="621405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B43535-D9C9-BB7A-829A-436DB324569B}"/>
              </a:ext>
            </a:extLst>
          </p:cNvPr>
          <p:cNvSpPr>
            <a:spLocks noGrp="1"/>
          </p:cNvSpPr>
          <p:nvPr>
            <p:ph type="title"/>
          </p:nvPr>
        </p:nvSpPr>
        <p:spPr>
          <a:xfrm>
            <a:off x="838200" y="365125"/>
            <a:ext cx="10515600" cy="892175"/>
          </a:xfrm>
        </p:spPr>
        <p:txBody>
          <a:bodyPr>
            <a:normAutofit/>
          </a:bodyPr>
          <a:lstStyle/>
          <a:p>
            <a:pPr algn="ctr"/>
            <a:r>
              <a:rPr lang="ru-RU" sz="3200" b="1" dirty="0">
                <a:latin typeface="Times New Roman" panose="02020603050405020304" pitchFamily="18" charset="0"/>
                <a:cs typeface="Times New Roman" panose="02020603050405020304" pitchFamily="18" charset="0"/>
              </a:rPr>
              <a:t>Необходимость предельного перехода</a:t>
            </a:r>
          </a:p>
        </p:txBody>
      </p:sp>
      <p:pic>
        <p:nvPicPr>
          <p:cNvPr id="5" name="Объект 4">
            <a:extLst>
              <a:ext uri="{FF2B5EF4-FFF2-40B4-BE49-F238E27FC236}">
                <a16:creationId xmlns:a16="http://schemas.microsoft.com/office/drawing/2014/main" id="{CB2B213D-CBA2-01F0-C47F-4D45C456589E}"/>
              </a:ext>
            </a:extLst>
          </p:cNvPr>
          <p:cNvPicPr>
            <a:picLocks noGrp="1" noChangeAspect="1"/>
          </p:cNvPicPr>
          <p:nvPr>
            <p:ph idx="1"/>
          </p:nvPr>
        </p:nvPicPr>
        <p:blipFill>
          <a:blip r:embed="rId2"/>
          <a:stretch>
            <a:fillRect/>
          </a:stretch>
        </p:blipFill>
        <p:spPr>
          <a:xfrm>
            <a:off x="838200" y="1845129"/>
            <a:ext cx="10934700" cy="4647746"/>
          </a:xfrm>
        </p:spPr>
      </p:pic>
    </p:spTree>
    <p:extLst>
      <p:ext uri="{BB962C8B-B14F-4D97-AF65-F5344CB8AC3E}">
        <p14:creationId xmlns:p14="http://schemas.microsoft.com/office/powerpoint/2010/main" val="278062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Объект 2">
            <a:extLst>
              <a:ext uri="{FF2B5EF4-FFF2-40B4-BE49-F238E27FC236}">
                <a16:creationId xmlns:a16="http://schemas.microsoft.com/office/drawing/2014/main" id="{A36846F4-7899-4EB9-840A-3A4B552361F8}"/>
              </a:ext>
            </a:extLst>
          </p:cNvPr>
          <p:cNvSpPr>
            <a:spLocks noGrp="1"/>
          </p:cNvSpPr>
          <p:nvPr>
            <p:ph idx="1"/>
          </p:nvPr>
        </p:nvSpPr>
        <p:spPr>
          <a:xfrm>
            <a:off x="696852" y="532993"/>
            <a:ext cx="10050829" cy="2515513"/>
          </a:xfrm>
        </p:spPr>
        <p:txBody>
          <a:bodyPr>
            <a:noAutofit/>
          </a:bodyPr>
          <a:lstStyle/>
          <a:p>
            <a:pPr marL="0" indent="0" algn="just">
              <a:lnSpc>
                <a:spcPct val="100000"/>
              </a:lnSpc>
              <a:spcBef>
                <a:spcPts val="0"/>
              </a:spcBef>
              <a:buNone/>
            </a:pPr>
            <a:r>
              <a:rPr lang="ru-RU" dirty="0">
                <a:solidFill>
                  <a:srgbClr val="000000"/>
                </a:solidFill>
                <a:effectLst/>
                <a:latin typeface="Times New Roman" panose="02020603050405020304" pitchFamily="18" charset="0"/>
                <a:ea typeface="Times New Roman" panose="02020603050405020304" pitchFamily="18" charset="0"/>
              </a:rPr>
              <a:t>Биномиальное распределение характеризует закон распределения испытаний Бернулли. Для исследования учитывается особенность, что испытания Бернулли – это независимые испытания с двумя исходами. Поэтому числовые характеристики отыскиваются для </a:t>
            </a:r>
            <a:r>
              <a:rPr lang="en-US" i="1" dirty="0" err="1">
                <a:solidFill>
                  <a:srgbClr val="000000"/>
                </a:solidFill>
                <a:effectLst/>
                <a:latin typeface="Times New Roman" panose="02020603050405020304" pitchFamily="18" charset="0"/>
                <a:ea typeface="Times New Roman" panose="02020603050405020304" pitchFamily="18" charset="0"/>
              </a:rPr>
              <a:t>i</a:t>
            </a:r>
            <a:r>
              <a:rPr lang="ru-RU" i="1" dirty="0">
                <a:solidFill>
                  <a:srgbClr val="000000"/>
                </a:solidFill>
                <a:effectLst/>
                <a:latin typeface="Times New Roman" panose="02020603050405020304" pitchFamily="18" charset="0"/>
                <a:ea typeface="Times New Roman" panose="02020603050405020304" pitchFamily="18" charset="0"/>
              </a:rPr>
              <a:t>-</a:t>
            </a:r>
            <a:r>
              <a:rPr lang="kk-KZ" dirty="0">
                <a:solidFill>
                  <a:srgbClr val="000000"/>
                </a:solidFill>
                <a:effectLst/>
                <a:latin typeface="Times New Roman" panose="02020603050405020304" pitchFamily="18" charset="0"/>
                <a:ea typeface="Times New Roman" panose="02020603050405020304" pitchFamily="18" charset="0"/>
              </a:rPr>
              <a:t>го испытания и применяется свойство независимости случайных величин. В случайе большого числа испытаний Бернулли, превышающих 1000, а также при малых вероятностях, менее одной сотой, случайная величина описывается законом распределения Пуассона. Для исследования числовых характеристик закона Пуассона применяются знания по курсу математического анализа. </a:t>
            </a:r>
            <a:endParaRPr lang="ru-RU" dirty="0">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5171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54" name="Объект 2">
            <a:extLst>
              <a:ext uri="{FF2B5EF4-FFF2-40B4-BE49-F238E27FC236}">
                <a16:creationId xmlns:a16="http://schemas.microsoft.com/office/drawing/2014/main" id="{A36846F4-7899-4EB9-840A-3A4B552361F8}"/>
              </a:ext>
            </a:extLst>
          </p:cNvPr>
          <p:cNvSpPr>
            <a:spLocks noGrp="1"/>
          </p:cNvSpPr>
          <p:nvPr>
            <p:ph idx="1"/>
          </p:nvPr>
        </p:nvSpPr>
        <p:spPr>
          <a:xfrm>
            <a:off x="696852" y="532993"/>
            <a:ext cx="10477499" cy="6281675"/>
          </a:xfrm>
        </p:spPr>
        <p:txBody>
          <a:bodyPr>
            <a:noAutofit/>
          </a:bodyPr>
          <a:lstStyle/>
          <a:p>
            <a:pPr marL="0" indent="0" algn="just">
              <a:lnSpc>
                <a:spcPct val="100000"/>
              </a:lnSpc>
              <a:spcBef>
                <a:spcPts val="0"/>
              </a:spcBef>
              <a:buNone/>
            </a:pPr>
            <a:r>
              <a:rPr lang="kk-KZ" dirty="0">
                <a:solidFill>
                  <a:srgbClr val="000000"/>
                </a:solidFill>
                <a:effectLst/>
                <a:latin typeface="Times New Roman" panose="02020603050405020304" pitchFamily="18" charset="0"/>
                <a:ea typeface="Times New Roman" panose="02020603050405020304" pitchFamily="18" charset="0"/>
              </a:rPr>
              <a:t>Полиномиальное распределение характеризует обобщение распределения Бернулли. Если в распределении Бернулли наблюдение ведется только по одному событию, то в полиномиальном распределении наблюдение ведется за конечным числом событий, при этом для каждого из них рассматривается свое конечное число испытаний. </a:t>
            </a:r>
            <a:endParaRPr lang="ru-RU" dirty="0">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4208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54" name="Объект 2">
            <a:extLst>
              <a:ext uri="{FF2B5EF4-FFF2-40B4-BE49-F238E27FC236}">
                <a16:creationId xmlns:a16="http://schemas.microsoft.com/office/drawing/2014/main" id="{A36846F4-7899-4EB9-840A-3A4B552361F8}"/>
              </a:ext>
            </a:extLst>
          </p:cNvPr>
          <p:cNvSpPr>
            <a:spLocks noGrp="1"/>
          </p:cNvSpPr>
          <p:nvPr>
            <p:ph idx="1"/>
          </p:nvPr>
        </p:nvSpPr>
        <p:spPr>
          <a:xfrm>
            <a:off x="696852" y="532993"/>
            <a:ext cx="10477499" cy="6281675"/>
          </a:xfrm>
        </p:spPr>
        <p:txBody>
          <a:bodyPr>
            <a:noAutofit/>
          </a:bodyPr>
          <a:lstStyle/>
          <a:p>
            <a:pPr indent="467995" algn="just"/>
            <a:r>
              <a:rPr lang="kk-KZ" dirty="0">
                <a:solidFill>
                  <a:srgbClr val="000000"/>
                </a:solidFill>
                <a:effectLst/>
                <a:latin typeface="Times New Roman" panose="02020603050405020304" pitchFamily="18" charset="0"/>
                <a:ea typeface="Times New Roman" panose="02020603050405020304" pitchFamily="18" charset="0"/>
              </a:rPr>
              <a:t>Геометрическое распределение характеризует испытания до первого успеха. Для отыскания числовых характеристик применяются знаня математического анализа.</a:t>
            </a:r>
            <a:endParaRPr lang="ru-RU" dirty="0">
              <a:effectLst/>
              <a:latin typeface="Times New Roman" panose="02020603050405020304" pitchFamily="18" charset="0"/>
              <a:ea typeface="Times New Roman" panose="02020603050405020304" pitchFamily="18" charset="0"/>
            </a:endParaRPr>
          </a:p>
          <a:p>
            <a:pPr indent="467995" algn="just"/>
            <a:r>
              <a:rPr lang="kk-KZ" dirty="0">
                <a:solidFill>
                  <a:srgbClr val="000000"/>
                </a:solidFill>
                <a:effectLst/>
                <a:latin typeface="Times New Roman" panose="02020603050405020304" pitchFamily="18" charset="0"/>
                <a:ea typeface="Times New Roman" panose="02020603050405020304" pitchFamily="18" charset="0"/>
              </a:rPr>
              <a:t>Распределение Паскаля отличается от геометрического распределения тем, что изучаются расрпеделения вероятностей до </a:t>
            </a:r>
            <a:r>
              <a:rPr lang="en-US" dirty="0">
                <a:solidFill>
                  <a:srgbClr val="000000"/>
                </a:solidFill>
                <a:effectLst/>
                <a:latin typeface="Times New Roman" panose="02020603050405020304" pitchFamily="18" charset="0"/>
                <a:ea typeface="Times New Roman" panose="02020603050405020304" pitchFamily="18" charset="0"/>
              </a:rPr>
              <a:t>r</a:t>
            </a:r>
            <a:r>
              <a:rPr lang="ru-RU" dirty="0">
                <a:solidFill>
                  <a:srgbClr val="000000"/>
                </a:solidFill>
                <a:effectLst/>
                <a:latin typeface="Times New Roman" panose="02020603050405020304" pitchFamily="18" charset="0"/>
                <a:ea typeface="Times New Roman" panose="02020603050405020304" pitchFamily="18" charset="0"/>
              </a:rPr>
              <a:t>-го успеха, то есть как обобщение геометрического распределения.</a:t>
            </a:r>
            <a:endParaRPr lang="ru-RU" dirty="0">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2663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54" name="Объект 2">
            <a:extLst>
              <a:ext uri="{FF2B5EF4-FFF2-40B4-BE49-F238E27FC236}">
                <a16:creationId xmlns:a16="http://schemas.microsoft.com/office/drawing/2014/main" id="{A36846F4-7899-4EB9-840A-3A4B552361F8}"/>
              </a:ext>
            </a:extLst>
          </p:cNvPr>
          <p:cNvSpPr>
            <a:spLocks noGrp="1"/>
          </p:cNvSpPr>
          <p:nvPr>
            <p:ph idx="1"/>
          </p:nvPr>
        </p:nvSpPr>
        <p:spPr>
          <a:xfrm>
            <a:off x="696852" y="532993"/>
            <a:ext cx="10477499" cy="6281675"/>
          </a:xfrm>
        </p:spPr>
        <p:txBody>
          <a:bodyPr>
            <a:noAutofit/>
          </a:bodyPr>
          <a:lstStyle/>
          <a:p>
            <a:pPr marL="0" indent="0" algn="just">
              <a:lnSpc>
                <a:spcPct val="100000"/>
              </a:lnSpc>
              <a:spcBef>
                <a:spcPts val="0"/>
              </a:spcBef>
              <a:buNone/>
            </a:pPr>
            <a:r>
              <a:rPr lang="ru-RU" dirty="0">
                <a:solidFill>
                  <a:srgbClr val="000000"/>
                </a:solidFill>
                <a:effectLst/>
                <a:latin typeface="Times New Roman" panose="02020603050405020304" pitchFamily="18" charset="0"/>
                <a:ea typeface="Times New Roman" panose="02020603050405020304" pitchFamily="18" charset="0"/>
              </a:rPr>
              <a:t>Гипергеометрическое распределение используется при контроле качества продукции для оценки доли бракованных изделий в выборке из контрольной партии. Закон распределения описывается посредством соответствующих формул комбинаторики, Для анализа числовых характеристик следует учитывать то, что случайные величины не обладают свойством независимости. Поэтому для отыскания дисперсии применяется ковариация случайных величин.</a:t>
            </a:r>
            <a:endParaRPr lang="ru-RU" dirty="0">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7170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lstStyle/>
          <a:p>
            <a:pPr algn="ctr"/>
            <a:r>
              <a:rPr lang="ru-RU"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Благодарю за внимание!</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EC0A15-96C9-B26B-2D43-7B58DCACEAD4}"/>
              </a:ext>
            </a:extLst>
          </p:cNvPr>
          <p:cNvSpPr>
            <a:spLocks noGrp="1"/>
          </p:cNvSpPr>
          <p:nvPr>
            <p:ph type="title"/>
          </p:nvPr>
        </p:nvSpPr>
        <p:spPr/>
        <p:txBody>
          <a:bodyPr>
            <a:normAutofit/>
          </a:bodyPr>
          <a:lstStyle/>
          <a:p>
            <a:pPr algn="ctr"/>
            <a:r>
              <a:rPr lang="ru-RU" sz="3600" b="1" dirty="0">
                <a:latin typeface="Times New Roman" panose="02020603050405020304" pitchFamily="18" charset="0"/>
                <a:cs typeface="Times New Roman" panose="02020603050405020304" pitchFamily="18" charset="0"/>
              </a:rPr>
              <a:t>Биномиальное распределение</a:t>
            </a:r>
          </a:p>
        </p:txBody>
      </p:sp>
      <p:pic>
        <p:nvPicPr>
          <p:cNvPr id="5" name="Объект 4">
            <a:extLst>
              <a:ext uri="{FF2B5EF4-FFF2-40B4-BE49-F238E27FC236}">
                <a16:creationId xmlns:a16="http://schemas.microsoft.com/office/drawing/2014/main" id="{D412AED6-9C12-0D73-28B5-B9DD1A21205C}"/>
              </a:ext>
            </a:extLst>
          </p:cNvPr>
          <p:cNvPicPr>
            <a:picLocks noGrp="1" noChangeAspect="1"/>
          </p:cNvPicPr>
          <p:nvPr>
            <p:ph idx="1"/>
          </p:nvPr>
        </p:nvPicPr>
        <p:blipFill>
          <a:blip r:embed="rId2"/>
          <a:stretch>
            <a:fillRect/>
          </a:stretch>
        </p:blipFill>
        <p:spPr>
          <a:xfrm>
            <a:off x="1077687" y="1436914"/>
            <a:ext cx="10793184" cy="4849586"/>
          </a:xfrm>
        </p:spPr>
      </p:pic>
    </p:spTree>
    <p:extLst>
      <p:ext uri="{BB962C8B-B14F-4D97-AF65-F5344CB8AC3E}">
        <p14:creationId xmlns:p14="http://schemas.microsoft.com/office/powerpoint/2010/main" val="337728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1AE065-FB00-B085-19A5-C63E9E347E88}"/>
              </a:ext>
            </a:extLst>
          </p:cNvPr>
          <p:cNvSpPr>
            <a:spLocks noGrp="1"/>
          </p:cNvSpPr>
          <p:nvPr>
            <p:ph type="title"/>
          </p:nvPr>
        </p:nvSpPr>
        <p:spPr/>
        <p:txBody>
          <a:bodyPr>
            <a:normAutofit/>
          </a:bodyPr>
          <a:lstStyle/>
          <a:p>
            <a:pPr algn="ctr"/>
            <a:r>
              <a:rPr lang="ru-RU" sz="3200" b="1" dirty="0">
                <a:latin typeface="Times New Roman" panose="02020603050405020304" pitchFamily="18" charset="0"/>
                <a:cs typeface="Times New Roman" panose="02020603050405020304" pitchFamily="18" charset="0"/>
              </a:rPr>
              <a:t>Схема Бернулли</a:t>
            </a:r>
          </a:p>
        </p:txBody>
      </p:sp>
      <p:pic>
        <p:nvPicPr>
          <p:cNvPr id="5" name="Объект 4">
            <a:extLst>
              <a:ext uri="{FF2B5EF4-FFF2-40B4-BE49-F238E27FC236}">
                <a16:creationId xmlns:a16="http://schemas.microsoft.com/office/drawing/2014/main" id="{28243342-EC61-2310-C685-12FACBF83260}"/>
              </a:ext>
            </a:extLst>
          </p:cNvPr>
          <p:cNvPicPr>
            <a:picLocks noGrp="1" noChangeAspect="1"/>
          </p:cNvPicPr>
          <p:nvPr>
            <p:ph idx="1"/>
          </p:nvPr>
        </p:nvPicPr>
        <p:blipFill>
          <a:blip r:embed="rId2"/>
          <a:stretch>
            <a:fillRect/>
          </a:stretch>
        </p:blipFill>
        <p:spPr>
          <a:xfrm>
            <a:off x="838200" y="1926771"/>
            <a:ext cx="10771414" cy="4327072"/>
          </a:xfrm>
        </p:spPr>
      </p:pic>
    </p:spTree>
    <p:extLst>
      <p:ext uri="{BB962C8B-B14F-4D97-AF65-F5344CB8AC3E}">
        <p14:creationId xmlns:p14="http://schemas.microsoft.com/office/powerpoint/2010/main" val="75267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102EE3-3FC5-DE37-B87B-8DA5F51019D7}"/>
              </a:ext>
            </a:extLst>
          </p:cNvPr>
          <p:cNvSpPr>
            <a:spLocks noGrp="1"/>
          </p:cNvSpPr>
          <p:nvPr>
            <p:ph type="title"/>
          </p:nvPr>
        </p:nvSpPr>
        <p:spPr>
          <a:xfrm>
            <a:off x="838200" y="365125"/>
            <a:ext cx="10515600" cy="941161"/>
          </a:xfrm>
        </p:spPr>
        <p:txBody>
          <a:bodyPr>
            <a:normAutofit/>
          </a:bodyPr>
          <a:lstStyle/>
          <a:p>
            <a:pPr algn="ctr"/>
            <a:r>
              <a:rPr lang="ru-RU" sz="3200" b="1" dirty="0">
                <a:latin typeface="Times New Roman" panose="02020603050405020304" pitchFamily="18" charset="0"/>
                <a:cs typeface="Times New Roman" panose="02020603050405020304" pitchFamily="18" charset="0"/>
              </a:rPr>
              <a:t>Умножение независимых испытаний</a:t>
            </a:r>
          </a:p>
        </p:txBody>
      </p:sp>
      <p:pic>
        <p:nvPicPr>
          <p:cNvPr id="9" name="Объект 8">
            <a:extLst>
              <a:ext uri="{FF2B5EF4-FFF2-40B4-BE49-F238E27FC236}">
                <a16:creationId xmlns:a16="http://schemas.microsoft.com/office/drawing/2014/main" id="{9DA4397C-1627-25AB-092D-C254B8C63935}"/>
              </a:ext>
            </a:extLst>
          </p:cNvPr>
          <p:cNvPicPr>
            <a:picLocks noGrp="1" noChangeAspect="1"/>
          </p:cNvPicPr>
          <p:nvPr>
            <p:ph idx="1"/>
          </p:nvPr>
        </p:nvPicPr>
        <p:blipFill>
          <a:blip r:embed="rId2"/>
          <a:stretch>
            <a:fillRect/>
          </a:stretch>
        </p:blipFill>
        <p:spPr>
          <a:xfrm>
            <a:off x="838201" y="1485899"/>
            <a:ext cx="10673442" cy="4669971"/>
          </a:xfrm>
        </p:spPr>
      </p:pic>
    </p:spTree>
    <p:extLst>
      <p:ext uri="{BB962C8B-B14F-4D97-AF65-F5344CB8AC3E}">
        <p14:creationId xmlns:p14="http://schemas.microsoft.com/office/powerpoint/2010/main" val="333386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EAA728-9C00-C49C-D678-99BF19CD7EDF}"/>
              </a:ext>
            </a:extLst>
          </p:cNvPr>
          <p:cNvSpPr>
            <a:spLocks noGrp="1"/>
          </p:cNvSpPr>
          <p:nvPr>
            <p:ph type="title"/>
          </p:nvPr>
        </p:nvSpPr>
        <p:spPr>
          <a:xfrm>
            <a:off x="838200" y="365126"/>
            <a:ext cx="10515600" cy="1088118"/>
          </a:xfrm>
        </p:spPr>
        <p:txBody>
          <a:bodyPr>
            <a:normAutofit/>
          </a:bodyPr>
          <a:lstStyle/>
          <a:p>
            <a:pPr algn="ctr"/>
            <a:r>
              <a:rPr lang="ru-RU" sz="3200" b="1" dirty="0">
                <a:latin typeface="Times New Roman" panose="02020603050405020304" pitchFamily="18" charset="0"/>
                <a:cs typeface="Times New Roman" panose="02020603050405020304" pitchFamily="18" charset="0"/>
              </a:rPr>
              <a:t>Формула Бернулли</a:t>
            </a:r>
          </a:p>
        </p:txBody>
      </p:sp>
      <p:pic>
        <p:nvPicPr>
          <p:cNvPr id="5" name="Объект 4">
            <a:extLst>
              <a:ext uri="{FF2B5EF4-FFF2-40B4-BE49-F238E27FC236}">
                <a16:creationId xmlns:a16="http://schemas.microsoft.com/office/drawing/2014/main" id="{1233BEC8-60B1-E8B1-9D1A-A44CA6386B93}"/>
              </a:ext>
            </a:extLst>
          </p:cNvPr>
          <p:cNvPicPr>
            <a:picLocks noGrp="1" noChangeAspect="1"/>
          </p:cNvPicPr>
          <p:nvPr>
            <p:ph idx="1"/>
          </p:nvPr>
        </p:nvPicPr>
        <p:blipFill>
          <a:blip r:embed="rId2"/>
          <a:stretch>
            <a:fillRect/>
          </a:stretch>
        </p:blipFill>
        <p:spPr>
          <a:xfrm>
            <a:off x="838200" y="1453244"/>
            <a:ext cx="10657114" cy="5039631"/>
          </a:xfrm>
        </p:spPr>
      </p:pic>
    </p:spTree>
    <p:extLst>
      <p:ext uri="{BB962C8B-B14F-4D97-AF65-F5344CB8AC3E}">
        <p14:creationId xmlns:p14="http://schemas.microsoft.com/office/powerpoint/2010/main" val="2431457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433CAA-7FF0-F612-AE7F-10185A225707}"/>
              </a:ext>
            </a:extLst>
          </p:cNvPr>
          <p:cNvSpPr>
            <a:spLocks noGrp="1"/>
          </p:cNvSpPr>
          <p:nvPr>
            <p:ph type="title"/>
          </p:nvPr>
        </p:nvSpPr>
        <p:spPr>
          <a:xfrm>
            <a:off x="838200" y="365126"/>
            <a:ext cx="10515600" cy="859518"/>
          </a:xfrm>
        </p:spPr>
        <p:txBody>
          <a:bodyPr>
            <a:normAutofit/>
          </a:bodyPr>
          <a:lstStyle/>
          <a:p>
            <a:pPr algn="ctr"/>
            <a:r>
              <a:rPr lang="ru-RU" sz="3200" b="1" dirty="0">
                <a:latin typeface="Times New Roman" panose="02020603050405020304" pitchFamily="18" charset="0"/>
                <a:cs typeface="Times New Roman" panose="02020603050405020304" pitchFamily="18" charset="0"/>
              </a:rPr>
              <a:t>Биномиальный закон распределения</a:t>
            </a:r>
          </a:p>
        </p:txBody>
      </p:sp>
      <p:pic>
        <p:nvPicPr>
          <p:cNvPr id="4" name="Объект 3">
            <a:extLst>
              <a:ext uri="{FF2B5EF4-FFF2-40B4-BE49-F238E27FC236}">
                <a16:creationId xmlns:a16="http://schemas.microsoft.com/office/drawing/2014/main" id="{79622A00-36E6-E4D6-A7EB-ACEB16B7963B}"/>
              </a:ext>
            </a:extLst>
          </p:cNvPr>
          <p:cNvPicPr>
            <a:picLocks noGrp="1" noChangeAspect="1"/>
          </p:cNvPicPr>
          <p:nvPr>
            <p:ph idx="1"/>
          </p:nvPr>
        </p:nvPicPr>
        <p:blipFill>
          <a:blip r:embed="rId2"/>
          <a:stretch>
            <a:fillRect/>
          </a:stretch>
        </p:blipFill>
        <p:spPr>
          <a:xfrm>
            <a:off x="1143000" y="1224643"/>
            <a:ext cx="10401300" cy="4947557"/>
          </a:xfrm>
          <a:prstGeom prst="rect">
            <a:avLst/>
          </a:prstGeom>
        </p:spPr>
      </p:pic>
    </p:spTree>
    <p:extLst>
      <p:ext uri="{BB962C8B-B14F-4D97-AF65-F5344CB8AC3E}">
        <p14:creationId xmlns:p14="http://schemas.microsoft.com/office/powerpoint/2010/main" val="336623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9E4A07-4863-0C02-B039-E8C5FF556682}"/>
              </a:ext>
            </a:extLst>
          </p:cNvPr>
          <p:cNvSpPr>
            <a:spLocks noGrp="1"/>
          </p:cNvSpPr>
          <p:nvPr>
            <p:ph type="title"/>
          </p:nvPr>
        </p:nvSpPr>
        <p:spPr>
          <a:xfrm>
            <a:off x="838200" y="365125"/>
            <a:ext cx="10515600" cy="957489"/>
          </a:xfrm>
        </p:spPr>
        <p:txBody>
          <a:bodyPr>
            <a:normAutofit fontScale="90000"/>
          </a:bodyPr>
          <a:lstStyle/>
          <a:p>
            <a:pPr algn="ctr"/>
            <a:r>
              <a:rPr lang="ru-RU" sz="3200" b="1" dirty="0">
                <a:latin typeface="Times New Roman" panose="02020603050405020304" pitchFamily="18" charset="0"/>
                <a:cs typeface="Times New Roman" panose="02020603050405020304" pitchFamily="18" charset="0"/>
              </a:rPr>
              <a:t>Биномиальное распределение с точки зрения </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бинома Ньютона</a:t>
            </a:r>
          </a:p>
        </p:txBody>
      </p:sp>
      <p:pic>
        <p:nvPicPr>
          <p:cNvPr id="5" name="Объект 4">
            <a:extLst>
              <a:ext uri="{FF2B5EF4-FFF2-40B4-BE49-F238E27FC236}">
                <a16:creationId xmlns:a16="http://schemas.microsoft.com/office/drawing/2014/main" id="{FDFF2BA4-3C80-9FB2-7382-F0963A60E0FC}"/>
              </a:ext>
            </a:extLst>
          </p:cNvPr>
          <p:cNvPicPr>
            <a:picLocks noGrp="1" noChangeAspect="1"/>
          </p:cNvPicPr>
          <p:nvPr>
            <p:ph idx="1"/>
          </p:nvPr>
        </p:nvPicPr>
        <p:blipFill>
          <a:blip r:embed="rId2"/>
          <a:stretch>
            <a:fillRect/>
          </a:stretch>
        </p:blipFill>
        <p:spPr>
          <a:xfrm>
            <a:off x="979714" y="2090057"/>
            <a:ext cx="10515600" cy="4131129"/>
          </a:xfrm>
        </p:spPr>
      </p:pic>
    </p:spTree>
    <p:extLst>
      <p:ext uri="{BB962C8B-B14F-4D97-AF65-F5344CB8AC3E}">
        <p14:creationId xmlns:p14="http://schemas.microsoft.com/office/powerpoint/2010/main" val="43398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30706E-4654-A520-0F31-41D858FE5F38}"/>
              </a:ext>
            </a:extLst>
          </p:cNvPr>
          <p:cNvSpPr>
            <a:spLocks noGrp="1"/>
          </p:cNvSpPr>
          <p:nvPr>
            <p:ph type="title"/>
          </p:nvPr>
        </p:nvSpPr>
        <p:spPr>
          <a:xfrm>
            <a:off x="838200" y="365126"/>
            <a:ext cx="10515600" cy="875846"/>
          </a:xfrm>
        </p:spPr>
        <p:txBody>
          <a:bodyPr>
            <a:normAutofit/>
          </a:bodyPr>
          <a:lstStyle/>
          <a:p>
            <a:pPr algn="ctr"/>
            <a:r>
              <a:rPr lang="ru-RU" sz="3200" b="1" dirty="0">
                <a:latin typeface="Times New Roman" panose="02020603050405020304" pitchFamily="18" charset="0"/>
                <a:cs typeface="Times New Roman" panose="02020603050405020304" pitchFamily="18" charset="0"/>
              </a:rPr>
              <a:t>Функция распределения и числовые характеристики</a:t>
            </a:r>
          </a:p>
        </p:txBody>
      </p:sp>
      <p:pic>
        <p:nvPicPr>
          <p:cNvPr id="4" name="Объект 3">
            <a:extLst>
              <a:ext uri="{FF2B5EF4-FFF2-40B4-BE49-F238E27FC236}">
                <a16:creationId xmlns:a16="http://schemas.microsoft.com/office/drawing/2014/main" id="{5F983EB4-4E91-4F1A-5096-B6EEEF3444B0}"/>
              </a:ext>
            </a:extLst>
          </p:cNvPr>
          <p:cNvPicPr>
            <a:picLocks noGrp="1" noChangeAspect="1"/>
          </p:cNvPicPr>
          <p:nvPr>
            <p:ph idx="1"/>
          </p:nvPr>
        </p:nvPicPr>
        <p:blipFill>
          <a:blip r:embed="rId2"/>
          <a:stretch>
            <a:fillRect/>
          </a:stretch>
        </p:blipFill>
        <p:spPr>
          <a:xfrm>
            <a:off x="838201" y="1240973"/>
            <a:ext cx="10804070" cy="5029198"/>
          </a:xfrm>
          <a:prstGeom prst="rect">
            <a:avLst/>
          </a:prstGeom>
        </p:spPr>
      </p:pic>
    </p:spTree>
    <p:extLst>
      <p:ext uri="{BB962C8B-B14F-4D97-AF65-F5344CB8AC3E}">
        <p14:creationId xmlns:p14="http://schemas.microsoft.com/office/powerpoint/2010/main" val="418530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62422A-7449-696C-8FE2-17CD8D3A3A8F}"/>
              </a:ext>
            </a:extLst>
          </p:cNvPr>
          <p:cNvSpPr>
            <a:spLocks noGrp="1"/>
          </p:cNvSpPr>
          <p:nvPr>
            <p:ph type="title"/>
          </p:nvPr>
        </p:nvSpPr>
        <p:spPr>
          <a:xfrm>
            <a:off x="838200" y="365126"/>
            <a:ext cx="10515600" cy="908504"/>
          </a:xfrm>
        </p:spPr>
        <p:txBody>
          <a:bodyPr>
            <a:normAutofit/>
          </a:bodyPr>
          <a:lstStyle/>
          <a:p>
            <a:pPr algn="ctr"/>
            <a:r>
              <a:rPr lang="ru-RU" sz="3200" b="1" dirty="0">
                <a:latin typeface="Times New Roman" panose="02020603050405020304" pitchFamily="18" charset="0"/>
                <a:cs typeface="Times New Roman" panose="02020603050405020304" pitchFamily="18" charset="0"/>
              </a:rPr>
              <a:t>Пример</a:t>
            </a:r>
          </a:p>
        </p:txBody>
      </p:sp>
      <p:pic>
        <p:nvPicPr>
          <p:cNvPr id="13" name="Объект 12">
            <a:extLst>
              <a:ext uri="{FF2B5EF4-FFF2-40B4-BE49-F238E27FC236}">
                <a16:creationId xmlns:a16="http://schemas.microsoft.com/office/drawing/2014/main" id="{B1E525C1-09C2-EC0C-6400-79BC6A23944F}"/>
              </a:ext>
            </a:extLst>
          </p:cNvPr>
          <p:cNvPicPr>
            <a:picLocks noGrp="1" noChangeAspect="1"/>
          </p:cNvPicPr>
          <p:nvPr>
            <p:ph idx="1"/>
          </p:nvPr>
        </p:nvPicPr>
        <p:blipFill>
          <a:blip r:embed="rId2"/>
          <a:stretch>
            <a:fillRect/>
          </a:stretch>
        </p:blipFill>
        <p:spPr>
          <a:xfrm>
            <a:off x="1224643" y="1273629"/>
            <a:ext cx="10286999" cy="4767941"/>
          </a:xfrm>
        </p:spPr>
      </p:pic>
    </p:spTree>
    <p:extLst>
      <p:ext uri="{BB962C8B-B14F-4D97-AF65-F5344CB8AC3E}">
        <p14:creationId xmlns:p14="http://schemas.microsoft.com/office/powerpoint/2010/main" val="70061172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1237</TotalTime>
  <Words>278</Words>
  <Application>Microsoft Office PowerPoint</Application>
  <PresentationFormat>Широкоэкранный</PresentationFormat>
  <Paragraphs>19</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Презентация PowerPoint</vt:lpstr>
      <vt:lpstr>Биномиальное распределение</vt:lpstr>
      <vt:lpstr>Схема Бернулли</vt:lpstr>
      <vt:lpstr>Умножение независимых испытаний</vt:lpstr>
      <vt:lpstr>Формула Бернулли</vt:lpstr>
      <vt:lpstr>Биномиальный закон распределения</vt:lpstr>
      <vt:lpstr>Биномиальное распределение с точки зрения  бинома Ньютона</vt:lpstr>
      <vt:lpstr>Функция распределения и числовые характеристики</vt:lpstr>
      <vt:lpstr>Пример</vt:lpstr>
      <vt:lpstr>Наивероятнейшее число появления событий  в испытаниях Бернулли</vt:lpstr>
      <vt:lpstr>Необходимость предельного перехода</vt:lpstr>
      <vt:lpstr>Презентация PowerPoint</vt:lpstr>
      <vt:lpstr>Презентация PowerPoint</vt:lpstr>
      <vt:lpstr>Презентация PowerPoint</vt:lpstr>
      <vt:lpstr>Презентация PowerPoint</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Пользователь</cp:lastModifiedBy>
  <cp:revision>20</cp:revision>
  <dcterms:created xsi:type="dcterms:W3CDTF">2021-11-16T03:16:23Z</dcterms:created>
  <dcterms:modified xsi:type="dcterms:W3CDTF">2022-11-06T10:36:51Z</dcterms:modified>
</cp:coreProperties>
</file>