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2" r:id="rId9"/>
    <p:sldId id="265" r:id="rId10"/>
    <p:sldId id="263" r:id="rId11"/>
    <p:sldId id="264" r:id="rId1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2" name="Google Shape;39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>
          <a:extLst>
            <a:ext uri="{FF2B5EF4-FFF2-40B4-BE49-F238E27FC236}">
              <a16:creationId xmlns:a16="http://schemas.microsoft.com/office/drawing/2014/main" id="{2C7B20D0-2C02-FF38-2349-66FB154660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7:notes">
            <a:extLst>
              <a:ext uri="{FF2B5EF4-FFF2-40B4-BE49-F238E27FC236}">
                <a16:creationId xmlns:a16="http://schemas.microsoft.com/office/drawing/2014/main" id="{E89CA462-2376-E54E-699C-C9A157933E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0" name="Google Shape;280;p7:notes">
            <a:extLst>
              <a:ext uri="{FF2B5EF4-FFF2-40B4-BE49-F238E27FC236}">
                <a16:creationId xmlns:a16="http://schemas.microsoft.com/office/drawing/2014/main" id="{63534CE4-81E2-227B-6D4F-848EAB3D9C6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1147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113d080d96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113d080d96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>
          <a:extLst>
            <a:ext uri="{FF2B5EF4-FFF2-40B4-BE49-F238E27FC236}">
              <a16:creationId xmlns:a16="http://schemas.microsoft.com/office/drawing/2014/main" id="{E644C087-3E84-25E7-33A5-554ACC63E7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113d080d96_0_24:notes">
            <a:extLst>
              <a:ext uri="{FF2B5EF4-FFF2-40B4-BE49-F238E27FC236}">
                <a16:creationId xmlns:a16="http://schemas.microsoft.com/office/drawing/2014/main" id="{90BD2AAE-4A02-D12C-EAF4-0C536A964AC2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3113d080d96_0_24:notes">
            <a:extLst>
              <a:ext uri="{FF2B5EF4-FFF2-40B4-BE49-F238E27FC236}">
                <a16:creationId xmlns:a16="http://schemas.microsoft.com/office/drawing/2014/main" id="{2F39BB86-BF7D-FBEB-9755-0B4673E3DF7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436036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/>
          <p:nvPr/>
        </p:nvSpPr>
        <p:spPr>
          <a:xfrm>
            <a:off x="0" y="1"/>
            <a:ext cx="12192000" cy="6857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3"/>
          <p:cNvSpPr/>
          <p:nvPr/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rgbClr val="D8D8D8">
              <a:alpha val="44705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6" name="Google Shape;86;p13"/>
          <p:cNvGrpSpPr/>
          <p:nvPr/>
        </p:nvGrpSpPr>
        <p:grpSpPr>
          <a:xfrm>
            <a:off x="11873418" y="44816"/>
            <a:ext cx="233303" cy="772404"/>
            <a:chOff x="11869875" y="44816"/>
            <a:chExt cx="233303" cy="772404"/>
          </a:xfrm>
        </p:grpSpPr>
        <p:sp>
          <p:nvSpPr>
            <p:cNvPr id="87" name="Google Shape;87;p13"/>
            <p:cNvSpPr/>
            <p:nvPr/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8" name="Google Shape;88;p13"/>
            <p:cNvSpPr/>
            <p:nvPr/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9" name="Google Shape;89;p13"/>
            <p:cNvSpPr/>
            <p:nvPr/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0" name="Google Shape;90;p13"/>
            <p:cNvSpPr/>
            <p:nvPr/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1" name="Google Shape;91;p13"/>
            <p:cNvSpPr/>
            <p:nvPr/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2" name="Google Shape;92;p13"/>
            <p:cNvSpPr/>
            <p:nvPr/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3" name="Google Shape;93;p13"/>
            <p:cNvSpPr/>
            <p:nvPr/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4" name="Google Shape;94;p13"/>
            <p:cNvSpPr/>
            <p:nvPr/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5" name="Google Shape;95;p13"/>
            <p:cNvSpPr/>
            <p:nvPr/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6" name="Google Shape;96;p13"/>
            <p:cNvSpPr/>
            <p:nvPr/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13"/>
            <p:cNvSpPr/>
            <p:nvPr/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13"/>
            <p:cNvSpPr/>
            <p:nvPr/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99" name="Google Shape;99;p13"/>
          <p:cNvSpPr/>
          <p:nvPr/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00" name="Google Shape;100;p13"/>
          <p:cNvGrpSpPr/>
          <p:nvPr/>
        </p:nvGrpSpPr>
        <p:grpSpPr>
          <a:xfrm>
            <a:off x="687925" y="3505936"/>
            <a:ext cx="2177162" cy="2367104"/>
            <a:chOff x="687926" y="3505936"/>
            <a:chExt cx="2177162" cy="2367104"/>
          </a:xfrm>
        </p:grpSpPr>
        <p:sp>
          <p:nvSpPr>
            <p:cNvPr id="101" name="Google Shape;101;p13"/>
            <p:cNvSpPr/>
            <p:nvPr/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13"/>
            <p:cNvSpPr/>
            <p:nvPr/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3" name="Google Shape;103;p13"/>
            <p:cNvSpPr/>
            <p:nvPr/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4" name="Google Shape;104;p13"/>
            <p:cNvSpPr/>
            <p:nvPr/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5" name="Google Shape;105;p13"/>
            <p:cNvSpPr/>
            <p:nvPr/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13"/>
            <p:cNvSpPr/>
            <p:nvPr/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7" name="Google Shape;107;p13"/>
            <p:cNvSpPr/>
            <p:nvPr/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8" name="Google Shape;108;p13"/>
            <p:cNvSpPr/>
            <p:nvPr/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13"/>
            <p:cNvSpPr/>
            <p:nvPr/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0" name="Google Shape;110;p13"/>
            <p:cNvSpPr/>
            <p:nvPr/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1" name="Google Shape;111;p13"/>
            <p:cNvSpPr/>
            <p:nvPr/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13"/>
            <p:cNvSpPr/>
            <p:nvPr/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13"/>
            <p:cNvSpPr/>
            <p:nvPr/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4" name="Google Shape;114;p13"/>
            <p:cNvSpPr/>
            <p:nvPr/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13"/>
            <p:cNvSpPr/>
            <p:nvPr/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3"/>
            <p:cNvSpPr/>
            <p:nvPr/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3"/>
            <p:cNvSpPr/>
            <p:nvPr/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13"/>
            <p:cNvSpPr/>
            <p:nvPr/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3"/>
            <p:cNvSpPr/>
            <p:nvPr/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3"/>
            <p:cNvSpPr/>
            <p:nvPr/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13"/>
            <p:cNvSpPr/>
            <p:nvPr/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13"/>
            <p:cNvSpPr/>
            <p:nvPr/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13"/>
            <p:cNvSpPr/>
            <p:nvPr/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13"/>
            <p:cNvSpPr/>
            <p:nvPr/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5" name="Google Shape;125;p13"/>
            <p:cNvSpPr/>
            <p:nvPr/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13"/>
            <p:cNvSpPr/>
            <p:nvPr/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13"/>
            <p:cNvSpPr/>
            <p:nvPr/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13"/>
            <p:cNvSpPr/>
            <p:nvPr/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13"/>
            <p:cNvSpPr/>
            <p:nvPr/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13"/>
            <p:cNvSpPr/>
            <p:nvPr/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13"/>
            <p:cNvSpPr/>
            <p:nvPr/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13"/>
            <p:cNvSpPr/>
            <p:nvPr/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13"/>
            <p:cNvSpPr/>
            <p:nvPr/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13"/>
            <p:cNvSpPr/>
            <p:nvPr/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13"/>
            <p:cNvSpPr/>
            <p:nvPr/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13"/>
            <p:cNvSpPr/>
            <p:nvPr/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13"/>
            <p:cNvSpPr/>
            <p:nvPr/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13"/>
            <p:cNvSpPr/>
            <p:nvPr/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13"/>
            <p:cNvSpPr/>
            <p:nvPr/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13"/>
            <p:cNvSpPr/>
            <p:nvPr/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13"/>
            <p:cNvSpPr/>
            <p:nvPr/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13"/>
            <p:cNvSpPr/>
            <p:nvPr/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13"/>
            <p:cNvSpPr/>
            <p:nvPr/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13"/>
            <p:cNvSpPr/>
            <p:nvPr/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13"/>
            <p:cNvSpPr/>
            <p:nvPr/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13"/>
            <p:cNvSpPr/>
            <p:nvPr/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13"/>
            <p:cNvSpPr/>
            <p:nvPr/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13"/>
            <p:cNvSpPr/>
            <p:nvPr/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13"/>
            <p:cNvSpPr/>
            <p:nvPr/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13"/>
            <p:cNvSpPr/>
            <p:nvPr/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13"/>
            <p:cNvSpPr/>
            <p:nvPr/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13"/>
            <p:cNvSpPr/>
            <p:nvPr/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13"/>
            <p:cNvSpPr/>
            <p:nvPr/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3"/>
            <p:cNvSpPr/>
            <p:nvPr/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13"/>
            <p:cNvSpPr/>
            <p:nvPr/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13"/>
            <p:cNvSpPr/>
            <p:nvPr/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7" name="Google Shape;157;p13"/>
          <p:cNvSpPr txBox="1"/>
          <p:nvPr/>
        </p:nvSpPr>
        <p:spPr>
          <a:xfrm>
            <a:off x="1477851" y="2611315"/>
            <a:ext cx="9123263" cy="28158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imes New Roman"/>
              <a:buNone/>
            </a:pPr>
            <a:r>
              <a:rPr lang="ru-RU" sz="4000" b="1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14</a:t>
            </a:r>
            <a:r>
              <a:rPr lang="ru-RU" sz="4000" b="1" i="0" u="none" strike="noStrike" cap="non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-ДӘРІС</a:t>
            </a:r>
            <a:endParaRPr sz="4000" b="1" i="0" u="none" strike="noStrike" cap="none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</a:pPr>
            <a:endParaRPr sz="4000" b="1" i="0" u="none" strike="noStrike" cap="none">
              <a:solidFill>
                <a:srgbClr val="FFFF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4000"/>
              <a:buFont typeface="Times New Roman"/>
              <a:buNone/>
            </a:pPr>
            <a:r>
              <a:rPr lang="ru-RU" sz="4000" b="1"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Ғылымдағы іргелі физикалық эксперименттер</a:t>
            </a:r>
            <a:br>
              <a:rPr lang="ru-RU"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br>
              <a:rPr lang="ru-RU" sz="48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</a:br>
            <a:endParaRPr sz="2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3"/>
          <p:cNvSpPr txBox="1"/>
          <p:nvPr/>
        </p:nvSpPr>
        <p:spPr>
          <a:xfrm>
            <a:off x="1280321" y="13914"/>
            <a:ext cx="9719853" cy="588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ru-RU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Л.Н. ГУМИЛЕВ АТЫНДАҒЫ ЕУРАЗИЯ ҰЛТТЫҚ УНИВЕРСИТЕТІ</a:t>
            </a: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20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5" name="Google Shape;395;p20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6" name="Google Shape;396;p20"/>
          <p:cNvSpPr/>
          <p:nvPr/>
        </p:nvSpPr>
        <p:spPr>
          <a:xfrm>
            <a:off x="329351" y="556228"/>
            <a:ext cx="11247900" cy="57651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7" name="Google Shape;397;p20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398" name="Google Shape;398;p20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p20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p20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20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20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20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p20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p20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20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p20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8" name="Google Shape;408;p20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9" name="Google Shape;409;p20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10" name="Google Shape;410;p20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411" name="Google Shape;411;p20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2" name="Google Shape;412;p20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3" name="Google Shape;413;p20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4" name="Google Shape;414;p20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5" name="Google Shape;415;p20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6" name="Google Shape;416;p20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7" name="Google Shape;417;p20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8" name="Google Shape;418;p20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9" name="Google Shape;419;p20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0" name="Google Shape;420;p20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1" name="Google Shape;421;p20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2" name="Google Shape;422;p20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3" name="Google Shape;423;p20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4" name="Google Shape;424;p20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5" name="Google Shape;425;p20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6" name="Google Shape;426;p20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7" name="Google Shape;427;p20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8" name="Google Shape;428;p20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20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20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1" name="Google Shape;431;p20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2" name="Google Shape;432;p20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3" name="Google Shape;433;p20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4" name="Google Shape;434;p20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5" name="Google Shape;435;p20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6" name="Google Shape;436;p20"/>
          <p:cNvSpPr txBox="1">
            <a:spLocks noGrp="1"/>
          </p:cNvSpPr>
          <p:nvPr>
            <p:ph type="body" idx="1"/>
          </p:nvPr>
        </p:nvSpPr>
        <p:spPr>
          <a:xfrm>
            <a:off x="775625" y="1104550"/>
            <a:ext cx="9800100" cy="31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705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AutoNum type="arabicPeriod"/>
            </a:pPr>
            <a:r>
              <a:rPr lang="ru-RU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Физикалық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эксперименттердің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маңызын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түсін</a:t>
            </a:r>
            <a:r>
              <a:rPr lang="ru-RU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дір</a:t>
            </a:r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b="1" i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705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AutoNum type="arabicPeriod"/>
            </a:pPr>
            <a:r>
              <a:rPr lang="ru-RU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Ғалымдардың</a:t>
            </a:r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жасаған</a:t>
            </a:r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қандай</a:t>
            </a:r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атақты</a:t>
            </a:r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тәжірибелерін</a:t>
            </a:r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білесің</a:t>
            </a:r>
            <a:r>
              <a:rPr lang="ru-RU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 sz="2800" b="1" i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47053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800"/>
              <a:buFont typeface="Times New Roman"/>
              <a:buAutoNum type="arabicPeriod"/>
            </a:pPr>
            <a:r>
              <a:rPr lang="ru-RU" sz="28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Болашақта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ғылымдағы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физикалық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тәжірибелердің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орны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i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қандай</a:t>
            </a:r>
            <a:r>
              <a:rPr lang="ru-RU" sz="2800" b="1" i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?</a:t>
            </a:r>
            <a:endParaRPr dirty="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5147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1" dirty="0">
              <a:solidFill>
                <a:srgbClr val="00206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7" name="Google Shape;437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93257" y="2926542"/>
            <a:ext cx="2788253" cy="3485316"/>
          </a:xfrm>
          <a:prstGeom prst="rect">
            <a:avLst/>
          </a:prstGeom>
          <a:noFill/>
          <a:ln>
            <a:noFill/>
          </a:ln>
        </p:spPr>
      </p:pic>
      <p:sp>
        <p:nvSpPr>
          <p:cNvPr id="438" name="Google Shape;438;p20"/>
          <p:cNvSpPr/>
          <p:nvPr/>
        </p:nvSpPr>
        <p:spPr>
          <a:xfrm>
            <a:off x="1233996" y="248764"/>
            <a:ext cx="9438607" cy="717395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DEAF6"/>
              </a:gs>
              <a:gs pos="100000">
                <a:srgbClr val="6E9CE7"/>
              </a:gs>
            </a:gsLst>
            <a:path path="circle">
              <a:fillToRect l="50000" t="50000" r="50000" b="50000"/>
            </a:path>
            <a:tileRect/>
          </a:gradFill>
          <a:ln w="9525" cap="flat" cmpd="sng">
            <a:solidFill>
              <a:srgbClr val="DDEAF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highlight>
                <a:schemeClr val="accent1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20"/>
          <p:cNvSpPr txBox="1">
            <a:spLocks noGrp="1"/>
          </p:cNvSpPr>
          <p:nvPr>
            <p:ph type="title"/>
          </p:nvPr>
        </p:nvSpPr>
        <p:spPr>
          <a:xfrm>
            <a:off x="1460800" y="110350"/>
            <a:ext cx="86190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Arial"/>
              <a:buNone/>
            </a:pPr>
            <a:r>
              <a:rPr lang="ru-RU" b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Бақылау сұрақтары:</a:t>
            </a:r>
            <a:endParaRPr b="1">
              <a:solidFill>
                <a:srgbClr val="FE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21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21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21"/>
          <p:cNvSpPr/>
          <p:nvPr/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7" name="Google Shape;447;p21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448" name="Google Shape;448;p21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9" name="Google Shape;449;p21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0" name="Google Shape;450;p21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1" name="Google Shape;451;p21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2" name="Google Shape;452;p21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3" name="Google Shape;453;p21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4" name="Google Shape;454;p21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5" name="Google Shape;455;p21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6" name="Google Shape;456;p21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7" name="Google Shape;457;p21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8" name="Google Shape;458;p21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9" name="Google Shape;459;p21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60" name="Google Shape;460;p21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461" name="Google Shape;461;p21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2" name="Google Shape;462;p21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3" name="Google Shape;463;p21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4" name="Google Shape;464;p21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5" name="Google Shape;465;p21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6" name="Google Shape;466;p21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7" name="Google Shape;467;p21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8" name="Google Shape;468;p21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9" name="Google Shape;469;p21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0" name="Google Shape;470;p21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1" name="Google Shape;471;p21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2" name="Google Shape;472;p21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3" name="Google Shape;473;p21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4" name="Google Shape;474;p21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5" name="Google Shape;475;p21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6" name="Google Shape;476;p21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7" name="Google Shape;477;p21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8" name="Google Shape;478;p21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9" name="Google Shape;479;p21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0" name="Google Shape;480;p21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1" name="Google Shape;481;p21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2" name="Google Shape;482;p21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3" name="Google Shape;483;p21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4" name="Google Shape;484;p21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5" name="Google Shape;485;p21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6" name="Google Shape;486;p21"/>
          <p:cNvSpPr txBox="1">
            <a:spLocks noGrp="1"/>
          </p:cNvSpPr>
          <p:nvPr>
            <p:ph type="title"/>
          </p:nvPr>
        </p:nvSpPr>
        <p:spPr>
          <a:xfrm>
            <a:off x="838200" y="219571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800"/>
              <a:buFont typeface="Arial"/>
              <a:buNone/>
            </a:pPr>
            <a:r>
              <a:rPr lang="ru-RU" sz="48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НАЗАРЛАРЫҢЫЗҒА РАҚМЕТ!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4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4"/>
          <p:cNvSpPr/>
          <p:nvPr/>
        </p:nvSpPr>
        <p:spPr>
          <a:xfrm>
            <a:off x="4142164" y="900814"/>
            <a:ext cx="759618" cy="5710965"/>
          </a:xfrm>
          <a:custGeom>
            <a:avLst/>
            <a:gdLst/>
            <a:ahLst/>
            <a:cxnLst/>
            <a:rect l="l" t="t" r="r" b="b"/>
            <a:pathLst>
              <a:path w="414" h="2447" extrusionOk="0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rgbClr val="2F5496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4"/>
          <p:cNvSpPr/>
          <p:nvPr/>
        </p:nvSpPr>
        <p:spPr>
          <a:xfrm>
            <a:off x="4144437" y="633165"/>
            <a:ext cx="482654" cy="5521414"/>
          </a:xfrm>
          <a:custGeom>
            <a:avLst/>
            <a:gdLst/>
            <a:ahLst/>
            <a:cxnLst/>
            <a:rect l="l" t="t" r="r" b="b"/>
            <a:pathLst>
              <a:path w="209" h="2358" extrusionOk="0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rgbClr val="1F3864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4"/>
          <p:cNvSpPr/>
          <p:nvPr/>
        </p:nvSpPr>
        <p:spPr>
          <a:xfrm>
            <a:off x="634621" y="636723"/>
            <a:ext cx="4000062" cy="5257799"/>
          </a:xfrm>
          <a:custGeom>
            <a:avLst/>
            <a:gdLst/>
            <a:ahLst/>
            <a:cxnLst/>
            <a:rect l="l" t="t" r="r" b="b"/>
            <a:pathLst>
              <a:path w="4634682" h="5257799" extrusionOk="0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rgbClr val="1F38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4"/>
          <p:cNvSpPr/>
          <p:nvPr/>
        </p:nvSpPr>
        <p:spPr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4"/>
          <p:cNvSpPr txBox="1">
            <a:spLocks noGrp="1"/>
          </p:cNvSpPr>
          <p:nvPr>
            <p:ph type="body" idx="1"/>
          </p:nvPr>
        </p:nvSpPr>
        <p:spPr>
          <a:xfrm>
            <a:off x="5269304" y="2242039"/>
            <a:ext cx="5947247" cy="3303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alibri"/>
              <a:buAutoNum type="arabicPeriod"/>
            </a:pP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Жаңа</a:t>
            </a:r>
            <a:r>
              <a:rPr lang="ru-RU" sz="2000" b="1" dirty="0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</a:t>
            </a:r>
            <a:r>
              <a:rPr lang="ru-RU" sz="2000" b="1" dirty="0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алудағы</a:t>
            </a:r>
            <a:r>
              <a:rPr lang="ru-RU" sz="2000" b="1" dirty="0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физикалық</a:t>
            </a:r>
            <a:r>
              <a:rPr lang="ru-RU" sz="2000" b="1" dirty="0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эксперименттердің</a:t>
            </a:r>
            <a:r>
              <a:rPr lang="ru-RU" sz="2000" b="1" dirty="0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рөлі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alibri"/>
              <a:buAutoNum type="arabicPeriod"/>
            </a:pPr>
            <a:r>
              <a:rPr lang="ru-RU" sz="2000" b="1" dirty="0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Физика </a:t>
            </a: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бөлімдеріндегі</a:t>
            </a:r>
            <a:r>
              <a:rPr lang="ru-RU" sz="2000" b="1" dirty="0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маңызды</a:t>
            </a:r>
            <a:r>
              <a:rPr lang="ru-RU" sz="2000" b="1" dirty="0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эксперименттер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2000"/>
              <a:buFont typeface="Calibri"/>
              <a:buAutoNum type="arabicPeriod"/>
            </a:pP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Болашақта</a:t>
            </a:r>
            <a:r>
              <a:rPr lang="ru-RU" sz="2000" b="1" dirty="0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ғылымдағы</a:t>
            </a:r>
            <a:r>
              <a:rPr lang="ru-RU" sz="2000" b="1" dirty="0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физикалық</a:t>
            </a:r>
            <a:r>
              <a:rPr lang="ru-RU" sz="2000" b="1" dirty="0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тәжірибелердің</a:t>
            </a:r>
            <a:r>
              <a:rPr lang="ru-RU" sz="2000" b="1" dirty="0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орны</a:t>
            </a:r>
            <a:endParaRPr sz="2000" b="1" dirty="0">
              <a:solidFill>
                <a:srgbClr val="FE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9" name="Google Shape;169;p14"/>
          <p:cNvSpPr txBox="1"/>
          <p:nvPr/>
        </p:nvSpPr>
        <p:spPr>
          <a:xfrm>
            <a:off x="1045001" y="1866478"/>
            <a:ext cx="3696376" cy="12003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EFFFF"/>
              </a:buClr>
              <a:buSzPts val="3600"/>
              <a:buFont typeface="Times New Roman"/>
              <a:buNone/>
            </a:pPr>
            <a:r>
              <a:rPr lang="ru-RU" sz="3600" b="1">
                <a:solidFill>
                  <a:srgbClr val="FEFF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ДӘРІС ЖОСПАРЫ: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5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5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5"/>
          <p:cNvSpPr/>
          <p:nvPr/>
        </p:nvSpPr>
        <p:spPr>
          <a:xfrm>
            <a:off x="482557" y="642769"/>
            <a:ext cx="11247895" cy="57651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77" name="Google Shape;177;p15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178" name="Google Shape;178;p15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79" name="Google Shape;179;p15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0" name="Google Shape;180;p15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1" name="Google Shape;181;p15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2" name="Google Shape;182;p15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3" name="Google Shape;183;p15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5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5" name="Google Shape;185;p15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6" name="Google Shape;186;p15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7" name="Google Shape;187;p15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8" name="Google Shape;188;p15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9" name="Google Shape;189;p15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90" name="Google Shape;190;p15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191" name="Google Shape;191;p15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15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15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15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5" name="Google Shape;195;p15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6" name="Google Shape;196;p15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7" name="Google Shape;197;p15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8" name="Google Shape;198;p15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9" name="Google Shape;199;p15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0" name="Google Shape;200;p15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1" name="Google Shape;201;p15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2" name="Google Shape;202;p15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3" name="Google Shape;203;p15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15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5" name="Google Shape;205;p15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6" name="Google Shape;206;p15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15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15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15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0" name="Google Shape;210;p15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1" name="Google Shape;211;p15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2" name="Google Shape;212;p15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3" name="Google Shape;213;p15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4" name="Google Shape;214;p15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5" name="Google Shape;215;p15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6" name="Google Shape;216;p15"/>
          <p:cNvSpPr txBox="1">
            <a:spLocks noGrp="1"/>
          </p:cNvSpPr>
          <p:nvPr>
            <p:ph type="body" idx="1"/>
          </p:nvPr>
        </p:nvSpPr>
        <p:spPr>
          <a:xfrm>
            <a:off x="826168" y="1456915"/>
            <a:ext cx="6006665" cy="47779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Times New Roman"/>
              <a:buChar char="❏"/>
            </a:pP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Эксперименттер</a:t>
            </a:r>
            <a:endParaRPr sz="20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Физикалық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эксперименттер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ғаламның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құрылысы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мен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табиғаты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туралы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жаңа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мәліметтер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алуға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мүмкіндік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береді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Times New Roman"/>
              <a:buChar char="❏"/>
            </a:pP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Теориялар</a:t>
            </a:r>
            <a:endParaRPr sz="20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Эксперименталды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деректер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жаңа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ғылыми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теорияларды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және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гипотезаларды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жасауға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негіз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болады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002060"/>
              </a:buClr>
              <a:buSzPts val="2400"/>
              <a:buFont typeface="Times New Roman"/>
              <a:buChar char="❏"/>
            </a:pP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Ашылулар</a:t>
            </a:r>
            <a:endParaRPr sz="20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Жаңа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ғылыми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ашылулар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ғылымның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дамуына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және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адамзаттың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білімін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кеңейтуге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ықпал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000" b="1" dirty="0" err="1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етеді</a:t>
            </a:r>
            <a:r>
              <a:rPr lang="ru-RU" sz="2000" b="1" dirty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000" b="1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000" dirty="0">
              <a:solidFill>
                <a:srgbClr val="00206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Google Shape;217;p15"/>
          <p:cNvSpPr/>
          <p:nvPr/>
        </p:nvSpPr>
        <p:spPr>
          <a:xfrm>
            <a:off x="1328380" y="248765"/>
            <a:ext cx="9259635" cy="71002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15"/>
          <p:cNvSpPr txBox="1">
            <a:spLocks noGrp="1"/>
          </p:cNvSpPr>
          <p:nvPr>
            <p:ph type="title"/>
          </p:nvPr>
        </p:nvSpPr>
        <p:spPr>
          <a:xfrm>
            <a:off x="926508" y="289241"/>
            <a:ext cx="9975272" cy="6695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ct val="100000"/>
              <a:buFont typeface="Arial"/>
              <a:buNone/>
            </a:pPr>
            <a:r>
              <a:rPr lang="ru-RU" sz="3200" b="1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1. ВАКУУМДЫҚ ТЕХНИКАСЫНЫҢ ДАМУ ТАРИХЫ</a:t>
            </a:r>
            <a:endParaRPr/>
          </a:p>
        </p:txBody>
      </p:sp>
      <p:sp>
        <p:nvSpPr>
          <p:cNvPr id="219" name="Google Shape;219;p15"/>
          <p:cNvSpPr/>
          <p:nvPr/>
        </p:nvSpPr>
        <p:spPr>
          <a:xfrm>
            <a:off x="1290220" y="248765"/>
            <a:ext cx="10133300" cy="710023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15"/>
          <p:cNvSpPr txBox="1"/>
          <p:nvPr/>
        </p:nvSpPr>
        <p:spPr>
          <a:xfrm>
            <a:off x="1198535" y="314721"/>
            <a:ext cx="10316700" cy="618600"/>
          </a:xfrm>
          <a:prstGeom prst="rect">
            <a:avLst/>
          </a:prstGeom>
          <a:solidFill>
            <a:srgbClr val="DDEAF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Ғалам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туралы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жаңа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білімдер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алудағы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физикалық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тәжірибелердің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рөлі</a:t>
            </a:r>
            <a:endParaRPr sz="2400" b="1" dirty="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8B10F27-91B5-30F5-34F9-ECE33280E7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93797" y="1880809"/>
            <a:ext cx="4672035" cy="291259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6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16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7" name="Google Shape;227;p16"/>
          <p:cNvSpPr/>
          <p:nvPr/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28" name="Google Shape;228;p16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229" name="Google Shape;229;p16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30;p16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31;p16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32;p16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33;p16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34;p16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35;p16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36;p16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37;p16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38;p16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39;p16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0" name="Google Shape;240;p16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41" name="Google Shape;241;p16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42" name="Google Shape;242;p16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3" name="Google Shape;243;p16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4" name="Google Shape;244;p16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5" name="Google Shape;245;p16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6" name="Google Shape;246;p16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7" name="Google Shape;247;p16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8" name="Google Shape;248;p16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9" name="Google Shape;249;p16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0" name="Google Shape;250;p16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1" name="Google Shape;251;p16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2" name="Google Shape;252;p16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3" name="Google Shape;253;p16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4" name="Google Shape;254;p16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5" name="Google Shape;255;p16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6" name="Google Shape;256;p16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7" name="Google Shape;257;p16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8" name="Google Shape;258;p16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9" name="Google Shape;259;p16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0" name="Google Shape;260;p16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1" name="Google Shape;261;p16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2" name="Google Shape;262;p16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63;p16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64;p16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65;p16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6" name="Google Shape;266;p16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7" name="Google Shape;267;p16"/>
          <p:cNvSpPr/>
          <p:nvPr/>
        </p:nvSpPr>
        <p:spPr>
          <a:xfrm>
            <a:off x="1464816" y="248766"/>
            <a:ext cx="8980982" cy="676565"/>
          </a:xfrm>
          <a:prstGeom prst="roundRect">
            <a:avLst>
              <a:gd name="adj" fmla="val 16667"/>
            </a:avLst>
          </a:prstGeom>
          <a:solidFill>
            <a:srgbClr val="D8E2F3"/>
          </a:solidFill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rgbClr val="4472C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Физика бөлімдеріндегі маңызды эксперименттер </a:t>
            </a:r>
            <a:endParaRPr sz="2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68" name="Google Shape;268;p16"/>
          <p:cNvGrpSpPr/>
          <p:nvPr/>
        </p:nvGrpSpPr>
        <p:grpSpPr>
          <a:xfrm>
            <a:off x="1445039" y="1367699"/>
            <a:ext cx="7980925" cy="4324444"/>
            <a:chOff x="335576" y="84022"/>
            <a:chExt cx="7980925" cy="4324444"/>
          </a:xfrm>
        </p:grpSpPr>
        <p:sp>
          <p:nvSpPr>
            <p:cNvPr id="269" name="Google Shape;269;p16"/>
            <p:cNvSpPr/>
            <p:nvPr/>
          </p:nvSpPr>
          <p:spPr>
            <a:xfrm rot="10800000">
              <a:off x="1601863" y="84165"/>
              <a:ext cx="6623400" cy="1246200"/>
            </a:xfrm>
            <a:prstGeom prst="homePlate">
              <a:avLst>
                <a:gd name="adj" fmla="val 50000"/>
              </a:avLst>
            </a:prstGeom>
            <a:solidFill>
              <a:srgbClr val="D8E2F3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16"/>
            <p:cNvSpPr txBox="1"/>
            <p:nvPr/>
          </p:nvSpPr>
          <p:spPr>
            <a:xfrm>
              <a:off x="1913412" y="226073"/>
              <a:ext cx="6312000" cy="110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9600" tIns="68575" rIns="128000" bIns="685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Times New Roman"/>
                <a:buNone/>
              </a:pPr>
              <a:r>
                <a:rPr lang="ru-RU" sz="2400" b="1">
                  <a:solidFill>
                    <a:schemeClr val="accen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Майкл Фарадейдің электромагниттік индукция эксперименті.</a:t>
              </a:r>
              <a:endParaRPr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ru-RU" sz="1800" b="1">
                  <a:solidFill>
                    <a:schemeClr val="accen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</a:t>
              </a:r>
              <a:endParaRPr sz="18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endParaRPr sz="18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Times New Roman"/>
                <a:buNone/>
              </a:pPr>
              <a:endParaRPr sz="18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71" name="Google Shape;271;p16"/>
            <p:cNvSpPr/>
            <p:nvPr/>
          </p:nvSpPr>
          <p:spPr>
            <a:xfrm rot="10800000">
              <a:off x="1639285" y="1640135"/>
              <a:ext cx="6623400" cy="1246200"/>
            </a:xfrm>
            <a:prstGeom prst="homePlate">
              <a:avLst>
                <a:gd name="adj" fmla="val 50000"/>
              </a:avLst>
            </a:prstGeom>
            <a:solidFill>
              <a:srgbClr val="D8E2F3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16"/>
            <p:cNvSpPr txBox="1"/>
            <p:nvPr/>
          </p:nvSpPr>
          <p:spPr>
            <a:xfrm>
              <a:off x="1950837" y="1639992"/>
              <a:ext cx="6311700" cy="12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9600" tIns="68575" rIns="128000" bIns="68575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1800"/>
                <a:buFont typeface="Times New Roman"/>
                <a:buNone/>
              </a:pPr>
              <a:r>
                <a:rPr lang="ru-RU" sz="2400" b="1">
                  <a:solidFill>
                    <a:schemeClr val="accen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Исаак Ньютонның жарық спектрін зерттеуі.</a:t>
              </a:r>
              <a:endParaRPr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73" name="Google Shape;273;p16"/>
            <p:cNvSpPr/>
            <p:nvPr/>
          </p:nvSpPr>
          <p:spPr>
            <a:xfrm>
              <a:off x="355347" y="1522150"/>
              <a:ext cx="1246200" cy="1246200"/>
            </a:xfrm>
            <a:prstGeom prst="ellipse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16"/>
            <p:cNvSpPr/>
            <p:nvPr/>
          </p:nvSpPr>
          <p:spPr>
            <a:xfrm rot="10800000">
              <a:off x="1613901" y="3162266"/>
              <a:ext cx="6702600" cy="1246200"/>
            </a:xfrm>
            <a:prstGeom prst="homePlate">
              <a:avLst>
                <a:gd name="adj" fmla="val 50000"/>
              </a:avLst>
            </a:prstGeom>
            <a:solidFill>
              <a:srgbClr val="D8E2F3"/>
            </a:solidFill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16"/>
            <p:cNvSpPr txBox="1"/>
            <p:nvPr/>
          </p:nvSpPr>
          <p:spPr>
            <a:xfrm>
              <a:off x="1925569" y="3162123"/>
              <a:ext cx="6390900" cy="1246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549600" tIns="76200" rIns="142225" bIns="76200" anchor="ctr" anchorCtr="0">
              <a:noAutofit/>
            </a:bodyPr>
            <a:lstStyle/>
            <a:p>
              <a:pPr marL="0" marR="0" lvl="0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accent1"/>
                </a:buClr>
                <a:buSzPts val="2000"/>
                <a:buFont typeface="Times New Roman"/>
                <a:buNone/>
              </a:pPr>
              <a:r>
                <a:rPr lang="ru-RU" sz="2400" b="1">
                  <a:solidFill>
                    <a:schemeClr val="accen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 Резерфордтың алтын фольга эксперименті.</a:t>
              </a:r>
              <a:endParaRPr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76" name="Google Shape;276;p16"/>
            <p:cNvSpPr/>
            <p:nvPr/>
          </p:nvSpPr>
          <p:spPr>
            <a:xfrm>
              <a:off x="335576" y="3103757"/>
              <a:ext cx="1246200" cy="1246200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16"/>
            <p:cNvSpPr/>
            <p:nvPr/>
          </p:nvSpPr>
          <p:spPr>
            <a:xfrm>
              <a:off x="355347" y="84022"/>
              <a:ext cx="1246200" cy="1246200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2857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026" name="Picture 2" descr="Результаты поиска изображений по запросу &quot;майкл фарадей&quot;">
            <a:extLst>
              <a:ext uri="{FF2B5EF4-FFF2-40B4-BE49-F238E27FC236}">
                <a16:creationId xmlns:a16="http://schemas.microsoft.com/office/drawing/2014/main" id="{CEC0AEC7-DF49-3CD6-BE8E-5A20C4F714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428" y="1289512"/>
            <a:ext cx="1404617" cy="1352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Результаты поиска изображений по запросу &quot;исаак ньютон биография&quot;">
            <a:extLst>
              <a:ext uri="{FF2B5EF4-FFF2-40B4-BE49-F238E27FC236}">
                <a16:creationId xmlns:a16="http://schemas.microsoft.com/office/drawing/2014/main" id="{0A252A9B-253A-31DE-2122-7F4189E4856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9" r="8519"/>
          <a:stretch/>
        </p:blipFill>
        <p:spPr bwMode="auto">
          <a:xfrm>
            <a:off x="1363612" y="2775308"/>
            <a:ext cx="1404618" cy="130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Результаты поиска изображений по запросу &quot;резерфорд&quot;">
            <a:extLst>
              <a:ext uri="{FF2B5EF4-FFF2-40B4-BE49-F238E27FC236}">
                <a16:creationId xmlns:a16="http://schemas.microsoft.com/office/drawing/2014/main" id="{55913AD1-4632-B5D9-E974-91FE6B6E98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6428" y="4309422"/>
            <a:ext cx="1433791" cy="1543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7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7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7"/>
          <p:cNvSpPr/>
          <p:nvPr/>
        </p:nvSpPr>
        <p:spPr>
          <a:xfrm>
            <a:off x="511355" y="765150"/>
            <a:ext cx="11247895" cy="57651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5" name="Google Shape;285;p17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286" name="Google Shape;286;p17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17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17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17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17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17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17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17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17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7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17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7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8" name="Google Shape;298;p17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9" name="Google Shape;299;p17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17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17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17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17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17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17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17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17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17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7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17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17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7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7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7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17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17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17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17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17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17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7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7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7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4" name="Google Shape;324;p17"/>
          <p:cNvSpPr txBox="1"/>
          <p:nvPr/>
        </p:nvSpPr>
        <p:spPr>
          <a:xfrm>
            <a:off x="1029107" y="1313642"/>
            <a:ext cx="9817734" cy="57081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Галилейдің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түсу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эксперименті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Галилео Галилей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түсу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заңдарын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әртүрлі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ауырлықтағы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денелердің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құлауын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бақылап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жерге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түсетінін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көрсетті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эксперимент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ауырлық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күші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ететін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денелерге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бірдей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әсер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ететінін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дәлелдеп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Ньютонның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механикасының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Эйнштейннің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фотоэффект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тәжірибесі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Альберт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Эйнштейннің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тәжірибесі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жарықтың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корпускулярлық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кванттық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қасиетін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көрсетіп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фотоэлектрлік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эффектіні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түсіндірді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кванттық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механиканың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дамуына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түрткі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болды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жарықтың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фотондардан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тұратынын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дәлелдеді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Эйнштейн осы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жұмысы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Нобель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сыйлығын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Кавендиштің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гравитация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тәжірибесі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Генри Кавендиш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гравитациялық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тұрақтыны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өлшеу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ауыр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шарды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пайдаланған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тәжірибесі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гравитация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күшінің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шамасын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анықтады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массасын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астрономиялық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параметрлерді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есептеуге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берді</a:t>
            </a:r>
            <a:r>
              <a:rPr lang="ru-RU" sz="1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800" dirty="0"/>
          </a:p>
          <a:p>
            <a:pPr marL="0" marR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" marR="0" lvl="0" indent="0" algn="just" rtl="0">
              <a:spcBef>
                <a:spcPts val="800"/>
              </a:spcBef>
              <a:spcAft>
                <a:spcPts val="0"/>
              </a:spcAft>
              <a:buNone/>
            </a:pPr>
            <a:endParaRPr sz="18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7"/>
          <p:cNvSpPr/>
          <p:nvPr/>
        </p:nvSpPr>
        <p:spPr>
          <a:xfrm>
            <a:off x="1260630" y="219319"/>
            <a:ext cx="9197114" cy="7394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7"/>
          <p:cNvSpPr txBox="1">
            <a:spLocks noGrp="1"/>
          </p:cNvSpPr>
          <p:nvPr>
            <p:ph type="title"/>
          </p:nvPr>
        </p:nvSpPr>
        <p:spPr>
          <a:xfrm>
            <a:off x="1139250" y="96252"/>
            <a:ext cx="9439800" cy="862500"/>
          </a:xfrm>
          <a:prstGeom prst="rect">
            <a:avLst/>
          </a:prstGeom>
          <a:solidFill>
            <a:srgbClr val="DDEAF6"/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lang="kk-KZ" sz="3000" b="1" dirty="0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Эксперименттер</a:t>
            </a:r>
            <a:endParaRPr sz="3000" b="1" dirty="0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81">
          <a:extLst>
            <a:ext uri="{FF2B5EF4-FFF2-40B4-BE49-F238E27FC236}">
              <a16:creationId xmlns:a16="http://schemas.microsoft.com/office/drawing/2014/main" id="{EA5D0D55-CCEB-B7A5-6E99-1BAE39BB4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17">
            <a:extLst>
              <a:ext uri="{FF2B5EF4-FFF2-40B4-BE49-F238E27FC236}">
                <a16:creationId xmlns:a16="http://schemas.microsoft.com/office/drawing/2014/main" id="{F75930CF-D6C7-2CA1-3C9C-1704EA15C933}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3" name="Google Shape;283;p17">
            <a:extLst>
              <a:ext uri="{FF2B5EF4-FFF2-40B4-BE49-F238E27FC236}">
                <a16:creationId xmlns:a16="http://schemas.microsoft.com/office/drawing/2014/main" id="{69F73A3C-7B12-40F8-E99E-4C8613B8A709}"/>
              </a:ext>
            </a:extLst>
          </p:cNvPr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4" name="Google Shape;284;p17">
            <a:extLst>
              <a:ext uri="{FF2B5EF4-FFF2-40B4-BE49-F238E27FC236}">
                <a16:creationId xmlns:a16="http://schemas.microsoft.com/office/drawing/2014/main" id="{1D1A2284-66CD-7993-E727-77FD3578F0D5}"/>
              </a:ext>
            </a:extLst>
          </p:cNvPr>
          <p:cNvSpPr/>
          <p:nvPr/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85" name="Google Shape;285;p17">
            <a:extLst>
              <a:ext uri="{FF2B5EF4-FFF2-40B4-BE49-F238E27FC236}">
                <a16:creationId xmlns:a16="http://schemas.microsoft.com/office/drawing/2014/main" id="{550E56CA-9155-C09B-21D0-D54029EB34F9}"/>
              </a:ext>
            </a:extLst>
          </p:cNvPr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286" name="Google Shape;286;p17">
              <a:extLst>
                <a:ext uri="{FF2B5EF4-FFF2-40B4-BE49-F238E27FC236}">
                  <a16:creationId xmlns:a16="http://schemas.microsoft.com/office/drawing/2014/main" id="{144628D4-D553-65DE-63A9-D757E0FAF3B3}"/>
                </a:ext>
              </a:extLst>
            </p:cNvPr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87;p17">
              <a:extLst>
                <a:ext uri="{FF2B5EF4-FFF2-40B4-BE49-F238E27FC236}">
                  <a16:creationId xmlns:a16="http://schemas.microsoft.com/office/drawing/2014/main" id="{D82D211D-90E3-A4C3-0385-67DEFB11A058}"/>
                </a:ext>
              </a:extLst>
            </p:cNvPr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88;p17">
              <a:extLst>
                <a:ext uri="{FF2B5EF4-FFF2-40B4-BE49-F238E27FC236}">
                  <a16:creationId xmlns:a16="http://schemas.microsoft.com/office/drawing/2014/main" id="{42D12DB6-4144-F6EE-645C-CCC4AB2D7825}"/>
                </a:ext>
              </a:extLst>
            </p:cNvPr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9" name="Google Shape;289;p17">
              <a:extLst>
                <a:ext uri="{FF2B5EF4-FFF2-40B4-BE49-F238E27FC236}">
                  <a16:creationId xmlns:a16="http://schemas.microsoft.com/office/drawing/2014/main" id="{CD7E7ECA-7AB4-2D6E-C482-0D09085A8E70}"/>
                </a:ext>
              </a:extLst>
            </p:cNvPr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0" name="Google Shape;290;p17">
              <a:extLst>
                <a:ext uri="{FF2B5EF4-FFF2-40B4-BE49-F238E27FC236}">
                  <a16:creationId xmlns:a16="http://schemas.microsoft.com/office/drawing/2014/main" id="{CE5534DA-21C8-AEDE-956B-C2CF1AD19076}"/>
                </a:ext>
              </a:extLst>
            </p:cNvPr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291;p17">
              <a:extLst>
                <a:ext uri="{FF2B5EF4-FFF2-40B4-BE49-F238E27FC236}">
                  <a16:creationId xmlns:a16="http://schemas.microsoft.com/office/drawing/2014/main" id="{B8B4D0F0-D71A-EE40-DF2A-7C9C485725A4}"/>
                </a:ext>
              </a:extLst>
            </p:cNvPr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292;p17">
              <a:extLst>
                <a:ext uri="{FF2B5EF4-FFF2-40B4-BE49-F238E27FC236}">
                  <a16:creationId xmlns:a16="http://schemas.microsoft.com/office/drawing/2014/main" id="{06CEAEE0-C45D-BD6B-0E13-C5B6826A10E4}"/>
                </a:ext>
              </a:extLst>
            </p:cNvPr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293;p17">
              <a:extLst>
                <a:ext uri="{FF2B5EF4-FFF2-40B4-BE49-F238E27FC236}">
                  <a16:creationId xmlns:a16="http://schemas.microsoft.com/office/drawing/2014/main" id="{994C4226-ECB2-94EE-5602-76370AC5473B}"/>
                </a:ext>
              </a:extLst>
            </p:cNvPr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294;p17">
              <a:extLst>
                <a:ext uri="{FF2B5EF4-FFF2-40B4-BE49-F238E27FC236}">
                  <a16:creationId xmlns:a16="http://schemas.microsoft.com/office/drawing/2014/main" id="{0FB881DE-8B21-7BA8-A9FD-B7DF5DFB861D}"/>
                </a:ext>
              </a:extLst>
            </p:cNvPr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17">
              <a:extLst>
                <a:ext uri="{FF2B5EF4-FFF2-40B4-BE49-F238E27FC236}">
                  <a16:creationId xmlns:a16="http://schemas.microsoft.com/office/drawing/2014/main" id="{002C4622-FC74-270E-FC30-1D8E13BDBC42}"/>
                </a:ext>
              </a:extLst>
            </p:cNvPr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17">
              <a:extLst>
                <a:ext uri="{FF2B5EF4-FFF2-40B4-BE49-F238E27FC236}">
                  <a16:creationId xmlns:a16="http://schemas.microsoft.com/office/drawing/2014/main" id="{35C76129-D338-1150-83F0-B70FC4F6921E}"/>
                </a:ext>
              </a:extLst>
            </p:cNvPr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17">
              <a:extLst>
                <a:ext uri="{FF2B5EF4-FFF2-40B4-BE49-F238E27FC236}">
                  <a16:creationId xmlns:a16="http://schemas.microsoft.com/office/drawing/2014/main" id="{698E89EE-B028-51C4-4191-B25C9B98D9CA}"/>
                </a:ext>
              </a:extLst>
            </p:cNvPr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8" name="Google Shape;298;p17">
            <a:extLst>
              <a:ext uri="{FF2B5EF4-FFF2-40B4-BE49-F238E27FC236}">
                <a16:creationId xmlns:a16="http://schemas.microsoft.com/office/drawing/2014/main" id="{79D954EF-F914-91D9-B2BF-13117FD4205F}"/>
              </a:ext>
            </a:extLst>
          </p:cNvPr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9" name="Google Shape;299;p17">
              <a:extLst>
                <a:ext uri="{FF2B5EF4-FFF2-40B4-BE49-F238E27FC236}">
                  <a16:creationId xmlns:a16="http://schemas.microsoft.com/office/drawing/2014/main" id="{433C1175-BA07-DCD6-F9B0-BCED6BC326E4}"/>
                </a:ext>
              </a:extLst>
            </p:cNvPr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00;p17">
              <a:extLst>
                <a:ext uri="{FF2B5EF4-FFF2-40B4-BE49-F238E27FC236}">
                  <a16:creationId xmlns:a16="http://schemas.microsoft.com/office/drawing/2014/main" id="{AC53196C-9800-DAC8-7B2B-62BDB9131B85}"/>
                </a:ext>
              </a:extLst>
            </p:cNvPr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p17">
              <a:extLst>
                <a:ext uri="{FF2B5EF4-FFF2-40B4-BE49-F238E27FC236}">
                  <a16:creationId xmlns:a16="http://schemas.microsoft.com/office/drawing/2014/main" id="{F6512874-17AF-F9E3-AD7E-F5131E6AB4F7}"/>
                </a:ext>
              </a:extLst>
            </p:cNvPr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02;p17">
              <a:extLst>
                <a:ext uri="{FF2B5EF4-FFF2-40B4-BE49-F238E27FC236}">
                  <a16:creationId xmlns:a16="http://schemas.microsoft.com/office/drawing/2014/main" id="{34764089-E9FA-82CB-2F5E-50816531FDD1}"/>
                </a:ext>
              </a:extLst>
            </p:cNvPr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3" name="Google Shape;303;p17">
              <a:extLst>
                <a:ext uri="{FF2B5EF4-FFF2-40B4-BE49-F238E27FC236}">
                  <a16:creationId xmlns:a16="http://schemas.microsoft.com/office/drawing/2014/main" id="{8EF0CA1A-1C2E-CC5C-6D80-7B16DC912962}"/>
                </a:ext>
              </a:extLst>
            </p:cNvPr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4" name="Google Shape;304;p17">
              <a:extLst>
                <a:ext uri="{FF2B5EF4-FFF2-40B4-BE49-F238E27FC236}">
                  <a16:creationId xmlns:a16="http://schemas.microsoft.com/office/drawing/2014/main" id="{072CABC7-1317-055E-CED1-EF542D8C2F12}"/>
                </a:ext>
              </a:extLst>
            </p:cNvPr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05;p17">
              <a:extLst>
                <a:ext uri="{FF2B5EF4-FFF2-40B4-BE49-F238E27FC236}">
                  <a16:creationId xmlns:a16="http://schemas.microsoft.com/office/drawing/2014/main" id="{4EC825F5-49DC-0156-80EE-F3E692B5A3BB}"/>
                </a:ext>
              </a:extLst>
            </p:cNvPr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06;p17">
              <a:extLst>
                <a:ext uri="{FF2B5EF4-FFF2-40B4-BE49-F238E27FC236}">
                  <a16:creationId xmlns:a16="http://schemas.microsoft.com/office/drawing/2014/main" id="{CAD32EE2-6486-B924-A4AB-B5DB7DDF7017}"/>
                </a:ext>
              </a:extLst>
            </p:cNvPr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07;p17">
              <a:extLst>
                <a:ext uri="{FF2B5EF4-FFF2-40B4-BE49-F238E27FC236}">
                  <a16:creationId xmlns:a16="http://schemas.microsoft.com/office/drawing/2014/main" id="{535CEBB4-E360-E6A5-473E-BEBD9A38B7B8}"/>
                </a:ext>
              </a:extLst>
            </p:cNvPr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08;p17">
              <a:extLst>
                <a:ext uri="{FF2B5EF4-FFF2-40B4-BE49-F238E27FC236}">
                  <a16:creationId xmlns:a16="http://schemas.microsoft.com/office/drawing/2014/main" id="{F86036A9-1187-5953-F156-FDBE359CD44A}"/>
                </a:ext>
              </a:extLst>
            </p:cNvPr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09;p17">
              <a:extLst>
                <a:ext uri="{FF2B5EF4-FFF2-40B4-BE49-F238E27FC236}">
                  <a16:creationId xmlns:a16="http://schemas.microsoft.com/office/drawing/2014/main" id="{5BA7BE42-96BA-627A-93CA-E0913AB168B8}"/>
                </a:ext>
              </a:extLst>
            </p:cNvPr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0" name="Google Shape;310;p17">
              <a:extLst>
                <a:ext uri="{FF2B5EF4-FFF2-40B4-BE49-F238E27FC236}">
                  <a16:creationId xmlns:a16="http://schemas.microsoft.com/office/drawing/2014/main" id="{16C30BEA-56F5-F3C1-B789-6AA4F3294712}"/>
                </a:ext>
              </a:extLst>
            </p:cNvPr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1" name="Google Shape;311;p17">
              <a:extLst>
                <a:ext uri="{FF2B5EF4-FFF2-40B4-BE49-F238E27FC236}">
                  <a16:creationId xmlns:a16="http://schemas.microsoft.com/office/drawing/2014/main" id="{A24C4A2A-A7A6-923C-04EE-8F5EACD9D4F4}"/>
                </a:ext>
              </a:extLst>
            </p:cNvPr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12;p17">
              <a:extLst>
                <a:ext uri="{FF2B5EF4-FFF2-40B4-BE49-F238E27FC236}">
                  <a16:creationId xmlns:a16="http://schemas.microsoft.com/office/drawing/2014/main" id="{6D761E19-784E-8A26-AEEC-91A4B2FDF335}"/>
                </a:ext>
              </a:extLst>
            </p:cNvPr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13;p17">
              <a:extLst>
                <a:ext uri="{FF2B5EF4-FFF2-40B4-BE49-F238E27FC236}">
                  <a16:creationId xmlns:a16="http://schemas.microsoft.com/office/drawing/2014/main" id="{A2642DF3-9248-9389-97C8-AA19421FF2E2}"/>
                </a:ext>
              </a:extLst>
            </p:cNvPr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14;p17">
              <a:extLst>
                <a:ext uri="{FF2B5EF4-FFF2-40B4-BE49-F238E27FC236}">
                  <a16:creationId xmlns:a16="http://schemas.microsoft.com/office/drawing/2014/main" id="{3C2EF624-4083-10B1-23FF-BB3F95C968A3}"/>
                </a:ext>
              </a:extLst>
            </p:cNvPr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p17">
              <a:extLst>
                <a:ext uri="{FF2B5EF4-FFF2-40B4-BE49-F238E27FC236}">
                  <a16:creationId xmlns:a16="http://schemas.microsoft.com/office/drawing/2014/main" id="{CA19198A-5CD6-8497-892B-1DC1B65278C1}"/>
                </a:ext>
              </a:extLst>
            </p:cNvPr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p17">
              <a:extLst>
                <a:ext uri="{FF2B5EF4-FFF2-40B4-BE49-F238E27FC236}">
                  <a16:creationId xmlns:a16="http://schemas.microsoft.com/office/drawing/2014/main" id="{7CCA723A-F0B1-70CA-FAD1-2639B1E7E81C}"/>
                </a:ext>
              </a:extLst>
            </p:cNvPr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p17">
              <a:extLst>
                <a:ext uri="{FF2B5EF4-FFF2-40B4-BE49-F238E27FC236}">
                  <a16:creationId xmlns:a16="http://schemas.microsoft.com/office/drawing/2014/main" id="{68D69E40-7346-2931-910A-147658EF69F9}"/>
                </a:ext>
              </a:extLst>
            </p:cNvPr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p17">
              <a:extLst>
                <a:ext uri="{FF2B5EF4-FFF2-40B4-BE49-F238E27FC236}">
                  <a16:creationId xmlns:a16="http://schemas.microsoft.com/office/drawing/2014/main" id="{D450BD5C-1498-B9F2-21BD-FBB3B678B295}"/>
                </a:ext>
              </a:extLst>
            </p:cNvPr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p17">
              <a:extLst>
                <a:ext uri="{FF2B5EF4-FFF2-40B4-BE49-F238E27FC236}">
                  <a16:creationId xmlns:a16="http://schemas.microsoft.com/office/drawing/2014/main" id="{61F21BD1-25D1-5AAE-43A2-615806FF7AA9}"/>
                </a:ext>
              </a:extLst>
            </p:cNvPr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p17">
              <a:extLst>
                <a:ext uri="{FF2B5EF4-FFF2-40B4-BE49-F238E27FC236}">
                  <a16:creationId xmlns:a16="http://schemas.microsoft.com/office/drawing/2014/main" id="{1111F131-4965-E9A4-C90A-59751956109D}"/>
                </a:ext>
              </a:extLst>
            </p:cNvPr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21;p17">
              <a:extLst>
                <a:ext uri="{FF2B5EF4-FFF2-40B4-BE49-F238E27FC236}">
                  <a16:creationId xmlns:a16="http://schemas.microsoft.com/office/drawing/2014/main" id="{7FC8216B-BBFA-D912-4198-E758883FEAAD}"/>
                </a:ext>
              </a:extLst>
            </p:cNvPr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22;p17">
              <a:extLst>
                <a:ext uri="{FF2B5EF4-FFF2-40B4-BE49-F238E27FC236}">
                  <a16:creationId xmlns:a16="http://schemas.microsoft.com/office/drawing/2014/main" id="{D94DEF45-5D0D-2634-2664-62B333E02D9A}"/>
                </a:ext>
              </a:extLst>
            </p:cNvPr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p17">
              <a:extLst>
                <a:ext uri="{FF2B5EF4-FFF2-40B4-BE49-F238E27FC236}">
                  <a16:creationId xmlns:a16="http://schemas.microsoft.com/office/drawing/2014/main" id="{BE46D704-B731-C81B-3F96-727833C2AEDE}"/>
                </a:ext>
              </a:extLst>
            </p:cNvPr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4" name="Google Shape;324;p17">
            <a:extLst>
              <a:ext uri="{FF2B5EF4-FFF2-40B4-BE49-F238E27FC236}">
                <a16:creationId xmlns:a16="http://schemas.microsoft.com/office/drawing/2014/main" id="{CA4A7337-F320-88D9-6614-8F5353C08432}"/>
              </a:ext>
            </a:extLst>
          </p:cNvPr>
          <p:cNvSpPr txBox="1"/>
          <p:nvPr/>
        </p:nvSpPr>
        <p:spPr>
          <a:xfrm>
            <a:off x="5186142" y="1551571"/>
            <a:ext cx="6077100" cy="54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1831ж М.Фарадей (ағыл.). Магнит пен тұйықталған катушканың бір-біріне қатысты қозғалуының салдарынан катушкада ток пайда болады, ол ток </a:t>
            </a:r>
            <a:r>
              <a:rPr lang="ru-RU" sz="2400" b="1" i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индукциялық ток</a:t>
            </a:r>
            <a:r>
              <a:rPr lang="ru-RU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деп аталады.</a:t>
            </a:r>
            <a:endParaRPr sz="2400" b="1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2400" b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Фарадей магнит өрісінің электр тогын индукциялайтынын көрсетті, бұл электромагнетизмнің негізін қалаған эксперимент.</a:t>
            </a:r>
            <a:endParaRPr sz="2400" b="1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400" b="1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400" b="1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228600" marR="0" lvl="0" indent="0" algn="just" rtl="0">
              <a:spcBef>
                <a:spcPts val="80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17">
            <a:extLst>
              <a:ext uri="{FF2B5EF4-FFF2-40B4-BE49-F238E27FC236}">
                <a16:creationId xmlns:a16="http://schemas.microsoft.com/office/drawing/2014/main" id="{C6F78784-215B-4162-A213-2C3ACD09A873}"/>
              </a:ext>
            </a:extLst>
          </p:cNvPr>
          <p:cNvSpPr/>
          <p:nvPr/>
        </p:nvSpPr>
        <p:spPr>
          <a:xfrm>
            <a:off x="1260630" y="219319"/>
            <a:ext cx="9197114" cy="7394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p17">
            <a:extLst>
              <a:ext uri="{FF2B5EF4-FFF2-40B4-BE49-F238E27FC236}">
                <a16:creationId xmlns:a16="http://schemas.microsoft.com/office/drawing/2014/main" id="{05B1B851-9B39-A812-EC65-B37DD1C491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139250" y="96252"/>
            <a:ext cx="9439800" cy="862500"/>
          </a:xfrm>
          <a:prstGeom prst="rect">
            <a:avLst/>
          </a:prstGeom>
          <a:solidFill>
            <a:srgbClr val="DDEAF6"/>
          </a:solidFill>
          <a:ln w="9525" cap="flat" cmpd="sng">
            <a:solidFill>
              <a:srgbClr val="0070C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lang="ru-RU" sz="30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Фарадей тәжірибесі</a:t>
            </a:r>
            <a:endParaRPr sz="3000" b="1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27" name="Google Shape;327;p17">
            <a:extLst>
              <a:ext uri="{FF2B5EF4-FFF2-40B4-BE49-F238E27FC236}">
                <a16:creationId xmlns:a16="http://schemas.microsoft.com/office/drawing/2014/main" id="{FA49E674-87AF-196B-CCA4-793ADE5CD92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150" y="1551575"/>
            <a:ext cx="4042200" cy="4307150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647959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p18"/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8"/>
          <p:cNvSpPr/>
          <p:nvPr/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18"/>
          <p:cNvSpPr/>
          <p:nvPr/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5" name="Google Shape;335;p18"/>
          <p:cNvGrpSpPr/>
          <p:nvPr/>
        </p:nvGrpSpPr>
        <p:grpSpPr>
          <a:xfrm>
            <a:off x="11873418" y="44816"/>
            <a:ext cx="233303" cy="772404"/>
            <a:chOff x="11873418" y="44816"/>
            <a:chExt cx="233303" cy="772404"/>
          </a:xfrm>
        </p:grpSpPr>
        <p:sp>
          <p:nvSpPr>
            <p:cNvPr id="336" name="Google Shape;336;p18"/>
            <p:cNvSpPr/>
            <p:nvPr/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p18"/>
            <p:cNvSpPr/>
            <p:nvPr/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p18"/>
            <p:cNvSpPr/>
            <p:nvPr/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p18"/>
            <p:cNvSpPr/>
            <p:nvPr/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p18"/>
            <p:cNvSpPr/>
            <p:nvPr/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p18"/>
            <p:cNvSpPr/>
            <p:nvPr/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p18"/>
            <p:cNvSpPr/>
            <p:nvPr/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p18"/>
            <p:cNvSpPr/>
            <p:nvPr/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18"/>
            <p:cNvSpPr/>
            <p:nvPr/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p18"/>
            <p:cNvSpPr/>
            <p:nvPr/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p18"/>
            <p:cNvSpPr/>
            <p:nvPr/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18"/>
            <p:cNvSpPr/>
            <p:nvPr/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8" name="Google Shape;348;p18"/>
          <p:cNvGrpSpPr/>
          <p:nvPr/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349" name="Google Shape;349;p18"/>
            <p:cNvSpPr/>
            <p:nvPr/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p18"/>
            <p:cNvSpPr/>
            <p:nvPr/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p18"/>
            <p:cNvSpPr/>
            <p:nvPr/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18"/>
            <p:cNvSpPr/>
            <p:nvPr/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18"/>
            <p:cNvSpPr/>
            <p:nvPr/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p18"/>
            <p:cNvSpPr/>
            <p:nvPr/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p18"/>
            <p:cNvSpPr/>
            <p:nvPr/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p18"/>
            <p:cNvSpPr/>
            <p:nvPr/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p18"/>
            <p:cNvSpPr/>
            <p:nvPr/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p18"/>
            <p:cNvSpPr/>
            <p:nvPr/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p18"/>
            <p:cNvSpPr/>
            <p:nvPr/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0" name="Google Shape;360;p18"/>
            <p:cNvSpPr/>
            <p:nvPr/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1" name="Google Shape;361;p18"/>
            <p:cNvSpPr/>
            <p:nvPr/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2" name="Google Shape;362;p18"/>
            <p:cNvSpPr/>
            <p:nvPr/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3" name="Google Shape;363;p18"/>
            <p:cNvSpPr/>
            <p:nvPr/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p18"/>
            <p:cNvSpPr/>
            <p:nvPr/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p18"/>
            <p:cNvSpPr/>
            <p:nvPr/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p18"/>
            <p:cNvSpPr/>
            <p:nvPr/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p18"/>
            <p:cNvSpPr/>
            <p:nvPr/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p18"/>
            <p:cNvSpPr/>
            <p:nvPr/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p18"/>
            <p:cNvSpPr/>
            <p:nvPr/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p18"/>
            <p:cNvSpPr/>
            <p:nvPr/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p18"/>
            <p:cNvSpPr/>
            <p:nvPr/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p18"/>
            <p:cNvSpPr/>
            <p:nvPr/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p18"/>
            <p:cNvSpPr/>
            <p:nvPr/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74" name="Google Shape;374;p18"/>
          <p:cNvSpPr/>
          <p:nvPr/>
        </p:nvSpPr>
        <p:spPr>
          <a:xfrm>
            <a:off x="1260630" y="219319"/>
            <a:ext cx="9197114" cy="739470"/>
          </a:xfrm>
          <a:prstGeom prst="roundRect">
            <a:avLst>
              <a:gd name="adj" fmla="val 16667"/>
            </a:avLst>
          </a:prstGeom>
          <a:gradFill>
            <a:gsLst>
              <a:gs pos="0">
                <a:srgbClr val="D1D1D1"/>
              </a:gs>
              <a:gs pos="50000">
                <a:srgbClr val="C7C7C7"/>
              </a:gs>
              <a:gs pos="100000">
                <a:srgbClr val="C0C0C0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8"/>
          <p:cNvSpPr txBox="1">
            <a:spLocks noGrp="1"/>
          </p:cNvSpPr>
          <p:nvPr>
            <p:ph type="title"/>
          </p:nvPr>
        </p:nvSpPr>
        <p:spPr>
          <a:xfrm>
            <a:off x="1139250" y="0"/>
            <a:ext cx="9630600" cy="959100"/>
          </a:xfrm>
          <a:prstGeom prst="rect">
            <a:avLst/>
          </a:prstGeom>
          <a:solidFill>
            <a:srgbClr val="DDEAF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lang="ru-RU" sz="30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Ньютонның призмамен жасаған тәжірибесі</a:t>
            </a:r>
            <a:endParaRPr sz="3000" b="1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endParaRPr sz="3000" b="1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76" name="Google Shape;376;p18"/>
          <p:cNvSpPr txBox="1"/>
          <p:nvPr/>
        </p:nvSpPr>
        <p:spPr>
          <a:xfrm>
            <a:off x="703300" y="1279750"/>
            <a:ext cx="5194800" cy="4361100"/>
          </a:xfrm>
          <a:prstGeom prst="rect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3810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Исаак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Ньютонның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призмамен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тәжірибесі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1666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жылы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жүргізілген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және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ол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жарықтың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табиғатын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зерттеуге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арналған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400" b="1" dirty="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3810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endParaRPr sz="2400" b="1" dirty="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3810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Ньютон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жарықтың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құрамын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зерттеу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үшін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үшбұрышты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шыны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призманы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қолданды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Призма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жарықты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өткізген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кезде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оның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түрлі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түстерге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бөлінетінін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4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көрсетті</a:t>
            </a:r>
            <a:r>
              <a:rPr lang="ru-RU" sz="24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400" b="1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377" name="Google Shape;37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4575" y="1279750"/>
            <a:ext cx="5194924" cy="4416524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1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19"/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9"/>
          <p:cNvSpPr/>
          <p:nvPr/>
        </p:nvSpPr>
        <p:spPr>
          <a:xfrm>
            <a:off x="152400" y="15240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9"/>
          <p:cNvSpPr txBox="1">
            <a:spLocks noGrp="1"/>
          </p:cNvSpPr>
          <p:nvPr>
            <p:ph type="title"/>
          </p:nvPr>
        </p:nvSpPr>
        <p:spPr>
          <a:xfrm>
            <a:off x="1280700" y="152400"/>
            <a:ext cx="9630600" cy="959100"/>
          </a:xfrm>
          <a:prstGeom prst="rect">
            <a:avLst/>
          </a:prstGeom>
          <a:solidFill>
            <a:srgbClr val="DDEAF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r>
              <a:rPr lang="ru-RU" sz="3000" b="1">
                <a:solidFill>
                  <a:srgbClr val="0070C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Резерфордтың алтын фольга эксперименті</a:t>
            </a:r>
            <a:endParaRPr sz="3000" b="1">
              <a:solidFill>
                <a:srgbClr val="0070C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Arial"/>
              <a:buNone/>
            </a:pPr>
            <a:endParaRPr sz="3000" b="1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7" name="Google Shape;387;p19"/>
          <p:cNvSpPr/>
          <p:nvPr/>
        </p:nvSpPr>
        <p:spPr>
          <a:xfrm>
            <a:off x="277850" y="1201625"/>
            <a:ext cx="11247900" cy="5599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8" name="Google Shape;38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1100" y="1416825"/>
            <a:ext cx="6899825" cy="3271025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pic>
      <p:sp>
        <p:nvSpPr>
          <p:cNvPr id="389" name="Google Shape;389;p19"/>
          <p:cNvSpPr txBox="1"/>
          <p:nvPr/>
        </p:nvSpPr>
        <p:spPr>
          <a:xfrm>
            <a:off x="649200" y="5168750"/>
            <a:ext cx="10893600" cy="23397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8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Эрнест Резерфорд </a:t>
            </a:r>
            <a:r>
              <a:rPr lang="ru-RU" sz="28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атомның</a:t>
            </a:r>
            <a:r>
              <a:rPr lang="ru-RU" sz="28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құрылымын</a:t>
            </a:r>
            <a:r>
              <a:rPr lang="ru-RU" sz="28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зерттеп</a:t>
            </a:r>
            <a:r>
              <a:rPr lang="ru-RU" sz="28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атом </a:t>
            </a:r>
            <a:r>
              <a:rPr lang="ru-RU" sz="28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ядросының</a:t>
            </a:r>
            <a:r>
              <a:rPr lang="ru-RU" sz="28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бар </a:t>
            </a:r>
            <a:r>
              <a:rPr lang="ru-RU" sz="28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екенін</a:t>
            </a:r>
            <a:r>
              <a:rPr lang="ru-RU" sz="28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анықтады</a:t>
            </a:r>
            <a:r>
              <a:rPr lang="ru-RU" sz="28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 Ол альфа </a:t>
            </a:r>
            <a:r>
              <a:rPr lang="ru-RU" sz="28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бөлшектерін</a:t>
            </a:r>
            <a:r>
              <a:rPr lang="ru-RU" sz="28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алтын </a:t>
            </a:r>
            <a:r>
              <a:rPr lang="ru-RU" sz="28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фольгадан</a:t>
            </a:r>
            <a:r>
              <a:rPr lang="ru-RU" sz="28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өткізіп</a:t>
            </a:r>
            <a:r>
              <a:rPr lang="ru-RU" sz="28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ru-RU" sz="28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олардың</a:t>
            </a:r>
            <a:r>
              <a:rPr lang="ru-RU" sz="28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шашырауын</a:t>
            </a:r>
            <a:r>
              <a:rPr lang="ru-RU" sz="28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ru-RU" sz="2800" b="1" dirty="0" err="1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бақылаған</a:t>
            </a:r>
            <a:r>
              <a:rPr lang="ru-RU" sz="2800" b="1" dirty="0">
                <a:solidFill>
                  <a:schemeClr val="accen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sz="2800" b="1" dirty="0">
              <a:solidFill>
                <a:schemeClr val="accen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8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>
          <a:extLst>
            <a:ext uri="{FF2B5EF4-FFF2-40B4-BE49-F238E27FC236}">
              <a16:creationId xmlns:a16="http://schemas.microsoft.com/office/drawing/2014/main" id="{CC00F134-24CB-8670-B09B-C36BFDB4F9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9">
            <a:extLst>
              <a:ext uri="{FF2B5EF4-FFF2-40B4-BE49-F238E27FC236}">
                <a16:creationId xmlns:a16="http://schemas.microsoft.com/office/drawing/2014/main" id="{072CBB6C-707B-2063-4CDA-D79687A1EED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3" name="Google Shape;383;p19">
            <a:extLst>
              <a:ext uri="{FF2B5EF4-FFF2-40B4-BE49-F238E27FC236}">
                <a16:creationId xmlns:a16="http://schemas.microsoft.com/office/drawing/2014/main" id="{776C20BD-E95C-0EBE-7083-DEE600D67B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4" name="Google Shape;384;p19">
            <a:extLst>
              <a:ext uri="{FF2B5EF4-FFF2-40B4-BE49-F238E27FC236}">
                <a16:creationId xmlns:a16="http://schemas.microsoft.com/office/drawing/2014/main" id="{628A9E2D-AB5A-CFE1-B114-C6855121EC06}"/>
              </a:ext>
            </a:extLst>
          </p:cNvPr>
          <p:cNvSpPr/>
          <p:nvPr/>
        </p:nvSpPr>
        <p:spPr>
          <a:xfrm>
            <a:off x="0" y="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19">
            <a:extLst>
              <a:ext uri="{FF2B5EF4-FFF2-40B4-BE49-F238E27FC236}">
                <a16:creationId xmlns:a16="http://schemas.microsoft.com/office/drawing/2014/main" id="{28722EB5-5D8A-8715-CF45-47219AF564BE}"/>
              </a:ext>
            </a:extLst>
          </p:cNvPr>
          <p:cNvSpPr/>
          <p:nvPr/>
        </p:nvSpPr>
        <p:spPr>
          <a:xfrm>
            <a:off x="152400" y="152400"/>
            <a:ext cx="12189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19">
            <a:extLst>
              <a:ext uri="{FF2B5EF4-FFF2-40B4-BE49-F238E27FC236}">
                <a16:creationId xmlns:a16="http://schemas.microsoft.com/office/drawing/2014/main" id="{7A58CF34-EDFB-8876-C6C9-E6DA9283952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279200" y="271583"/>
            <a:ext cx="9630600" cy="760300"/>
          </a:xfrm>
          <a:prstGeom prst="rect">
            <a:avLst/>
          </a:prstGeom>
          <a:solidFill>
            <a:srgbClr val="DDEAF6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rgbClr val="C00000"/>
              </a:buClr>
              <a:buSzPts val="3200"/>
            </a:pP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ғылымдағы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тәжірибелердің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b="1" dirty="0">
                <a:solidFill>
                  <a:srgbClr val="0070C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  <a:sym typeface="Times New Roman"/>
              </a:rPr>
            </a:br>
            <a:endParaRPr lang="ru-RU" sz="3000" b="1" dirty="0">
              <a:solidFill>
                <a:srgbClr val="C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387" name="Google Shape;387;p19">
            <a:extLst>
              <a:ext uri="{FF2B5EF4-FFF2-40B4-BE49-F238E27FC236}">
                <a16:creationId xmlns:a16="http://schemas.microsoft.com/office/drawing/2014/main" id="{F114A0A0-2705-7105-4F89-381DAB5648EF}"/>
              </a:ext>
            </a:extLst>
          </p:cNvPr>
          <p:cNvSpPr/>
          <p:nvPr/>
        </p:nvSpPr>
        <p:spPr>
          <a:xfrm>
            <a:off x="258299" y="1184283"/>
            <a:ext cx="11510913" cy="55992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F80D14E-5272-25AB-83CC-0F0473826A2D}"/>
              </a:ext>
            </a:extLst>
          </p:cNvPr>
          <p:cNvSpPr txBox="1"/>
          <p:nvPr/>
        </p:nvSpPr>
        <p:spPr>
          <a:xfrm>
            <a:off x="685800" y="1369735"/>
            <a:ext cx="5891981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600" b="1" dirty="0">
                <a:solidFill>
                  <a:srgbClr val="0070C0"/>
                </a:solidFill>
              </a:rPr>
              <a:t>	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ғылымдағы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тәжірибелердің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ерекше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теориялар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болжамдарды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тәжірибелер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Технологияның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дамуы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зертханалық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күрделі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эксперименттердің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сапасын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арттырып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бұрын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зерттеулерді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жүзеге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асыруға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ашады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US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жасанды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пен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робототехниканың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көмегімен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тәжірибелердің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автоматтандырылуы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зерттеу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үдерісін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жылдамдатады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қателік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ықтималдығын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азайтады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Болашақта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физикалық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тәжірибелер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ғылымдағы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негізгі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жетістіктерге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жетудің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аспабы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қала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бермек</a:t>
            </a:r>
            <a:r>
              <a:rPr lang="ru-RU" sz="1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800" b="1" dirty="0">
              <a:solidFill>
                <a:srgbClr val="0070C0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  <a:sym typeface="Times New Roman"/>
            </a:endParaRPr>
          </a:p>
        </p:txBody>
      </p:sp>
      <p:pic>
        <p:nvPicPr>
          <p:cNvPr id="3076" name="Picture 4" descr="Результаты поиска изображений по запросу &quot; в будущее физика&quot;">
            <a:extLst>
              <a:ext uri="{FF2B5EF4-FFF2-40B4-BE49-F238E27FC236}">
                <a16:creationId xmlns:a16="http://schemas.microsoft.com/office/drawing/2014/main" id="{76AA0854-8FE0-0968-F87E-F58B29C947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908" y="1608283"/>
            <a:ext cx="4337027" cy="2914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6604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446</Words>
  <Application>Microsoft Office PowerPoint</Application>
  <PresentationFormat>Широкоэкранный</PresentationFormat>
  <Paragraphs>53</Paragraphs>
  <Slides>11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1. ВАКУУМДЫҚ ТЕХНИКАСЫНЫҢ ДАМУ ТАРИХЫ</vt:lpstr>
      <vt:lpstr>Презентация PowerPoint</vt:lpstr>
      <vt:lpstr>Эксперименттер</vt:lpstr>
      <vt:lpstr>Фарадей тәжірибесі</vt:lpstr>
      <vt:lpstr>Ньютонның призмамен жасаған тәжірибесі </vt:lpstr>
      <vt:lpstr>Презентация PowerPoint</vt:lpstr>
      <vt:lpstr>Презентация PowerPoint</vt:lpstr>
      <vt:lpstr>Бақылау сұрақтары:</vt:lpstr>
      <vt:lpstr>НАЗАРЛАРЫҢЫЗҒА РАҚМЕТ!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Жанерке Тулепбергенова</cp:lastModifiedBy>
  <cp:revision>1</cp:revision>
  <dcterms:modified xsi:type="dcterms:W3CDTF">2024-11-02T17:14:55Z</dcterms:modified>
</cp:coreProperties>
</file>