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5" r:id="rId10"/>
    <p:sldId id="263" r:id="rId11"/>
    <p:sldId id="264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>
          <a:extLst>
            <a:ext uri="{FF2B5EF4-FFF2-40B4-BE49-F238E27FC236}">
              <a16:creationId xmlns:a16="http://schemas.microsoft.com/office/drawing/2014/main" id="{2C7B20D0-2C02-FF38-2349-66FB15466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7:notes">
            <a:extLst>
              <a:ext uri="{FF2B5EF4-FFF2-40B4-BE49-F238E27FC236}">
                <a16:creationId xmlns:a16="http://schemas.microsoft.com/office/drawing/2014/main" id="{E89CA462-2376-E54E-699C-C9A157933E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7:notes">
            <a:extLst>
              <a:ext uri="{FF2B5EF4-FFF2-40B4-BE49-F238E27FC236}">
                <a16:creationId xmlns:a16="http://schemas.microsoft.com/office/drawing/2014/main" id="{63534CE4-81E2-227B-6D4F-848EAB3D9C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114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113d080d9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113d080d9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>
          <a:extLst>
            <a:ext uri="{FF2B5EF4-FFF2-40B4-BE49-F238E27FC236}">
              <a16:creationId xmlns:a16="http://schemas.microsoft.com/office/drawing/2014/main" id="{E644C087-3E84-25E7-33A5-554ACC63E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113d080d96_0_24:notes">
            <a:extLst>
              <a:ext uri="{FF2B5EF4-FFF2-40B4-BE49-F238E27FC236}">
                <a16:creationId xmlns:a16="http://schemas.microsoft.com/office/drawing/2014/main" id="{90BD2AAE-4A02-D12C-EAF4-0C536A964A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113d080d96_0_24:notes">
            <a:extLst>
              <a:ext uri="{FF2B5EF4-FFF2-40B4-BE49-F238E27FC236}">
                <a16:creationId xmlns:a16="http://schemas.microsoft.com/office/drawing/2014/main" id="{2F39BB86-BF7D-FBEB-9755-0B4673E3DF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60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1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443125" y="0"/>
            <a:ext cx="11166368" cy="6857998"/>
          </a:xfrm>
          <a:prstGeom prst="rect">
            <a:avLst/>
          </a:prstGeom>
          <a:solidFill>
            <a:srgbClr val="D8D8D8">
              <a:alpha val="4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" name="Google Shape;86;p13"/>
          <p:cNvGrpSpPr/>
          <p:nvPr/>
        </p:nvGrpSpPr>
        <p:grpSpPr>
          <a:xfrm>
            <a:off x="11873418" y="44816"/>
            <a:ext cx="233303" cy="772404"/>
            <a:chOff x="11869875" y="44816"/>
            <a:chExt cx="233303" cy="772404"/>
          </a:xfrm>
        </p:grpSpPr>
        <p:sp>
          <p:nvSpPr>
            <p:cNvPr id="87" name="Google Shape;87;p13"/>
            <p:cNvSpPr/>
            <p:nvPr/>
          </p:nvSpPr>
          <p:spPr>
            <a:xfrm rot="5400000">
              <a:off x="12040062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 rot="5400000">
              <a:off x="11868572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 rot="5400000">
              <a:off x="12042648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 rot="5400000">
              <a:off x="11868912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 rot="5400000">
              <a:off x="12042648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 rot="5400000">
              <a:off x="11868912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 rot="5400000">
              <a:off x="12042648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 rot="5400000">
              <a:off x="11868912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 rot="5400000">
              <a:off x="12042648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 rot="5400000">
              <a:off x="11868912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 rot="5400000">
              <a:off x="12042648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 rot="5400000">
              <a:off x="11868912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99;p13"/>
          <p:cNvSpPr/>
          <p:nvPr/>
        </p:nvSpPr>
        <p:spPr>
          <a:xfrm>
            <a:off x="1033939" y="1294357"/>
            <a:ext cx="10011089" cy="4299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13"/>
          <p:cNvGrpSpPr/>
          <p:nvPr/>
        </p:nvGrpSpPr>
        <p:grpSpPr>
          <a:xfrm>
            <a:off x="687925" y="3505936"/>
            <a:ext cx="2177162" cy="2367104"/>
            <a:chOff x="687926" y="3505936"/>
            <a:chExt cx="2177162" cy="2367104"/>
          </a:xfrm>
        </p:grpSpPr>
        <p:sp>
          <p:nvSpPr>
            <p:cNvPr id="101" name="Google Shape;101;p13"/>
            <p:cNvSpPr/>
            <p:nvPr/>
          </p:nvSpPr>
          <p:spPr>
            <a:xfrm rot="5400000">
              <a:off x="861132" y="435215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 rot="5400000">
              <a:off x="861132" y="4210041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 rot="5400000">
              <a:off x="861132" y="406792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 rot="5400000">
              <a:off x="861132" y="39258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 rot="5400000">
              <a:off x="861132" y="477849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 rot="5400000">
              <a:off x="861132" y="463638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 rot="5400000">
              <a:off x="861132" y="44942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 rot="5400000">
              <a:off x="687396" y="435215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 rot="5400000">
              <a:off x="687396" y="421004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 rot="5400000">
              <a:off x="687396" y="406792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 rot="5400000">
              <a:off x="687396" y="463638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 rot="5400000">
              <a:off x="687396" y="44942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 rot="5400000">
              <a:off x="687396" y="391809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 rot="5400000">
              <a:off x="861132" y="378369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 rot="5400000">
              <a:off x="861132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 rot="5400000">
              <a:off x="687396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 rot="5400000">
              <a:off x="687396" y="47753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 rot="5400000">
              <a:off x="861132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 rot="5400000">
              <a:off x="687396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3"/>
            <p:cNvSpPr/>
            <p:nvPr/>
          </p:nvSpPr>
          <p:spPr>
            <a:xfrm rot="5400000">
              <a:off x="861132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3"/>
            <p:cNvSpPr/>
            <p:nvPr/>
          </p:nvSpPr>
          <p:spPr>
            <a:xfrm rot="5400000">
              <a:off x="687396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 rot="5400000">
              <a:off x="687396" y="379031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 rot="5400000">
              <a:off x="861132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 rot="5400000">
              <a:off x="687396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 rot="5400000">
              <a:off x="861132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 rot="5400000">
              <a:off x="687396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 rot="5400000">
              <a:off x="861132" y="5368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 rot="5400000">
              <a:off x="861132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 rot="5400000">
              <a:off x="687396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 rot="5400000">
              <a:off x="687396" y="53658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 rot="5400000">
              <a:off x="1766051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 rot="5400000">
              <a:off x="158493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 rot="5400000">
              <a:off x="140381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 rot="5400000">
              <a:off x="1222694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 rot="5400000">
              <a:off x="1041575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 rot="5400000">
              <a:off x="2113298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 rot="5400000">
              <a:off x="1932179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 rot="5400000">
              <a:off x="861132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 rot="5400000">
              <a:off x="687396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 rot="5400000">
              <a:off x="2456536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 rot="5400000">
              <a:off x="2275417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 rot="5400000">
              <a:off x="280378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 rot="5400000">
              <a:off x="262266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 rot="5400000">
              <a:off x="1762372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 rot="5400000">
              <a:off x="158125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 rot="5400000">
              <a:off x="140013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 rot="5400000">
              <a:off x="121901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 rot="5400000">
              <a:off x="103789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 rot="5400000">
              <a:off x="210962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 rot="5400000">
              <a:off x="192850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 rot="5400000">
              <a:off x="861132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 rot="5400000">
              <a:off x="687396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 rot="5400000">
              <a:off x="2452857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3"/>
            <p:cNvSpPr/>
            <p:nvPr/>
          </p:nvSpPr>
          <p:spPr>
            <a:xfrm rot="5400000">
              <a:off x="2271738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 rot="5400000">
              <a:off x="2800104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 rot="5400000">
              <a:off x="2618985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" name="Google Shape;157;p13"/>
          <p:cNvSpPr txBox="1"/>
          <p:nvPr/>
        </p:nvSpPr>
        <p:spPr>
          <a:xfrm>
            <a:off x="1477851" y="2611315"/>
            <a:ext cx="9123263" cy="2815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rPr lang="ru-RU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r>
              <a:rPr lang="ru-RU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-ДӘРІС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Times New Roman"/>
              <a:buNone/>
            </a:pPr>
            <a:r>
              <a:rPr lang="ru-RU" sz="4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Ғылымдағы іргелі физикалық эксперименттер</a:t>
            </a:r>
            <a:br>
              <a:rPr lang="ru-RU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ru-RU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3"/>
          <p:cNvSpPr txBox="1"/>
          <p:nvPr/>
        </p:nvSpPr>
        <p:spPr>
          <a:xfrm>
            <a:off x="1280321" y="13914"/>
            <a:ext cx="9719853" cy="58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Л.Н. ГУМИЛЕВ АТЫНДАҒЫ ЕУРАЗИЯ ҰЛТТЫҚ УНИВЕРСИТЕТІ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0"/>
          <p:cNvSpPr/>
          <p:nvPr/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0"/>
          <p:cNvSpPr/>
          <p:nvPr/>
        </p:nvSpPr>
        <p:spPr>
          <a:xfrm>
            <a:off x="329351" y="556228"/>
            <a:ext cx="11247900" cy="5765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7" name="Google Shape;397;p20"/>
          <p:cNvGrpSpPr/>
          <p:nvPr/>
        </p:nvGrpSpPr>
        <p:grpSpPr>
          <a:xfrm>
            <a:off x="11873418" y="44816"/>
            <a:ext cx="233303" cy="772404"/>
            <a:chOff x="11873418" y="44816"/>
            <a:chExt cx="233303" cy="772404"/>
          </a:xfrm>
        </p:grpSpPr>
        <p:sp>
          <p:nvSpPr>
            <p:cNvPr id="398" name="Google Shape;398;p20"/>
            <p:cNvSpPr/>
            <p:nvPr/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0"/>
            <p:cNvSpPr/>
            <p:nvPr/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0"/>
            <p:cNvSpPr/>
            <p:nvPr/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0"/>
            <p:cNvSpPr/>
            <p:nvPr/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0"/>
            <p:cNvSpPr/>
            <p:nvPr/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0"/>
            <p:cNvSpPr/>
            <p:nvPr/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0"/>
            <p:cNvSpPr/>
            <p:nvPr/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0"/>
            <p:cNvSpPr/>
            <p:nvPr/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20"/>
          <p:cNvGrpSpPr/>
          <p:nvPr/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411" name="Google Shape;411;p20"/>
            <p:cNvSpPr/>
            <p:nvPr/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0"/>
            <p:cNvSpPr/>
            <p:nvPr/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0"/>
            <p:cNvSpPr/>
            <p:nvPr/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20"/>
            <p:cNvSpPr/>
            <p:nvPr/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20"/>
          <p:cNvSpPr txBox="1">
            <a:spLocks noGrp="1"/>
          </p:cNvSpPr>
          <p:nvPr>
            <p:ph type="body" idx="1"/>
          </p:nvPr>
        </p:nvSpPr>
        <p:spPr>
          <a:xfrm>
            <a:off x="775625" y="1104550"/>
            <a:ext cx="9800100" cy="3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705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AutoNum type="arabicPeriod"/>
            </a:pPr>
            <a:r>
              <a:rPr lang="ru-RU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Физикалық</a:t>
            </a:r>
            <a:r>
              <a:rPr lang="ru-RU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эксперименттердің</a:t>
            </a:r>
            <a:r>
              <a:rPr lang="ru-RU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маңызын</a:t>
            </a:r>
            <a:r>
              <a:rPr lang="ru-RU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түсін</a:t>
            </a:r>
            <a:r>
              <a:rPr lang="ru-RU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дір</a:t>
            </a:r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i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705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AutoNum type="arabicPeriod"/>
            </a:pPr>
            <a:r>
              <a:rPr lang="ru-RU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Ғалымдардың</a:t>
            </a:r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жасаған</a:t>
            </a:r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қандай</a:t>
            </a:r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атақты</a:t>
            </a:r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тәжірибелерін</a:t>
            </a:r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білесің</a:t>
            </a:r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800" b="1" i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705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AutoNum type="arabicPeriod"/>
            </a:pPr>
            <a:r>
              <a:rPr lang="ru-RU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Болашақта</a:t>
            </a:r>
            <a:r>
              <a:rPr lang="ru-RU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ғылымдағы</a:t>
            </a:r>
            <a:r>
              <a:rPr lang="ru-RU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физикалық</a:t>
            </a:r>
            <a:r>
              <a:rPr lang="ru-RU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тәжірибелердің</a:t>
            </a:r>
            <a:r>
              <a:rPr lang="ru-RU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орны</a:t>
            </a:r>
            <a:r>
              <a:rPr lang="ru-RU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қандай</a:t>
            </a:r>
            <a:r>
              <a:rPr lang="ru-RU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1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7" name="Google Shape;43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3257" y="2926542"/>
            <a:ext cx="2788253" cy="3485316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20"/>
          <p:cNvSpPr/>
          <p:nvPr/>
        </p:nvSpPr>
        <p:spPr>
          <a:xfrm>
            <a:off x="1233996" y="248764"/>
            <a:ext cx="9438607" cy="71739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DEAF6"/>
              </a:gs>
              <a:gs pos="100000">
                <a:srgbClr val="6E9CE7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DDEA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chemeClr val="accen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0"/>
          <p:cNvSpPr txBox="1">
            <a:spLocks noGrp="1"/>
          </p:cNvSpPr>
          <p:nvPr>
            <p:ph type="title"/>
          </p:nvPr>
        </p:nvSpPr>
        <p:spPr>
          <a:xfrm>
            <a:off x="1460800" y="110350"/>
            <a:ext cx="8619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ru-RU" b="1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Бақылау сұрақтары:</a:t>
            </a:r>
            <a:endParaRPr b="1">
              <a:solidFill>
                <a:srgbClr val="FE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1"/>
          <p:cNvSpPr/>
          <p:nvPr/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1"/>
          <p:cNvSpPr/>
          <p:nvPr/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7" name="Google Shape;447;p21"/>
          <p:cNvGrpSpPr/>
          <p:nvPr/>
        </p:nvGrpSpPr>
        <p:grpSpPr>
          <a:xfrm>
            <a:off x="11873418" y="44816"/>
            <a:ext cx="233303" cy="772404"/>
            <a:chOff x="11873418" y="44816"/>
            <a:chExt cx="233303" cy="772404"/>
          </a:xfrm>
        </p:grpSpPr>
        <p:sp>
          <p:nvSpPr>
            <p:cNvPr id="448" name="Google Shape;448;p21"/>
            <p:cNvSpPr/>
            <p:nvPr/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1"/>
            <p:cNvSpPr/>
            <p:nvPr/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1"/>
            <p:cNvSpPr/>
            <p:nvPr/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1"/>
            <p:cNvSpPr/>
            <p:nvPr/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21"/>
            <p:cNvSpPr/>
            <p:nvPr/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21"/>
            <p:cNvSpPr/>
            <p:nvPr/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21"/>
            <p:cNvSpPr/>
            <p:nvPr/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21"/>
            <p:cNvSpPr/>
            <p:nvPr/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21"/>
            <p:cNvSpPr/>
            <p:nvPr/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21"/>
            <p:cNvSpPr/>
            <p:nvPr/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21"/>
            <p:cNvSpPr/>
            <p:nvPr/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1"/>
            <p:cNvSpPr/>
            <p:nvPr/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0" name="Google Shape;460;p21"/>
          <p:cNvGrpSpPr/>
          <p:nvPr/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461" name="Google Shape;461;p21"/>
            <p:cNvSpPr/>
            <p:nvPr/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21"/>
            <p:cNvSpPr/>
            <p:nvPr/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21"/>
            <p:cNvSpPr/>
            <p:nvPr/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21"/>
            <p:cNvSpPr/>
            <p:nvPr/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21"/>
            <p:cNvSpPr/>
            <p:nvPr/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21"/>
            <p:cNvSpPr/>
            <p:nvPr/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21"/>
            <p:cNvSpPr/>
            <p:nvPr/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21"/>
            <p:cNvSpPr/>
            <p:nvPr/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1"/>
            <p:cNvSpPr/>
            <p:nvPr/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1"/>
            <p:cNvSpPr/>
            <p:nvPr/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21"/>
            <p:cNvSpPr/>
            <p:nvPr/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21"/>
            <p:cNvSpPr/>
            <p:nvPr/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21"/>
            <p:cNvSpPr/>
            <p:nvPr/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21"/>
            <p:cNvSpPr/>
            <p:nvPr/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21"/>
            <p:cNvSpPr/>
            <p:nvPr/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21"/>
            <p:cNvSpPr/>
            <p:nvPr/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21"/>
            <p:cNvSpPr/>
            <p:nvPr/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21"/>
            <p:cNvSpPr/>
            <p:nvPr/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1"/>
            <p:cNvSpPr/>
            <p:nvPr/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21"/>
            <p:cNvSpPr/>
            <p:nvPr/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6" name="Google Shape;486;p21"/>
          <p:cNvSpPr txBox="1">
            <a:spLocks noGrp="1"/>
          </p:cNvSpPr>
          <p:nvPr>
            <p:ph type="title"/>
          </p:nvPr>
        </p:nvSpPr>
        <p:spPr>
          <a:xfrm>
            <a:off x="838200" y="219571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Arial"/>
              <a:buNone/>
            </a:pPr>
            <a:r>
              <a:rPr lang="ru-RU" sz="4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НАЗАРЛАРЫҢЫЗҒА РАҚМЕТ!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4"/>
          <p:cNvSpPr/>
          <p:nvPr/>
        </p:nvSpPr>
        <p:spPr>
          <a:xfrm>
            <a:off x="4142164" y="900814"/>
            <a:ext cx="759618" cy="5710965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4144437" y="633165"/>
            <a:ext cx="482654" cy="5521414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4"/>
          <p:cNvSpPr/>
          <p:nvPr/>
        </p:nvSpPr>
        <p:spPr>
          <a:xfrm>
            <a:off x="634621" y="636723"/>
            <a:ext cx="4000062" cy="5257799"/>
          </a:xfrm>
          <a:custGeom>
            <a:avLst/>
            <a:gdLst/>
            <a:ahLst/>
            <a:cxnLst/>
            <a:rect l="l" t="t" r="r" b="b"/>
            <a:pathLst>
              <a:path w="4634682" h="5257799" extrusionOk="0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4"/>
          <p:cNvSpPr/>
          <p:nvPr/>
        </p:nvSpPr>
        <p:spPr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4"/>
          <p:cNvSpPr txBox="1">
            <a:spLocks noGrp="1"/>
          </p:cNvSpPr>
          <p:nvPr>
            <p:ph type="body" idx="1"/>
          </p:nvPr>
        </p:nvSpPr>
        <p:spPr>
          <a:xfrm>
            <a:off x="5269304" y="2242039"/>
            <a:ext cx="5947247" cy="3303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alibri"/>
              <a:buAutoNum type="arabicPeriod"/>
            </a:pPr>
            <a:r>
              <a:rPr lang="ru-RU" sz="2000" b="1" dirty="0" err="1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Жаңа</a:t>
            </a:r>
            <a:r>
              <a:rPr lang="ru-RU" sz="2000" b="1" dirty="0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білім</a:t>
            </a:r>
            <a:r>
              <a:rPr lang="ru-RU" sz="2000" b="1" dirty="0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алудағы</a:t>
            </a:r>
            <a:r>
              <a:rPr lang="ru-RU" sz="2000" b="1" dirty="0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физикалық</a:t>
            </a:r>
            <a:r>
              <a:rPr lang="ru-RU" sz="2000" b="1" dirty="0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эксперименттердің</a:t>
            </a:r>
            <a:r>
              <a:rPr lang="ru-RU" sz="2000" b="1" dirty="0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рөлі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alibri"/>
              <a:buAutoNum type="arabicPeriod"/>
            </a:pPr>
            <a:r>
              <a:rPr lang="ru-RU" sz="2000" b="1" dirty="0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Физика </a:t>
            </a:r>
            <a:r>
              <a:rPr lang="ru-RU" sz="2000" b="1" dirty="0" err="1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бөлімдеріндегі</a:t>
            </a:r>
            <a:r>
              <a:rPr lang="ru-RU" sz="2000" b="1" dirty="0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маңызды</a:t>
            </a:r>
            <a:r>
              <a:rPr lang="ru-RU" sz="2000" b="1" dirty="0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эксперименттер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Calibri"/>
              <a:buAutoNum type="arabicPeriod"/>
            </a:pPr>
            <a:r>
              <a:rPr lang="ru-RU" sz="2000" b="1" dirty="0" err="1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Болашақта</a:t>
            </a:r>
            <a:r>
              <a:rPr lang="ru-RU" sz="2000" b="1" dirty="0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ғылымдағы</a:t>
            </a:r>
            <a:r>
              <a:rPr lang="ru-RU" sz="2000" b="1" dirty="0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физикалық</a:t>
            </a:r>
            <a:r>
              <a:rPr lang="ru-RU" sz="2000" b="1" dirty="0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тәжірибелердің</a:t>
            </a:r>
            <a:r>
              <a:rPr lang="ru-RU" sz="2000" b="1" dirty="0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орны</a:t>
            </a:r>
            <a:endParaRPr sz="2000" b="1" dirty="0">
              <a:solidFill>
                <a:srgbClr val="FE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14"/>
          <p:cNvSpPr txBox="1"/>
          <p:nvPr/>
        </p:nvSpPr>
        <p:spPr>
          <a:xfrm>
            <a:off x="1045001" y="1866478"/>
            <a:ext cx="369637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3600"/>
              <a:buFont typeface="Times New Roman"/>
              <a:buNone/>
            </a:pPr>
            <a:r>
              <a:rPr lang="ru-RU" sz="3600" b="1">
                <a:solidFill>
                  <a:srgbClr val="FE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ДӘРІС ЖОСПАРЫ: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482557" y="642769"/>
            <a:ext cx="11247895" cy="57651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" name="Google Shape;177;p15"/>
          <p:cNvGrpSpPr/>
          <p:nvPr/>
        </p:nvGrpSpPr>
        <p:grpSpPr>
          <a:xfrm>
            <a:off x="11873418" y="44816"/>
            <a:ext cx="233303" cy="772404"/>
            <a:chOff x="11873418" y="44816"/>
            <a:chExt cx="233303" cy="772404"/>
          </a:xfrm>
        </p:grpSpPr>
        <p:sp>
          <p:nvSpPr>
            <p:cNvPr id="178" name="Google Shape;178;p15"/>
            <p:cNvSpPr/>
            <p:nvPr/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5"/>
            <p:cNvSpPr/>
            <p:nvPr/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5"/>
            <p:cNvSpPr/>
            <p:nvPr/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5"/>
            <p:cNvSpPr/>
            <p:nvPr/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5"/>
            <p:cNvSpPr/>
            <p:nvPr/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5"/>
            <p:cNvSpPr/>
            <p:nvPr/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5"/>
            <p:cNvSpPr/>
            <p:nvPr/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5"/>
            <p:cNvSpPr/>
            <p:nvPr/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" name="Google Shape;190;p15"/>
          <p:cNvGrpSpPr/>
          <p:nvPr/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191" name="Google Shape;191;p15"/>
            <p:cNvSpPr/>
            <p:nvPr/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" name="Google Shape;216;p15"/>
          <p:cNvSpPr txBox="1">
            <a:spLocks noGrp="1"/>
          </p:cNvSpPr>
          <p:nvPr>
            <p:ph type="body" idx="1"/>
          </p:nvPr>
        </p:nvSpPr>
        <p:spPr>
          <a:xfrm>
            <a:off x="826168" y="1456915"/>
            <a:ext cx="6006665" cy="4777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Char char="❏"/>
            </a:pP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Эксперименттер</a:t>
            </a:r>
            <a:endParaRPr sz="20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Физикалық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эксперименттер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ғаламның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құрылысы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мен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табиғаты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туралы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жаңа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мәліметтер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алуға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мүмкіндік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береді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Char char="❏"/>
            </a:pP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Теориялар</a:t>
            </a:r>
            <a:endParaRPr sz="20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Эксперименталды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деректер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жаңа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ғылыми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теорияларды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гипотезаларды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жасауға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негіз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болады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Char char="❏"/>
            </a:pP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Ашылулар</a:t>
            </a:r>
            <a:endParaRPr sz="20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Жаңа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ғылыми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ашылулар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ғылымның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дамуына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адамзаттың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білімін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кеңейтуге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ықпал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етеді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15"/>
          <p:cNvSpPr/>
          <p:nvPr/>
        </p:nvSpPr>
        <p:spPr>
          <a:xfrm>
            <a:off x="1328380" y="248765"/>
            <a:ext cx="9259635" cy="7100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5"/>
          <p:cNvSpPr txBox="1">
            <a:spLocks noGrp="1"/>
          </p:cNvSpPr>
          <p:nvPr>
            <p:ph type="title"/>
          </p:nvPr>
        </p:nvSpPr>
        <p:spPr>
          <a:xfrm>
            <a:off x="926508" y="289241"/>
            <a:ext cx="9975272" cy="66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ru-RU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1. ВАКУУМДЫҚ ТЕХНИКАСЫНЫҢ ДАМУ ТАРИХЫ</a:t>
            </a:r>
            <a:endParaRPr/>
          </a:p>
        </p:txBody>
      </p:sp>
      <p:sp>
        <p:nvSpPr>
          <p:cNvPr id="219" name="Google Shape;219;p15"/>
          <p:cNvSpPr/>
          <p:nvPr/>
        </p:nvSpPr>
        <p:spPr>
          <a:xfrm>
            <a:off x="1290220" y="248765"/>
            <a:ext cx="10133300" cy="7100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5"/>
          <p:cNvSpPr txBox="1"/>
          <p:nvPr/>
        </p:nvSpPr>
        <p:spPr>
          <a:xfrm>
            <a:off x="1198535" y="314721"/>
            <a:ext cx="10316700" cy="618600"/>
          </a:xfrm>
          <a:prstGeom prst="rect">
            <a:avLst/>
          </a:prstGeom>
          <a:solidFill>
            <a:srgbClr val="DDEAF6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Ғалам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туралы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жаңа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білімдер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алудағы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физикалық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тәжірибелердің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рөлі</a:t>
            </a:r>
            <a:endParaRPr sz="2400" b="1" dirty="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B10F27-91B5-30F5-34F9-ECE33280E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797" y="1880809"/>
            <a:ext cx="4672035" cy="29125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6"/>
          <p:cNvSpPr/>
          <p:nvPr/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6"/>
          <p:cNvSpPr/>
          <p:nvPr/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8" name="Google Shape;228;p16"/>
          <p:cNvGrpSpPr/>
          <p:nvPr/>
        </p:nvGrpSpPr>
        <p:grpSpPr>
          <a:xfrm>
            <a:off x="11873418" y="44816"/>
            <a:ext cx="233303" cy="772404"/>
            <a:chOff x="11873418" y="44816"/>
            <a:chExt cx="233303" cy="772404"/>
          </a:xfrm>
        </p:grpSpPr>
        <p:sp>
          <p:nvSpPr>
            <p:cNvPr id="229" name="Google Shape;229;p16"/>
            <p:cNvSpPr/>
            <p:nvPr/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6"/>
            <p:cNvSpPr/>
            <p:nvPr/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6"/>
            <p:cNvSpPr/>
            <p:nvPr/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16"/>
          <p:cNvGrpSpPr/>
          <p:nvPr/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42" name="Google Shape;242;p16"/>
            <p:cNvSpPr/>
            <p:nvPr/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7" name="Google Shape;267;p16"/>
          <p:cNvSpPr/>
          <p:nvPr/>
        </p:nvSpPr>
        <p:spPr>
          <a:xfrm>
            <a:off x="1464816" y="248766"/>
            <a:ext cx="8980982" cy="676565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Физика бөлімдеріндегі маңызды эксперименттер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445039" y="1367699"/>
            <a:ext cx="7980925" cy="4324444"/>
            <a:chOff x="335576" y="84022"/>
            <a:chExt cx="7980925" cy="4324444"/>
          </a:xfrm>
        </p:grpSpPr>
        <p:sp>
          <p:nvSpPr>
            <p:cNvPr id="269" name="Google Shape;269;p16"/>
            <p:cNvSpPr/>
            <p:nvPr/>
          </p:nvSpPr>
          <p:spPr>
            <a:xfrm rot="10800000">
              <a:off x="1601863" y="84165"/>
              <a:ext cx="6623400" cy="1246200"/>
            </a:xfrm>
            <a:prstGeom prst="homePlate">
              <a:avLst>
                <a:gd name="adj" fmla="val 50000"/>
              </a:avLst>
            </a:prstGeom>
            <a:solidFill>
              <a:srgbClr val="D8E2F3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6"/>
            <p:cNvSpPr txBox="1"/>
            <p:nvPr/>
          </p:nvSpPr>
          <p:spPr>
            <a:xfrm>
              <a:off x="1913412" y="226073"/>
              <a:ext cx="6312000" cy="11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9600" tIns="68575" rIns="128000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Times New Roman"/>
                <a:buNone/>
              </a:pPr>
              <a:r>
                <a:rPr lang="ru-RU" sz="2400" b="1">
                  <a:solidFill>
                    <a:schemeClr val="accen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Майкл Фарадейдің электромагниттік индукция эксперименті.</a:t>
              </a:r>
              <a:endParaRPr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 b="1">
                  <a:solidFill>
                    <a:schemeClr val="accen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sz="18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8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Times New Roman"/>
                <a:buNone/>
              </a:pPr>
              <a:endParaRPr sz="18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1" name="Google Shape;271;p16"/>
            <p:cNvSpPr/>
            <p:nvPr/>
          </p:nvSpPr>
          <p:spPr>
            <a:xfrm rot="10800000">
              <a:off x="1639285" y="1640135"/>
              <a:ext cx="6623400" cy="1246200"/>
            </a:xfrm>
            <a:prstGeom prst="homePlate">
              <a:avLst>
                <a:gd name="adj" fmla="val 50000"/>
              </a:avLst>
            </a:prstGeom>
            <a:solidFill>
              <a:srgbClr val="D8E2F3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6"/>
            <p:cNvSpPr txBox="1"/>
            <p:nvPr/>
          </p:nvSpPr>
          <p:spPr>
            <a:xfrm>
              <a:off x="1950837" y="1639992"/>
              <a:ext cx="6311700" cy="12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9600" tIns="68575" rIns="128000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Times New Roman"/>
                <a:buNone/>
              </a:pPr>
              <a:r>
                <a:rPr lang="ru-RU" sz="2400" b="1">
                  <a:solidFill>
                    <a:schemeClr val="accen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Исаак Ньютонның жарық спектрін зерттеуі.</a:t>
              </a:r>
              <a:endParaRPr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355347" y="1522150"/>
              <a:ext cx="1246200" cy="12462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 rot="10800000">
              <a:off x="1613901" y="3162266"/>
              <a:ext cx="6702600" cy="1246200"/>
            </a:xfrm>
            <a:prstGeom prst="homePlate">
              <a:avLst>
                <a:gd name="adj" fmla="val 50000"/>
              </a:avLst>
            </a:prstGeom>
            <a:solidFill>
              <a:srgbClr val="D8E2F3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 txBox="1"/>
            <p:nvPr/>
          </p:nvSpPr>
          <p:spPr>
            <a:xfrm>
              <a:off x="1925569" y="3162123"/>
              <a:ext cx="6390900" cy="12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9600" tIns="76200" rIns="142225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Times New Roman"/>
                <a:buNone/>
              </a:pPr>
              <a:r>
                <a:rPr lang="ru-RU" sz="2400" b="1">
                  <a:solidFill>
                    <a:schemeClr val="accen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Резерфордтың алтын фольга эксперименті.</a:t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335576" y="3103757"/>
              <a:ext cx="1246200" cy="1246200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355347" y="84022"/>
              <a:ext cx="1246200" cy="1246200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Результаты поиска изображений по запросу &quot;майкл фарадей&quot;">
            <a:extLst>
              <a:ext uri="{FF2B5EF4-FFF2-40B4-BE49-F238E27FC236}">
                <a16:creationId xmlns:a16="http://schemas.microsoft.com/office/drawing/2014/main" id="{CEC0AEC7-DF49-3CD6-BE8E-5A20C4F71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428" y="1289512"/>
            <a:ext cx="1404617" cy="135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зультаты поиска изображений по запросу &quot;исаак ньютон биография&quot;">
            <a:extLst>
              <a:ext uri="{FF2B5EF4-FFF2-40B4-BE49-F238E27FC236}">
                <a16:creationId xmlns:a16="http://schemas.microsoft.com/office/drawing/2014/main" id="{0A252A9B-253A-31DE-2122-7F4189E48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9" r="8519"/>
          <a:stretch/>
        </p:blipFill>
        <p:spPr bwMode="auto">
          <a:xfrm>
            <a:off x="1363612" y="2775308"/>
            <a:ext cx="1404618" cy="130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езультаты поиска изображений по запросу &quot;резерфорд&quot;">
            <a:extLst>
              <a:ext uri="{FF2B5EF4-FFF2-40B4-BE49-F238E27FC236}">
                <a16:creationId xmlns:a16="http://schemas.microsoft.com/office/drawing/2014/main" id="{55913AD1-4632-B5D9-E974-91FE6B6E9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428" y="4309422"/>
            <a:ext cx="1433791" cy="15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7"/>
          <p:cNvSpPr/>
          <p:nvPr/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7"/>
          <p:cNvSpPr/>
          <p:nvPr/>
        </p:nvSpPr>
        <p:spPr>
          <a:xfrm>
            <a:off x="511355" y="765150"/>
            <a:ext cx="11247895" cy="57651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5" name="Google Shape;285;p17"/>
          <p:cNvGrpSpPr/>
          <p:nvPr/>
        </p:nvGrpSpPr>
        <p:grpSpPr>
          <a:xfrm>
            <a:off x="11873418" y="44816"/>
            <a:ext cx="233303" cy="772404"/>
            <a:chOff x="11873418" y="44816"/>
            <a:chExt cx="233303" cy="772404"/>
          </a:xfrm>
        </p:grpSpPr>
        <p:sp>
          <p:nvSpPr>
            <p:cNvPr id="286" name="Google Shape;286;p17"/>
            <p:cNvSpPr/>
            <p:nvPr/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7"/>
            <p:cNvSpPr/>
            <p:nvPr/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7"/>
            <p:cNvSpPr/>
            <p:nvPr/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7"/>
            <p:cNvSpPr/>
            <p:nvPr/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7"/>
            <p:cNvSpPr/>
            <p:nvPr/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7"/>
            <p:cNvSpPr/>
            <p:nvPr/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7"/>
            <p:cNvSpPr/>
            <p:nvPr/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7"/>
            <p:cNvSpPr/>
            <p:nvPr/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7"/>
            <p:cNvSpPr/>
            <p:nvPr/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7"/>
            <p:cNvSpPr/>
            <p:nvPr/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7"/>
            <p:cNvSpPr/>
            <p:nvPr/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7"/>
            <p:cNvSpPr/>
            <p:nvPr/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" name="Google Shape;298;p17"/>
          <p:cNvGrpSpPr/>
          <p:nvPr/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9" name="Google Shape;299;p17"/>
            <p:cNvSpPr/>
            <p:nvPr/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7"/>
            <p:cNvSpPr/>
            <p:nvPr/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7"/>
            <p:cNvSpPr/>
            <p:nvPr/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7"/>
            <p:cNvSpPr/>
            <p:nvPr/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4" name="Google Shape;324;p17"/>
          <p:cNvSpPr txBox="1"/>
          <p:nvPr/>
        </p:nvSpPr>
        <p:spPr>
          <a:xfrm>
            <a:off x="1029107" y="1313642"/>
            <a:ext cx="9817734" cy="5708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Галилейдің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еркін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түсу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эксперименті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Галилео Галилей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еркін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түсу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заңдарын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ауырлықтағы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денелердің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құлауын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бақылап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жерге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бірдей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түсетінін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көрсетті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эксперимент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ауырлық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күші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денелерге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бірдей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ететінін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дәлелдеп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Ньютонның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механикасының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дамуына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Эйнштейннің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фотоэффект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тәжірибесі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Альберт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Эйнштейннің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тәжірибесі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жарықтың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корпускулярлық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кванттық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қасиетін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көрсетіп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фотоэлектрлік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эффектіні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түсіндірді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кванттық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механиканың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дамуына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түрткі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жарықтың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фотондардан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тұратынын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дәлелдеді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Эйнштейн осы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Нобель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сыйлығын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Кавендиштің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гравитация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тәжірибесі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Генри Кавендиш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гравитациялық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тұрақтыны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өлшеу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ауыр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шарды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пайдаланған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тәжірибесі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гравитация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күшінің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шамасын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анықтады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массасын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астрономиялық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параметрлерді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есептеуге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берді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0" marR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1260630" y="219319"/>
            <a:ext cx="9197114" cy="73947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7"/>
          <p:cNvSpPr txBox="1">
            <a:spLocks noGrp="1"/>
          </p:cNvSpPr>
          <p:nvPr>
            <p:ph type="title"/>
          </p:nvPr>
        </p:nvSpPr>
        <p:spPr>
          <a:xfrm>
            <a:off x="1139250" y="96252"/>
            <a:ext cx="9439800" cy="862500"/>
          </a:xfrm>
          <a:prstGeom prst="rect">
            <a:avLst/>
          </a:prstGeom>
          <a:solidFill>
            <a:srgbClr val="DDEAF6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lang="kk-KZ" sz="3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Эксперименттер</a:t>
            </a:r>
            <a:endParaRPr sz="3000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1">
          <a:extLst>
            <a:ext uri="{FF2B5EF4-FFF2-40B4-BE49-F238E27FC236}">
              <a16:creationId xmlns:a16="http://schemas.microsoft.com/office/drawing/2014/main" id="{EA5D0D55-CCEB-B7A5-6E99-1BAE39BB4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7">
            <a:extLst>
              <a:ext uri="{FF2B5EF4-FFF2-40B4-BE49-F238E27FC236}">
                <a16:creationId xmlns:a16="http://schemas.microsoft.com/office/drawing/2014/main" id="{F75930CF-D6C7-2CA1-3C9C-1704EA15C933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7">
            <a:extLst>
              <a:ext uri="{FF2B5EF4-FFF2-40B4-BE49-F238E27FC236}">
                <a16:creationId xmlns:a16="http://schemas.microsoft.com/office/drawing/2014/main" id="{69F73A3C-7B12-40F8-E99E-4C8613B8A709}"/>
              </a:ext>
            </a:extLst>
          </p:cNvPr>
          <p:cNvSpPr/>
          <p:nvPr/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7">
            <a:extLst>
              <a:ext uri="{FF2B5EF4-FFF2-40B4-BE49-F238E27FC236}">
                <a16:creationId xmlns:a16="http://schemas.microsoft.com/office/drawing/2014/main" id="{1D1A2284-66CD-7993-E727-77FD3578F0D5}"/>
              </a:ext>
            </a:extLst>
          </p:cNvPr>
          <p:cNvSpPr/>
          <p:nvPr/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5" name="Google Shape;285;p17">
            <a:extLst>
              <a:ext uri="{FF2B5EF4-FFF2-40B4-BE49-F238E27FC236}">
                <a16:creationId xmlns:a16="http://schemas.microsoft.com/office/drawing/2014/main" id="{550E56CA-9155-C09B-21D0-D54029EB34F9}"/>
              </a:ext>
            </a:extLst>
          </p:cNvPr>
          <p:cNvGrpSpPr/>
          <p:nvPr/>
        </p:nvGrpSpPr>
        <p:grpSpPr>
          <a:xfrm>
            <a:off x="11873418" y="44816"/>
            <a:ext cx="233303" cy="772404"/>
            <a:chOff x="11873418" y="44816"/>
            <a:chExt cx="233303" cy="772404"/>
          </a:xfrm>
        </p:grpSpPr>
        <p:sp>
          <p:nvSpPr>
            <p:cNvPr id="286" name="Google Shape;286;p17">
              <a:extLst>
                <a:ext uri="{FF2B5EF4-FFF2-40B4-BE49-F238E27FC236}">
                  <a16:creationId xmlns:a16="http://schemas.microsoft.com/office/drawing/2014/main" id="{144628D4-D553-65DE-63A9-D757E0FAF3B3}"/>
                </a:ext>
              </a:extLst>
            </p:cNvPr>
            <p:cNvSpPr/>
            <p:nvPr/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7">
              <a:extLst>
                <a:ext uri="{FF2B5EF4-FFF2-40B4-BE49-F238E27FC236}">
                  <a16:creationId xmlns:a16="http://schemas.microsoft.com/office/drawing/2014/main" id="{D82D211D-90E3-A4C3-0385-67DEFB11A058}"/>
                </a:ext>
              </a:extLst>
            </p:cNvPr>
            <p:cNvSpPr/>
            <p:nvPr/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7">
              <a:extLst>
                <a:ext uri="{FF2B5EF4-FFF2-40B4-BE49-F238E27FC236}">
                  <a16:creationId xmlns:a16="http://schemas.microsoft.com/office/drawing/2014/main" id="{42D12DB6-4144-F6EE-645C-CCC4AB2D7825}"/>
                </a:ext>
              </a:extLst>
            </p:cNvPr>
            <p:cNvSpPr/>
            <p:nvPr/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7">
              <a:extLst>
                <a:ext uri="{FF2B5EF4-FFF2-40B4-BE49-F238E27FC236}">
                  <a16:creationId xmlns:a16="http://schemas.microsoft.com/office/drawing/2014/main" id="{CD7E7ECA-7AB4-2D6E-C482-0D09085A8E70}"/>
                </a:ext>
              </a:extLst>
            </p:cNvPr>
            <p:cNvSpPr/>
            <p:nvPr/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7">
              <a:extLst>
                <a:ext uri="{FF2B5EF4-FFF2-40B4-BE49-F238E27FC236}">
                  <a16:creationId xmlns:a16="http://schemas.microsoft.com/office/drawing/2014/main" id="{CE5534DA-21C8-AEDE-956B-C2CF1AD19076}"/>
                </a:ext>
              </a:extLst>
            </p:cNvPr>
            <p:cNvSpPr/>
            <p:nvPr/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7">
              <a:extLst>
                <a:ext uri="{FF2B5EF4-FFF2-40B4-BE49-F238E27FC236}">
                  <a16:creationId xmlns:a16="http://schemas.microsoft.com/office/drawing/2014/main" id="{B8B4D0F0-D71A-EE40-DF2A-7C9C485725A4}"/>
                </a:ext>
              </a:extLst>
            </p:cNvPr>
            <p:cNvSpPr/>
            <p:nvPr/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7">
              <a:extLst>
                <a:ext uri="{FF2B5EF4-FFF2-40B4-BE49-F238E27FC236}">
                  <a16:creationId xmlns:a16="http://schemas.microsoft.com/office/drawing/2014/main" id="{06CEAEE0-C45D-BD6B-0E13-C5B6826A10E4}"/>
                </a:ext>
              </a:extLst>
            </p:cNvPr>
            <p:cNvSpPr/>
            <p:nvPr/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7">
              <a:extLst>
                <a:ext uri="{FF2B5EF4-FFF2-40B4-BE49-F238E27FC236}">
                  <a16:creationId xmlns:a16="http://schemas.microsoft.com/office/drawing/2014/main" id="{994C4226-ECB2-94EE-5602-76370AC5473B}"/>
                </a:ext>
              </a:extLst>
            </p:cNvPr>
            <p:cNvSpPr/>
            <p:nvPr/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7">
              <a:extLst>
                <a:ext uri="{FF2B5EF4-FFF2-40B4-BE49-F238E27FC236}">
                  <a16:creationId xmlns:a16="http://schemas.microsoft.com/office/drawing/2014/main" id="{0FB881DE-8B21-7BA8-A9FD-B7DF5DFB861D}"/>
                </a:ext>
              </a:extLst>
            </p:cNvPr>
            <p:cNvSpPr/>
            <p:nvPr/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7">
              <a:extLst>
                <a:ext uri="{FF2B5EF4-FFF2-40B4-BE49-F238E27FC236}">
                  <a16:creationId xmlns:a16="http://schemas.microsoft.com/office/drawing/2014/main" id="{002C4622-FC74-270E-FC30-1D8E13BDBC42}"/>
                </a:ext>
              </a:extLst>
            </p:cNvPr>
            <p:cNvSpPr/>
            <p:nvPr/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7">
              <a:extLst>
                <a:ext uri="{FF2B5EF4-FFF2-40B4-BE49-F238E27FC236}">
                  <a16:creationId xmlns:a16="http://schemas.microsoft.com/office/drawing/2014/main" id="{35C76129-D338-1150-83F0-B70FC4F6921E}"/>
                </a:ext>
              </a:extLst>
            </p:cNvPr>
            <p:cNvSpPr/>
            <p:nvPr/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7">
              <a:extLst>
                <a:ext uri="{FF2B5EF4-FFF2-40B4-BE49-F238E27FC236}">
                  <a16:creationId xmlns:a16="http://schemas.microsoft.com/office/drawing/2014/main" id="{698E89EE-B028-51C4-4191-B25C9B98D9CA}"/>
                </a:ext>
              </a:extLst>
            </p:cNvPr>
            <p:cNvSpPr/>
            <p:nvPr/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" name="Google Shape;298;p17">
            <a:extLst>
              <a:ext uri="{FF2B5EF4-FFF2-40B4-BE49-F238E27FC236}">
                <a16:creationId xmlns:a16="http://schemas.microsoft.com/office/drawing/2014/main" id="{79D954EF-F914-91D9-B2BF-13117FD4205F}"/>
              </a:ext>
            </a:extLst>
          </p:cNvPr>
          <p:cNvGrpSpPr/>
          <p:nvPr/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9" name="Google Shape;299;p17">
              <a:extLst>
                <a:ext uri="{FF2B5EF4-FFF2-40B4-BE49-F238E27FC236}">
                  <a16:creationId xmlns:a16="http://schemas.microsoft.com/office/drawing/2014/main" id="{433C1175-BA07-DCD6-F9B0-BCED6BC326E4}"/>
                </a:ext>
              </a:extLst>
            </p:cNvPr>
            <p:cNvSpPr/>
            <p:nvPr/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7">
              <a:extLst>
                <a:ext uri="{FF2B5EF4-FFF2-40B4-BE49-F238E27FC236}">
                  <a16:creationId xmlns:a16="http://schemas.microsoft.com/office/drawing/2014/main" id="{AC53196C-9800-DAC8-7B2B-62BDB9131B85}"/>
                </a:ext>
              </a:extLst>
            </p:cNvPr>
            <p:cNvSpPr/>
            <p:nvPr/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7">
              <a:extLst>
                <a:ext uri="{FF2B5EF4-FFF2-40B4-BE49-F238E27FC236}">
                  <a16:creationId xmlns:a16="http://schemas.microsoft.com/office/drawing/2014/main" id="{F6512874-17AF-F9E3-AD7E-F5131E6AB4F7}"/>
                </a:ext>
              </a:extLst>
            </p:cNvPr>
            <p:cNvSpPr/>
            <p:nvPr/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7">
              <a:extLst>
                <a:ext uri="{FF2B5EF4-FFF2-40B4-BE49-F238E27FC236}">
                  <a16:creationId xmlns:a16="http://schemas.microsoft.com/office/drawing/2014/main" id="{34764089-E9FA-82CB-2F5E-50816531FDD1}"/>
                </a:ext>
              </a:extLst>
            </p:cNvPr>
            <p:cNvSpPr/>
            <p:nvPr/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7">
              <a:extLst>
                <a:ext uri="{FF2B5EF4-FFF2-40B4-BE49-F238E27FC236}">
                  <a16:creationId xmlns:a16="http://schemas.microsoft.com/office/drawing/2014/main" id="{8EF0CA1A-1C2E-CC5C-6D80-7B16DC912962}"/>
                </a:ext>
              </a:extLst>
            </p:cNvPr>
            <p:cNvSpPr/>
            <p:nvPr/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7">
              <a:extLst>
                <a:ext uri="{FF2B5EF4-FFF2-40B4-BE49-F238E27FC236}">
                  <a16:creationId xmlns:a16="http://schemas.microsoft.com/office/drawing/2014/main" id="{072CABC7-1317-055E-CED1-EF542D8C2F12}"/>
                </a:ext>
              </a:extLst>
            </p:cNvPr>
            <p:cNvSpPr/>
            <p:nvPr/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7">
              <a:extLst>
                <a:ext uri="{FF2B5EF4-FFF2-40B4-BE49-F238E27FC236}">
                  <a16:creationId xmlns:a16="http://schemas.microsoft.com/office/drawing/2014/main" id="{4EC825F5-49DC-0156-80EE-F3E692B5A3BB}"/>
                </a:ext>
              </a:extLst>
            </p:cNvPr>
            <p:cNvSpPr/>
            <p:nvPr/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7">
              <a:extLst>
                <a:ext uri="{FF2B5EF4-FFF2-40B4-BE49-F238E27FC236}">
                  <a16:creationId xmlns:a16="http://schemas.microsoft.com/office/drawing/2014/main" id="{CAD32EE2-6486-B924-A4AB-B5DB7DDF7017}"/>
                </a:ext>
              </a:extLst>
            </p:cNvPr>
            <p:cNvSpPr/>
            <p:nvPr/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7">
              <a:extLst>
                <a:ext uri="{FF2B5EF4-FFF2-40B4-BE49-F238E27FC236}">
                  <a16:creationId xmlns:a16="http://schemas.microsoft.com/office/drawing/2014/main" id="{535CEBB4-E360-E6A5-473E-BEBD9A38B7B8}"/>
                </a:ext>
              </a:extLst>
            </p:cNvPr>
            <p:cNvSpPr/>
            <p:nvPr/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7">
              <a:extLst>
                <a:ext uri="{FF2B5EF4-FFF2-40B4-BE49-F238E27FC236}">
                  <a16:creationId xmlns:a16="http://schemas.microsoft.com/office/drawing/2014/main" id="{F86036A9-1187-5953-F156-FDBE359CD44A}"/>
                </a:ext>
              </a:extLst>
            </p:cNvPr>
            <p:cNvSpPr/>
            <p:nvPr/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7">
              <a:extLst>
                <a:ext uri="{FF2B5EF4-FFF2-40B4-BE49-F238E27FC236}">
                  <a16:creationId xmlns:a16="http://schemas.microsoft.com/office/drawing/2014/main" id="{5BA7BE42-96BA-627A-93CA-E0913AB168B8}"/>
                </a:ext>
              </a:extLst>
            </p:cNvPr>
            <p:cNvSpPr/>
            <p:nvPr/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7">
              <a:extLst>
                <a:ext uri="{FF2B5EF4-FFF2-40B4-BE49-F238E27FC236}">
                  <a16:creationId xmlns:a16="http://schemas.microsoft.com/office/drawing/2014/main" id="{16C30BEA-56F5-F3C1-B789-6AA4F3294712}"/>
                </a:ext>
              </a:extLst>
            </p:cNvPr>
            <p:cNvSpPr/>
            <p:nvPr/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7">
              <a:extLst>
                <a:ext uri="{FF2B5EF4-FFF2-40B4-BE49-F238E27FC236}">
                  <a16:creationId xmlns:a16="http://schemas.microsoft.com/office/drawing/2014/main" id="{A24C4A2A-A7A6-923C-04EE-8F5EACD9D4F4}"/>
                </a:ext>
              </a:extLst>
            </p:cNvPr>
            <p:cNvSpPr/>
            <p:nvPr/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7">
              <a:extLst>
                <a:ext uri="{FF2B5EF4-FFF2-40B4-BE49-F238E27FC236}">
                  <a16:creationId xmlns:a16="http://schemas.microsoft.com/office/drawing/2014/main" id="{6D761E19-784E-8A26-AEEC-91A4B2FDF335}"/>
                </a:ext>
              </a:extLst>
            </p:cNvPr>
            <p:cNvSpPr/>
            <p:nvPr/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7">
              <a:extLst>
                <a:ext uri="{FF2B5EF4-FFF2-40B4-BE49-F238E27FC236}">
                  <a16:creationId xmlns:a16="http://schemas.microsoft.com/office/drawing/2014/main" id="{A2642DF3-9248-9389-97C8-AA19421FF2E2}"/>
                </a:ext>
              </a:extLst>
            </p:cNvPr>
            <p:cNvSpPr/>
            <p:nvPr/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7">
              <a:extLst>
                <a:ext uri="{FF2B5EF4-FFF2-40B4-BE49-F238E27FC236}">
                  <a16:creationId xmlns:a16="http://schemas.microsoft.com/office/drawing/2014/main" id="{3C2EF624-4083-10B1-23FF-BB3F95C968A3}"/>
                </a:ext>
              </a:extLst>
            </p:cNvPr>
            <p:cNvSpPr/>
            <p:nvPr/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7">
              <a:extLst>
                <a:ext uri="{FF2B5EF4-FFF2-40B4-BE49-F238E27FC236}">
                  <a16:creationId xmlns:a16="http://schemas.microsoft.com/office/drawing/2014/main" id="{CA19198A-5CD6-8497-892B-1DC1B65278C1}"/>
                </a:ext>
              </a:extLst>
            </p:cNvPr>
            <p:cNvSpPr/>
            <p:nvPr/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7">
              <a:extLst>
                <a:ext uri="{FF2B5EF4-FFF2-40B4-BE49-F238E27FC236}">
                  <a16:creationId xmlns:a16="http://schemas.microsoft.com/office/drawing/2014/main" id="{7CCA723A-F0B1-70CA-FAD1-2639B1E7E81C}"/>
                </a:ext>
              </a:extLst>
            </p:cNvPr>
            <p:cNvSpPr/>
            <p:nvPr/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7">
              <a:extLst>
                <a:ext uri="{FF2B5EF4-FFF2-40B4-BE49-F238E27FC236}">
                  <a16:creationId xmlns:a16="http://schemas.microsoft.com/office/drawing/2014/main" id="{68D69E40-7346-2931-910A-147658EF69F9}"/>
                </a:ext>
              </a:extLst>
            </p:cNvPr>
            <p:cNvSpPr/>
            <p:nvPr/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7">
              <a:extLst>
                <a:ext uri="{FF2B5EF4-FFF2-40B4-BE49-F238E27FC236}">
                  <a16:creationId xmlns:a16="http://schemas.microsoft.com/office/drawing/2014/main" id="{D450BD5C-1498-B9F2-21BD-FBB3B678B295}"/>
                </a:ext>
              </a:extLst>
            </p:cNvPr>
            <p:cNvSpPr/>
            <p:nvPr/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7">
              <a:extLst>
                <a:ext uri="{FF2B5EF4-FFF2-40B4-BE49-F238E27FC236}">
                  <a16:creationId xmlns:a16="http://schemas.microsoft.com/office/drawing/2014/main" id="{61F21BD1-25D1-5AAE-43A2-615806FF7AA9}"/>
                </a:ext>
              </a:extLst>
            </p:cNvPr>
            <p:cNvSpPr/>
            <p:nvPr/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7">
              <a:extLst>
                <a:ext uri="{FF2B5EF4-FFF2-40B4-BE49-F238E27FC236}">
                  <a16:creationId xmlns:a16="http://schemas.microsoft.com/office/drawing/2014/main" id="{1111F131-4965-E9A4-C90A-59751956109D}"/>
                </a:ext>
              </a:extLst>
            </p:cNvPr>
            <p:cNvSpPr/>
            <p:nvPr/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7">
              <a:extLst>
                <a:ext uri="{FF2B5EF4-FFF2-40B4-BE49-F238E27FC236}">
                  <a16:creationId xmlns:a16="http://schemas.microsoft.com/office/drawing/2014/main" id="{7FC8216B-BBFA-D912-4198-E758883FEAAD}"/>
                </a:ext>
              </a:extLst>
            </p:cNvPr>
            <p:cNvSpPr/>
            <p:nvPr/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7">
              <a:extLst>
                <a:ext uri="{FF2B5EF4-FFF2-40B4-BE49-F238E27FC236}">
                  <a16:creationId xmlns:a16="http://schemas.microsoft.com/office/drawing/2014/main" id="{D94DEF45-5D0D-2634-2664-62B333E02D9A}"/>
                </a:ext>
              </a:extLst>
            </p:cNvPr>
            <p:cNvSpPr/>
            <p:nvPr/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7">
              <a:extLst>
                <a:ext uri="{FF2B5EF4-FFF2-40B4-BE49-F238E27FC236}">
                  <a16:creationId xmlns:a16="http://schemas.microsoft.com/office/drawing/2014/main" id="{BE46D704-B731-C81B-3F96-727833C2AEDE}"/>
                </a:ext>
              </a:extLst>
            </p:cNvPr>
            <p:cNvSpPr/>
            <p:nvPr/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4" name="Google Shape;324;p17">
            <a:extLst>
              <a:ext uri="{FF2B5EF4-FFF2-40B4-BE49-F238E27FC236}">
                <a16:creationId xmlns:a16="http://schemas.microsoft.com/office/drawing/2014/main" id="{CA4A7337-F320-88D9-6614-8F5353C08432}"/>
              </a:ext>
            </a:extLst>
          </p:cNvPr>
          <p:cNvSpPr txBox="1"/>
          <p:nvPr/>
        </p:nvSpPr>
        <p:spPr>
          <a:xfrm>
            <a:off x="5186142" y="1551571"/>
            <a:ext cx="6077100" cy="54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1831ж М.Фарадей (ағыл.). Магнит пен тұйықталған катушканың бір-біріне қатысты қозғалуының салдарынан катушкада ток пайда болады, ол ток </a:t>
            </a:r>
            <a:r>
              <a:rPr lang="ru-RU" sz="2400" b="1" i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индукциялық ток</a:t>
            </a:r>
            <a:r>
              <a:rPr lang="ru-RU"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деп аталады.</a:t>
            </a:r>
            <a:endParaRPr sz="24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Фарадей магнит өрісінің электр тогын индукциялайтынын көрсетті, бұл электромагнетизмнің негізін қалаған эксперимент.</a:t>
            </a:r>
            <a:endParaRPr sz="24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>
            <a:extLst>
              <a:ext uri="{FF2B5EF4-FFF2-40B4-BE49-F238E27FC236}">
                <a16:creationId xmlns:a16="http://schemas.microsoft.com/office/drawing/2014/main" id="{C6F78784-215B-4162-A213-2C3ACD09A873}"/>
              </a:ext>
            </a:extLst>
          </p:cNvPr>
          <p:cNvSpPr/>
          <p:nvPr/>
        </p:nvSpPr>
        <p:spPr>
          <a:xfrm>
            <a:off x="1260630" y="219319"/>
            <a:ext cx="9197114" cy="73947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7">
            <a:extLst>
              <a:ext uri="{FF2B5EF4-FFF2-40B4-BE49-F238E27FC236}">
                <a16:creationId xmlns:a16="http://schemas.microsoft.com/office/drawing/2014/main" id="{05B1B851-9B39-A812-EC65-B37DD1C491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9250" y="96252"/>
            <a:ext cx="9439800" cy="862500"/>
          </a:xfrm>
          <a:prstGeom prst="rect">
            <a:avLst/>
          </a:prstGeom>
          <a:solidFill>
            <a:srgbClr val="DDEAF6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lang="ru-RU" sz="30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Фарадей тәжірибесі</a:t>
            </a:r>
            <a:endParaRPr sz="3000" b="1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7" name="Google Shape;327;p17">
            <a:extLst>
              <a:ext uri="{FF2B5EF4-FFF2-40B4-BE49-F238E27FC236}">
                <a16:creationId xmlns:a16="http://schemas.microsoft.com/office/drawing/2014/main" id="{FA49E674-87AF-196B-CCA4-793ADE5CD92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50" y="1551575"/>
            <a:ext cx="4042200" cy="430715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647959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8"/>
          <p:cNvSpPr/>
          <p:nvPr/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8"/>
          <p:cNvSpPr/>
          <p:nvPr/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5" name="Google Shape;335;p18"/>
          <p:cNvGrpSpPr/>
          <p:nvPr/>
        </p:nvGrpSpPr>
        <p:grpSpPr>
          <a:xfrm>
            <a:off x="11873418" y="44816"/>
            <a:ext cx="233303" cy="772404"/>
            <a:chOff x="11873418" y="44816"/>
            <a:chExt cx="233303" cy="772404"/>
          </a:xfrm>
        </p:grpSpPr>
        <p:sp>
          <p:nvSpPr>
            <p:cNvPr id="336" name="Google Shape;336;p18"/>
            <p:cNvSpPr/>
            <p:nvPr/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8"/>
            <p:cNvSpPr/>
            <p:nvPr/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8"/>
            <p:cNvSpPr/>
            <p:nvPr/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8"/>
            <p:cNvSpPr/>
            <p:nvPr/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8"/>
            <p:cNvSpPr/>
            <p:nvPr/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8"/>
            <p:cNvSpPr/>
            <p:nvPr/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8"/>
            <p:cNvSpPr/>
            <p:nvPr/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8"/>
            <p:cNvSpPr/>
            <p:nvPr/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8"/>
            <p:cNvSpPr/>
            <p:nvPr/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8"/>
            <p:cNvSpPr/>
            <p:nvPr/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8"/>
            <p:cNvSpPr/>
            <p:nvPr/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8"/>
            <p:cNvSpPr/>
            <p:nvPr/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18"/>
          <p:cNvGrpSpPr/>
          <p:nvPr/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349" name="Google Shape;349;p18"/>
            <p:cNvSpPr/>
            <p:nvPr/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4" name="Google Shape;374;p18"/>
          <p:cNvSpPr/>
          <p:nvPr/>
        </p:nvSpPr>
        <p:spPr>
          <a:xfrm>
            <a:off x="1260630" y="219319"/>
            <a:ext cx="9197114" cy="73947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8"/>
          <p:cNvSpPr txBox="1">
            <a:spLocks noGrp="1"/>
          </p:cNvSpPr>
          <p:nvPr>
            <p:ph type="title"/>
          </p:nvPr>
        </p:nvSpPr>
        <p:spPr>
          <a:xfrm>
            <a:off x="1139250" y="0"/>
            <a:ext cx="9630600" cy="959100"/>
          </a:xfrm>
          <a:prstGeom prst="rect">
            <a:avLst/>
          </a:prstGeom>
          <a:solidFill>
            <a:srgbClr val="DDEAF6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lang="ru-RU" sz="30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Ньютонның призмамен жасаған тәжірибесі</a:t>
            </a:r>
            <a:endParaRPr sz="3000" b="1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endParaRPr sz="30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6" name="Google Shape;376;p18"/>
          <p:cNvSpPr txBox="1"/>
          <p:nvPr/>
        </p:nvSpPr>
        <p:spPr>
          <a:xfrm>
            <a:off x="703300" y="1279750"/>
            <a:ext cx="5194800" cy="43611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3810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Исаак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Ньютонның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призмамен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тәжірибесі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1666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жылы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жүргізілген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жарықтың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табиғатын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зерттеуге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арналған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400" b="1" dirty="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810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810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Ньютон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жарықтың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құрамын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зерттеу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үшін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үшбұрышты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шыны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призманы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қолданды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Призма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жарықты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өткізген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кезде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оның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түрлі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түстерге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бөлінетінін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көрсетті</a:t>
            </a:r>
            <a:r>
              <a:rPr lang="ru-RU" sz="2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7" name="Google Shape;37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4575" y="1279750"/>
            <a:ext cx="5194924" cy="4416524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9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9"/>
          <p:cNvSpPr/>
          <p:nvPr/>
        </p:nvSpPr>
        <p:spPr>
          <a:xfrm>
            <a:off x="152400" y="15240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9"/>
          <p:cNvSpPr txBox="1">
            <a:spLocks noGrp="1"/>
          </p:cNvSpPr>
          <p:nvPr>
            <p:ph type="title"/>
          </p:nvPr>
        </p:nvSpPr>
        <p:spPr>
          <a:xfrm>
            <a:off x="1280700" y="152400"/>
            <a:ext cx="9630600" cy="959100"/>
          </a:xfrm>
          <a:prstGeom prst="rect">
            <a:avLst/>
          </a:prstGeom>
          <a:solidFill>
            <a:srgbClr val="DDEAF6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lang="ru-RU" sz="30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Резерфордтың алтын фольга эксперименті</a:t>
            </a:r>
            <a:endParaRPr sz="3000" b="1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endParaRPr sz="30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Google Shape;387;p19"/>
          <p:cNvSpPr/>
          <p:nvPr/>
        </p:nvSpPr>
        <p:spPr>
          <a:xfrm>
            <a:off x="277850" y="1201625"/>
            <a:ext cx="11247900" cy="5599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100" y="1416825"/>
            <a:ext cx="6899825" cy="327102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89" name="Google Shape;389;p19"/>
          <p:cNvSpPr txBox="1"/>
          <p:nvPr/>
        </p:nvSpPr>
        <p:spPr>
          <a:xfrm>
            <a:off x="649200" y="5168750"/>
            <a:ext cx="10893600" cy="2339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Эрнест Резерфорд </a:t>
            </a:r>
            <a:r>
              <a:rPr lang="ru-RU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атомның</a:t>
            </a:r>
            <a:r>
              <a:rPr lang="ru-RU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құрылымын</a:t>
            </a:r>
            <a:r>
              <a:rPr lang="ru-RU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зерттеп</a:t>
            </a:r>
            <a:r>
              <a:rPr lang="ru-RU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атом </a:t>
            </a:r>
            <a:r>
              <a:rPr lang="ru-RU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ядросының</a:t>
            </a:r>
            <a:r>
              <a:rPr lang="ru-RU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бар </a:t>
            </a:r>
            <a:r>
              <a:rPr lang="ru-RU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екенін</a:t>
            </a:r>
            <a:r>
              <a:rPr lang="ru-RU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анықтады</a:t>
            </a:r>
            <a:r>
              <a:rPr lang="ru-RU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Ол альфа </a:t>
            </a:r>
            <a:r>
              <a:rPr lang="ru-RU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бөлшектерін</a:t>
            </a:r>
            <a:r>
              <a:rPr lang="ru-RU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алтын </a:t>
            </a:r>
            <a:r>
              <a:rPr lang="ru-RU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фольгадан</a:t>
            </a:r>
            <a:r>
              <a:rPr lang="ru-RU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өткізіп</a:t>
            </a:r>
            <a:r>
              <a:rPr lang="ru-RU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олардың</a:t>
            </a:r>
            <a:r>
              <a:rPr lang="ru-RU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шашырауын</a:t>
            </a:r>
            <a:r>
              <a:rPr lang="ru-RU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бақылаған</a:t>
            </a:r>
            <a:r>
              <a:rPr lang="ru-RU" sz="28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b="1" dirty="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>
          <a:extLst>
            <a:ext uri="{FF2B5EF4-FFF2-40B4-BE49-F238E27FC236}">
              <a16:creationId xmlns:a16="http://schemas.microsoft.com/office/drawing/2014/main" id="{CC00F134-24CB-8670-B09B-C36BFDB4F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9">
            <a:extLst>
              <a:ext uri="{FF2B5EF4-FFF2-40B4-BE49-F238E27FC236}">
                <a16:creationId xmlns:a16="http://schemas.microsoft.com/office/drawing/2014/main" id="{072CBB6C-707B-2063-4CDA-D79687A1EE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9">
            <a:extLst>
              <a:ext uri="{FF2B5EF4-FFF2-40B4-BE49-F238E27FC236}">
                <a16:creationId xmlns:a16="http://schemas.microsoft.com/office/drawing/2014/main" id="{776C20BD-E95C-0EBE-7083-DEE600D67B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9">
            <a:extLst>
              <a:ext uri="{FF2B5EF4-FFF2-40B4-BE49-F238E27FC236}">
                <a16:creationId xmlns:a16="http://schemas.microsoft.com/office/drawing/2014/main" id="{628A9E2D-AB5A-CFE1-B114-C6855121EC06}"/>
              </a:ext>
            </a:extLst>
          </p:cNvPr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9">
            <a:extLst>
              <a:ext uri="{FF2B5EF4-FFF2-40B4-BE49-F238E27FC236}">
                <a16:creationId xmlns:a16="http://schemas.microsoft.com/office/drawing/2014/main" id="{28722EB5-5D8A-8715-CF45-47219AF564BE}"/>
              </a:ext>
            </a:extLst>
          </p:cNvPr>
          <p:cNvSpPr/>
          <p:nvPr/>
        </p:nvSpPr>
        <p:spPr>
          <a:xfrm>
            <a:off x="152400" y="15240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9">
            <a:extLst>
              <a:ext uri="{FF2B5EF4-FFF2-40B4-BE49-F238E27FC236}">
                <a16:creationId xmlns:a16="http://schemas.microsoft.com/office/drawing/2014/main" id="{7A58CF34-EDFB-8876-C6C9-E6DA928395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9200" y="271583"/>
            <a:ext cx="9630600" cy="760300"/>
          </a:xfrm>
          <a:prstGeom prst="rect">
            <a:avLst/>
          </a:prstGeom>
          <a:solidFill>
            <a:srgbClr val="DDEAF6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C00000"/>
              </a:buClr>
              <a:buSzPts val="3200"/>
            </a:pP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Болашақта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ғылымдағы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тәжірибелердің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endParaRPr lang="ru-RU" sz="30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Google Shape;387;p19">
            <a:extLst>
              <a:ext uri="{FF2B5EF4-FFF2-40B4-BE49-F238E27FC236}">
                <a16:creationId xmlns:a16="http://schemas.microsoft.com/office/drawing/2014/main" id="{F114A0A0-2705-7105-4F89-381DAB5648EF}"/>
              </a:ext>
            </a:extLst>
          </p:cNvPr>
          <p:cNvSpPr/>
          <p:nvPr/>
        </p:nvSpPr>
        <p:spPr>
          <a:xfrm>
            <a:off x="258299" y="1184283"/>
            <a:ext cx="11510913" cy="5599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80D14E-5272-25AB-83CC-0F0473826A2D}"/>
              </a:ext>
            </a:extLst>
          </p:cNvPr>
          <p:cNvSpPr txBox="1"/>
          <p:nvPr/>
        </p:nvSpPr>
        <p:spPr>
          <a:xfrm>
            <a:off x="685800" y="1369735"/>
            <a:ext cx="589198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0070C0"/>
                </a:solidFill>
              </a:rPr>
              <a:t>	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Болашақта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ғылымдағы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тәжірибелердің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Ғылымда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теориялар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болжамдарды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тәжірибелер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Технологияның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зертханалық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эксперименттердің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арттырып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бұрын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зерттеулерді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асыруға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ашады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жасанды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интеллект пен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робототехниканың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тәжірибелердің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автоматтандырылуы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үдерісін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жылдамдатады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қателік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ықтималдығын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азайтады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Болашақта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тәжірибелер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ғылымдағы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жетістіктерге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жетудің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аспабы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бермек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3076" name="Picture 4" descr="Результаты поиска изображений по запросу &quot; в будущее физика&quot;">
            <a:extLst>
              <a:ext uri="{FF2B5EF4-FFF2-40B4-BE49-F238E27FC236}">
                <a16:creationId xmlns:a16="http://schemas.microsoft.com/office/drawing/2014/main" id="{76AA0854-8FE0-0968-F87E-F58B29C94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908" y="1608283"/>
            <a:ext cx="4337027" cy="291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660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Широкоэкранный</PresentationFormat>
  <Paragraphs>53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1. ВАКУУМДЫҚ ТЕХНИКАСЫНЫҢ ДАМУ ТАРИХЫ</vt:lpstr>
      <vt:lpstr>Презентация PowerPoint</vt:lpstr>
      <vt:lpstr>Эксперименттер</vt:lpstr>
      <vt:lpstr>Фарадей тәжірибесі</vt:lpstr>
      <vt:lpstr>Ньютонның призмамен жасаған тәжірибесі </vt:lpstr>
      <vt:lpstr>Презентация PowerPoint</vt:lpstr>
      <vt:lpstr>Презентация PowerPoint</vt:lpstr>
      <vt:lpstr>Бақылау сұрақтары:</vt:lpstr>
      <vt:lpstr>НАЗАРЛАРЫҢЫЗҒА РАҚМЕТ!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Жанерке Тулепбергенова</cp:lastModifiedBy>
  <cp:revision>1</cp:revision>
  <dcterms:modified xsi:type="dcterms:W3CDTF">2024-11-02T17:14:55Z</dcterms:modified>
</cp:coreProperties>
</file>