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6" r:id="rId2"/>
    <p:sldId id="346" r:id="rId3"/>
    <p:sldId id="286" r:id="rId4"/>
    <p:sldId id="289" r:id="rId5"/>
    <p:sldId id="331" r:id="rId6"/>
    <p:sldId id="335" r:id="rId7"/>
    <p:sldId id="333" r:id="rId8"/>
    <p:sldId id="282" r:id="rId9"/>
    <p:sldId id="339" r:id="rId10"/>
    <p:sldId id="340" r:id="rId11"/>
    <p:sldId id="345" r:id="rId12"/>
    <p:sldId id="283" r:id="rId13"/>
    <p:sldId id="284" r:id="rId14"/>
    <p:sldId id="342" r:id="rId15"/>
    <p:sldId id="344" r:id="rId16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ai" initials="A" lastIdx="1" clrIdx="0">
    <p:extLst>
      <p:ext uri="{19B8F6BF-5375-455C-9EA6-DF929625EA0E}">
        <p15:presenceInfo xmlns:p15="http://schemas.microsoft.com/office/powerpoint/2012/main" userId="Ara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484" autoAdjust="0"/>
  </p:normalViewPr>
  <p:slideViewPr>
    <p:cSldViewPr snapToGrid="0">
      <p:cViewPr varScale="1">
        <p:scale>
          <a:sx n="66" d="100"/>
          <a:sy n="66" d="100"/>
        </p:scale>
        <p:origin x="3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C9863-9980-4BF0-9C36-F7E6B17A4490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3C662-9EA9-485F-85DB-E59F00D8445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681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="" xmlns:a16="http://schemas.microsoft.com/office/drawing/2014/main" id="{42479B79-FCAE-4270-9287-70991C03478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6879134-EC30-4827-BA87-366A3EC2619C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x-none" sz="1400"/>
          </a:p>
        </p:txBody>
      </p:sp>
      <p:sp>
        <p:nvSpPr>
          <p:cNvPr id="4099" name="Text Box 1">
            <a:extLst>
              <a:ext uri="{FF2B5EF4-FFF2-40B4-BE49-F238E27FC236}">
                <a16:creationId xmlns="" xmlns:a16="http://schemas.microsoft.com/office/drawing/2014/main" id="{323DBEEC-C78F-4E0F-8C0C-3F8566A27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93DBB878-4507-49DF-BB4E-8DE3331C0BD2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x-none" sz="1400"/>
          </a:p>
        </p:txBody>
      </p:sp>
      <p:sp>
        <p:nvSpPr>
          <p:cNvPr id="4100" name="Rectangle 2">
            <a:extLst>
              <a:ext uri="{FF2B5EF4-FFF2-40B4-BE49-F238E27FC236}">
                <a16:creationId xmlns="" xmlns:a16="http://schemas.microsoft.com/office/drawing/2014/main" id="{5FAC9D95-4821-4877-82EE-07B112EF5F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>
            <a:extLst>
              <a:ext uri="{FF2B5EF4-FFF2-40B4-BE49-F238E27FC236}">
                <a16:creationId xmlns="" xmlns:a16="http://schemas.microsoft.com/office/drawing/2014/main" id="{BCA160DE-B9EE-4AB3-9F3E-F84D21CAC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06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155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463416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2378494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="" xmlns:a16="http://schemas.microsoft.com/office/drawing/2014/main" id="{B66C3F1E-FC26-4927-B208-D033BEC301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3634ADC-A5B6-43A3-82B2-7AD40A467DA6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3" name="Text Box 1">
            <a:extLst>
              <a:ext uri="{FF2B5EF4-FFF2-40B4-BE49-F238E27FC236}">
                <a16:creationId xmlns="" xmlns:a16="http://schemas.microsoft.com/office/drawing/2014/main" id="{70EB0011-9AB0-49AF-A1B3-CB4895E4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8E5C70B-9EDB-4987-9C37-D84A5A0216AD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4" name="Rectangle 2">
            <a:extLst>
              <a:ext uri="{FF2B5EF4-FFF2-40B4-BE49-F238E27FC236}">
                <a16:creationId xmlns="" xmlns:a16="http://schemas.microsoft.com/office/drawing/2014/main" id="{71DE157D-A3C8-4F4B-9676-F07D467AE4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>
            <a:extLst>
              <a:ext uri="{FF2B5EF4-FFF2-40B4-BE49-F238E27FC236}">
                <a16:creationId xmlns="" xmlns:a16="http://schemas.microsoft.com/office/drawing/2014/main" id="{4D49071A-A238-47C3-94F0-7049234C9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89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C662-9EA9-485F-85DB-E59F00D84452}" type="slidenum">
              <a:rPr lang="x-none" smtClean="0"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14068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1724888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2006943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32815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757A59-FD4A-457A-AD26-804168A47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B9F9660-E92B-4945-9307-B743340B3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8D41F70-174C-4A4A-B2A7-1730E57B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9DBF1E9-5584-487D-BA75-7B02A384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ACEA4BF-7D7D-4B7D-8F1A-0755DE74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674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DE86C9-4E12-47B9-8888-F1300549C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535BB2E-B393-4AC8-8910-D3F5A7CBE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0982DAC-74AA-48EF-99FC-BBF5E21C7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5D6914-AF17-4036-9163-9E2850AE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4D1D5A5-D47E-44B7-BCDE-968020A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122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E3EA156-AFA3-45BE-9801-FC08F7EDB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B5F1C77-E437-4177-A0B4-85D8D9CA4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80C94E4-C3E1-480D-B8AC-01F53B37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AE5FDB6-FE25-4C61-89FD-CCD90A18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134B5A3-23E3-4A0F-B10D-480E2D98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6710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8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9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58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FB25DF-79DD-4561-ACE3-62D26D5B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68B36F3-C05C-492E-8CF0-B51898985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76D6657-23F9-44FC-8E76-A3264F1E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321AD0A-05D0-4FAF-946D-85577BCC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FE87AF-12C5-45B6-8090-0E383D82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2859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791949-D4E4-418B-BDF8-DA9D84417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B0A5C1D-1276-4449-AB00-69081A3BB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147B2F-0126-47EF-A087-24862E9C5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DE4151F-114B-43E3-B99E-EE2FA99C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6759901-07DC-42A6-9ECB-DAAB431A3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794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C54890-6D29-4463-B5EA-9ACDE7F5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63EBD1-9A73-4CD3-81A9-40A6E542A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8282F2B-6B52-4D9A-A6E5-285D80D4F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7F8A982-8EFD-4317-BD2C-00AA2E32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B0A529E-6574-4D2E-8145-D2441A21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F8725CD-2B48-46A9-BFFC-86281253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1303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F8F113-AC65-48E5-84D3-B15AD01E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2148EC0-0CAC-4276-9A31-696064AAD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F0CE016-5F45-4789-A0CF-B12544710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8B5ACA3-5747-4189-A16A-E3A5942ED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BD65788-1F50-46DD-9EE8-72292A35B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B58FC52-4969-460F-ACB0-CEF936DE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50524A1-52CC-4443-8AD6-F9890558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3C3CE96-929C-4C2E-98B1-16A98BF2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548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2976C9-04F7-4C5E-A41D-6229FB45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54172AF-B3A5-4D67-A8F9-FF3C48C0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46070FC-EF34-44E2-94C1-2C22705D1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DD57E19-2051-4EB4-A5C1-6C04FABDE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4708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F044C05-7217-4D76-9552-9A28F863C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38580339-B75D-4EA8-BCB0-4887F703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F5C9982-2042-4DA2-A43D-C66201E3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826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113F39-EE64-4670-8084-D4CC8F86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0B2658-73CD-43E0-A7C8-4A446ADA5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CAC9922-8D25-4DEC-8904-A7439A634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B5A9F5A-26C2-498F-809B-2D6D6DAC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BE9E09-C379-4819-90BC-5613DE8F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D8A576E-5A42-4357-836A-A617F6B6A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0158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77040D-24E3-4336-94B4-CB39EB78E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75617F0-045B-4A22-8AEC-44F2A3627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631A7E9-905A-4172-A2BD-834E09F41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A66792D-8830-44BA-88F7-CF9D891B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41739B8-4108-4A5A-B05E-DFB7F507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F128C56-159F-46E1-B23F-22CF954EF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138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C03B66-BBCA-4C90-8157-06870345A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2138FEB-A994-4A36-A11E-F02FDDE8D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6AF1294-A34F-41B4-B364-BDE809D2B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4A435-0FB3-4E91-A8AB-5465EF7967D9}" type="datetimeFigureOut">
              <a:rPr lang="x-none" smtClean="0"/>
              <a:t>09.11.2024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F50EE64-0ECE-44FA-9169-B481B48F9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7459D8C-0646-42E9-806C-B50E8489A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7583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="" xmlns:a16="http://schemas.microsoft.com/office/drawing/2014/main" id="{7997B975-6786-4D10-A313-07790EBE3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>«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sz="4000" b="1" dirty="0" smtClean="0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endParaRPr lang="kk-KZ" sz="4000" b="1" dirty="0">
              <a:latin typeface="Times New Roman" panose="02020603050405020304" pitchFamily="18" charset="0"/>
              <a:ea typeface="Microsoft YaHei" charset="-122"/>
              <a:cs typeface="Times New Roman" panose="02020603050405020304" pitchFamily="18" charset="0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kk-KZ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Оқытушы: қауымдастырылған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профессор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,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т.ғ.к. Толегенова А.С.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D4A6E9-7AE7-4EED-AD49-8CE5D62C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234"/>
          </a:xfrm>
        </p:spPr>
        <p:txBody>
          <a:bodyPr/>
          <a:lstStyle/>
          <a:p>
            <a:pPr algn="ctr"/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Ethernet  желісінің негізгі техникалық сипаттамасы</a:t>
            </a:r>
            <a:endParaRPr lang="x-none" sz="20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F6C03B62-6A50-4F5A-9085-ACA5605A6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88877"/>
              </p:ext>
            </p:extLst>
          </p:nvPr>
        </p:nvGraphicFramePr>
        <p:xfrm>
          <a:off x="773723" y="464235"/>
          <a:ext cx="9325564" cy="59901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9833">
                  <a:extLst>
                    <a:ext uri="{9D8B030D-6E8A-4147-A177-3AD203B41FA5}">
                      <a16:colId xmlns="" xmlns:a16="http://schemas.microsoft.com/office/drawing/2014/main" val="683333365"/>
                    </a:ext>
                  </a:extLst>
                </a:gridCol>
                <a:gridCol w="3355731">
                  <a:extLst>
                    <a:ext uri="{9D8B030D-6E8A-4147-A177-3AD203B41FA5}">
                      <a16:colId xmlns="" xmlns:a16="http://schemas.microsoft.com/office/drawing/2014/main" val="844841635"/>
                    </a:ext>
                  </a:extLst>
                </a:gridCol>
              </a:tblGrid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Параметрлер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Белгісі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09205046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Деректерді жіберу жылдамдығы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Мбит/с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4651246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Желідегі станциялардың максималды саны 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1024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04371210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Түйіндер арасындағы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максималды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қашықтық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 м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80810006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арасындағы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арақашықтық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1099737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Кадырдың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минималды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байт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46138929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Минималды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ұзындығының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жіберу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14880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26093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Кадырдың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максималды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1526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байт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07133851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Максималды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ұындығының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жіберу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74312224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JAM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бит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34700979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Кейінге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қалдырудың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арақышықтығы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9544457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Жіберу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әрекетінің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максималды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75835131"/>
                  </a:ext>
                </a:extLst>
              </a:tr>
              <a:tr h="429846">
                <a:tc>
                  <a:txBody>
                    <a:bodyPr/>
                    <a:lstStyle/>
                    <a:p>
                      <a:pPr indent="9017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Коллизиядан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кейін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кездейсоқ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кідірістің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ұзындығы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52,4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мс</a:t>
                      </a:r>
                      <a:endParaRPr lang="x-none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7440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321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0502" y="404754"/>
            <a:ext cx="7518400" cy="47136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Base-T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853" y="1044561"/>
            <a:ext cx="8566484" cy="553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149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067950" y="2841002"/>
            <a:ext cx="0" cy="141573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 flipH="1" flipV="1">
            <a:off x="5906551" y="65434"/>
            <a:ext cx="1" cy="2504267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372151" y="1448584"/>
            <a:ext cx="5137000" cy="4657170"/>
            <a:chOff x="425669" y="2203667"/>
            <a:chExt cx="3973509" cy="811886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96184" y="1842443"/>
            <a:ext cx="4221069" cy="415498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сегменттеріне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домендеріне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Маршрутизаторға 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 түйіндер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қосылмайды; қосылу әдетте қосқыштар арқылы жүзеге асырылады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 порты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 жады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 үшін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құруға мүмкіндік 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Порт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процессорларын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 жүйелік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 асырады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>
          <a:xfrm>
            <a:off x="57851" y="464616"/>
            <a:ext cx="5974487" cy="386944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коммутаторлар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899582" y="2504267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 flipH="1">
            <a:off x="6296699" y="223378"/>
            <a:ext cx="5298012" cy="2437279"/>
            <a:chOff x="425669" y="2203667"/>
            <a:chExt cx="3973509" cy="811886"/>
          </a:xfrm>
          <a:solidFill>
            <a:schemeClr val="accent6">
              <a:lumMod val="75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6752534" y="440171"/>
            <a:ext cx="4659343" cy="221599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Коммутатордың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порты (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 қосылған түйінмен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компьютермен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 түйіндері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хабпен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 әр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 домені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Концентраторда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асырылған желіде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коллизия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 кезде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коллизия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сигналы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концентратордың барлық порттары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таралады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коммутатордың басқа порттарына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берілмейді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1" name="Straight Connector 50"/>
          <p:cNvCxnSpPr>
            <a:stCxn id="36" idx="4"/>
          </p:cNvCxnSpPr>
          <p:nvPr/>
        </p:nvCxnSpPr>
        <p:spPr>
          <a:xfrm>
            <a:off x="6067950" y="4593468"/>
            <a:ext cx="37827" cy="226453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899582" y="4256733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9" name="Рисунок 18" descr="Сеть на базе коммутатора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745" y="2810088"/>
            <a:ext cx="6591959" cy="36654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34569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  <p:bldP spid="44" grpId="0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/>
          <p:nvPr/>
        </p:nvCxnSpPr>
        <p:spPr>
          <a:xfrm>
            <a:off x="6096000" y="3891776"/>
            <a:ext cx="0" cy="296622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13</a:t>
            </a:fld>
            <a:endParaRPr lang="en-US" dirty="0"/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H="1" flipV="1">
            <a:off x="6096000" y="0"/>
            <a:ext cx="1" cy="3555041"/>
          </a:xfrm>
          <a:prstGeom prst="line">
            <a:avLst/>
          </a:prstGeom>
          <a:ln w="19050" cap="sq">
            <a:solidFill>
              <a:schemeClr val="accent1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" name="Group 93"/>
          <p:cNvGrpSpPr/>
          <p:nvPr/>
        </p:nvGrpSpPr>
        <p:grpSpPr>
          <a:xfrm>
            <a:off x="197913" y="617365"/>
            <a:ext cx="4981854" cy="5930013"/>
            <a:chOff x="425669" y="2203667"/>
            <a:chExt cx="3973509" cy="811886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433383" y="1138085"/>
            <a:ext cx="4085047" cy="517064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коммутатор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порттарына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 бұл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коммутатор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сүзбейді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мекенжайларымен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бастаса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 storm)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 желі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"құлайды".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 желінің қалыпты жұмысын бұзғысы келетін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зиянкестер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коммутациялық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коммутатор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зиянкес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дауылымен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домендеріне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бөлетін маршрутизатор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 күресе 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8" name="Oval 107"/>
          <p:cNvSpPr/>
          <p:nvPr/>
        </p:nvSpPr>
        <p:spPr>
          <a:xfrm>
            <a:off x="5927633" y="3555041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4869413" y="99930"/>
            <a:ext cx="7189423" cy="5878256"/>
            <a:chOff x="6432735" y="1512215"/>
            <a:chExt cx="5626100" cy="3323372"/>
          </a:xfrm>
        </p:grpSpPr>
        <p:pic>
          <p:nvPicPr>
            <p:cNvPr id="14" name="Рисунок 13" descr="Деление сети на широковещательные домены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2735" y="1777520"/>
              <a:ext cx="5626100" cy="30580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6555180" y="4251367"/>
              <a:ext cx="106877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тарату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домені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№1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942613" y="4215740"/>
              <a:ext cx="1818903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тарату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домені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№2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452602" y="1512215"/>
              <a:ext cx="4267839" cy="20880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kk-KZ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Желінің кеңінен тарату доменіне бөлу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326086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136" y="479425"/>
            <a:ext cx="1166477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Коллизия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ұғымын түсіндірініз?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құрылғы бір сегменттегі коллизияны шектейді?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Микросегмент ұғымын түсіндірініз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Локальді желіде адрестеу түйіні қандай база адресінде болады?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Жылжымалы және кадырды фильтірлеудің айырмашылықтары?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 болжау домендеріне желі қандай құрылғыны бөледі?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Коммутаторды іске шығаруы қандай параметірлермен анықталады?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Тесу коммутациясы немесе ‘ұшуда’ аралық сақтау коммутациясынан немесе буферлеуден айырмашылығы қандай?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SPT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 не үшін қолданылады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Жаттығу: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Коммутаторда бес соңғы түйінімен локальді желісін бейнелеңіз, нөмір портын және МАС-адрес түйінін көрсетіңіз. Бүкіл түйіндер деректерімен активті түрде ауысқан кезіндегі коммутация кестесін құрыңыз.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838200" y="0"/>
            <a:ext cx="82994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сұрақтар: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19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1509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160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17747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726352" y="2222585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</a:t>
            </a:r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технологиясының жергілікті (локальді) желісі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996831" y="569192"/>
            <a:ext cx="4499509" cy="5675243"/>
            <a:chOff x="1424213" y="596348"/>
            <a:chExt cx="4195103" cy="5458265"/>
          </a:xfrm>
        </p:grpSpPr>
        <p:pic>
          <p:nvPicPr>
            <p:cNvPr id="7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24213" y="1510748"/>
              <a:ext cx="4195103" cy="4543865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1847020" y="596348"/>
              <a:ext cx="3349487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OSI </a:t>
              </a:r>
              <a:r>
                <a:rPr lang="kk-KZ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модельдері</a:t>
              </a:r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5751873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77516" y="699029"/>
            <a:ext cx="11049801" cy="33239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ұны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Ethernet, Fast Ethernet, Gigabit Ethernet, 10Gigabit Ethernet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технологияларына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теңестіру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endParaRPr lang="ru-RU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50274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="" xmlns:a16="http://schemas.microsoft.com/office/drawing/2014/main" id="{EA9B11D5-A63B-4EF8-B8A7-EF265B170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711" y="450433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D24CE38-DA49-4947-8DA5-1805DBE53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696" y="1251284"/>
            <a:ext cx="11622504" cy="5035216"/>
          </a:xfrm>
        </p:spPr>
        <p:txBody>
          <a:bodyPr>
            <a:normAutofit/>
          </a:bodyPr>
          <a:lstStyle/>
          <a:p>
            <a:pPr marL="271463" indent="-184150" algn="just" defTabSz="271463">
              <a:lnSpc>
                <a:spcPct val="8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x-none" altLang="x-none" sz="18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x-none" altLang="x-none" sz="18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Ю.М.,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Калиева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С.А.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Чежимбаева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К.С.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Абоненттік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қатынаудың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мультисервистік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5В071900 – Радиотехника, электроника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телекоммуникациялар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мамандығының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студенттері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зертханалық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нұскау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Алматы: АЭБУ, 2012.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8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587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B3C54E-673C-4E70-BD8D-25110C46A8D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  <p:sp>
        <p:nvSpPr>
          <p:cNvPr id="16387" name="TextBox 5">
            <a:extLst>
              <a:ext uri="{FF2B5EF4-FFF2-40B4-BE49-F238E27FC236}">
                <a16:creationId xmlns="" xmlns:a16="http://schemas.microsoft.com/office/drawing/2014/main" id="{AB065749-525B-42DF-9A69-DCC2CC78B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681"/>
            <a:ext cx="11063068" cy="47602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 </a:t>
            </a: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International Telecommunications Union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халықаралық телекоммуникация бірлестігі.</a:t>
            </a:r>
            <a:endParaRPr lang="en-US" altLang="x-none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 – Local Area Network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локальдық желі.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Link-state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арна күйінің хаттамасы.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LLC – Logical Link Control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мәліметтерді логикалық таратуды басқару.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 – Media Access Control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ортаға рұқсатнамасы бар деңгейді басқару.</a:t>
            </a:r>
            <a:endParaRPr lang="en-US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MPLS – Multi Protocol Label Switching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белгі бойынша көп хаттамалы коммутация.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addresses – жеке IP-адрестер</a:t>
            </a:r>
            <a:endParaRPr lang="x-none" altLang="x-none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IP addresses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қоғамдық IP-адрестер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QoS – Quality of Service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қызмет көрсетудің сапасы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RIP – Routing Information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қашықтық векторының негізінде маршрутизация хаттамасы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RTP – Reliable Transport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сенімді тасымалдау хаттамасы</a:t>
            </a:r>
            <a:r>
              <a:rPr lang="kk-KZ" altLang="x-none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FBD0467E-B866-4A35-8B83-AF1A6E76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482600"/>
          </a:xfrm>
        </p:spPr>
        <p:txBody>
          <a:bodyPr/>
          <a:lstStyle/>
          <a:p>
            <a:pPr algn="ctr">
              <a:defRPr/>
            </a:pPr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Қысқартылған сөздер тізімі</a:t>
            </a:r>
            <a:endParaRPr lang="x-none" sz="2000" dirty="0"/>
          </a:p>
        </p:txBody>
      </p:sp>
    </p:spTree>
    <p:extLst>
      <p:ext uri="{BB962C8B-B14F-4D97-AF65-F5344CB8AC3E}">
        <p14:creationId xmlns:p14="http://schemas.microsoft.com/office/powerpoint/2010/main" val="393803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79C77D-3C65-455A-9451-D2A13C1A5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692" y="110588"/>
            <a:ext cx="7115175" cy="4397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Қысқартылған сөздер тізімі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="" xmlns:a16="http://schemas.microsoft.com/office/drawing/2014/main" id="{7F05DA80-A2FD-4175-9E72-B57C974DD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0457"/>
            <a:ext cx="12192000" cy="6162675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spcAft>
                <a:spcPts val="1000"/>
              </a:spcAft>
              <a:defRPr/>
            </a:pP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ARP – Address Resolution Protocol –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адрестер рұқсатнама хаттамасы.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Bandwidth –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өткізу жолағы.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EIGRP 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– Enhanced Interior Gateway Routing Protocol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–ішкі маршрутизацияның кеңейтілген хаттамасы.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Ethernet 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– арналық деңейдің желілік технологиясы.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en-US" altLang="x-none" sz="56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FTP 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– File Transfer Protocol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 файлдарды тарату хаттамасы</a:t>
            </a:r>
            <a:endParaRPr lang="en-US" altLang="x-none" sz="5600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FR – Frame Relay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 кадрды трансляциялау желісі</a:t>
            </a:r>
            <a:r>
              <a:rPr lang="kk-KZ" altLang="x-none" sz="5600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x-none" sz="5600" dirty="0" smtClean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IEEE – Institute of Electrical and Electronics Engineers</a:t>
            </a:r>
            <a:r>
              <a:rPr lang="kk-KZ" altLang="x-none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электротехника және радиоэлектроника инженерлерінің институты.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IMS – Internet Multi Service –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мультиқызмет көрсету желісі.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IOS – Internetwork Operation System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– желілік жүйелік жүйе.</a:t>
            </a:r>
            <a:endParaRPr lang="en-US" altLang="x-none" sz="60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IP – Internet Protocol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(желілік хаттама)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IPv4, IPv6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– желілік интернет хаттамасы 4,6 нұсқалы</a:t>
            </a:r>
            <a:r>
              <a:rPr lang="kk-KZ" altLang="x-none" sz="6000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x-none" sz="6000" dirty="0" smtClean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endParaRPr lang="x-none" altLang="x-none" sz="6000" dirty="0">
              <a:cs typeface="Times New Roman" panose="02020603050405020304" pitchFamily="18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defRPr/>
            </a:pPr>
            <a:endParaRPr lang="ru-RU" altLang="x-none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1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063961" y="3426198"/>
            <a:ext cx="32041" cy="1125445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9" idx="0"/>
          </p:cNvCxnSpPr>
          <p:nvPr/>
        </p:nvCxnSpPr>
        <p:spPr>
          <a:xfrm flipV="1">
            <a:off x="6063961" y="0"/>
            <a:ext cx="0" cy="3089463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346186" y="203009"/>
            <a:ext cx="5298012" cy="5983010"/>
            <a:chOff x="425669" y="2203667"/>
            <a:chExt cx="3973509" cy="81188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50431" y="1646410"/>
            <a:ext cx="4420579" cy="400109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шина"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 топологиясы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Манчестер коды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 Мбит/с,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ұзақтығы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-0,1 мкс.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ұзақтығы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9,6 мкс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 болуы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>
          <a:xfrm>
            <a:off x="6264369" y="877693"/>
            <a:ext cx="5257071" cy="386944"/>
          </a:xfrm>
        </p:spPr>
        <p:txBody>
          <a:bodyPr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895593" y="3089463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 flipH="1">
            <a:off x="6483722" y="1646410"/>
            <a:ext cx="5298012" cy="4836113"/>
            <a:chOff x="425669" y="2203667"/>
            <a:chExt cx="3973509" cy="811886"/>
          </a:xfrm>
          <a:solidFill>
            <a:schemeClr val="accent1">
              <a:lumMod val="75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7155979" y="1942914"/>
            <a:ext cx="4283546" cy="430887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Желіге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жіберілген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адаптерінің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кадрдың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мекен-жайына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 келетін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компьютер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желінің барлық компьютерлері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 кез-келген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 бере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алмасудың бұл әдісі тасымалдаушы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тану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соқтығысуды түзету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CSMA/CD – Carrier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Sence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Multiply Access with Collision Detection)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086226" y="4888378"/>
            <a:ext cx="19551" cy="196962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927634" y="4551643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6884028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  <p:bldP spid="44" grpId="0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E1ED394-2A99-4F20-AA6E-1CCBFAB893F3}"/>
              </a:ext>
            </a:extLst>
          </p:cNvPr>
          <p:cNvSpPr txBox="1"/>
          <p:nvPr/>
        </p:nvSpPr>
        <p:spPr>
          <a:xfrm>
            <a:off x="4064000" y="676725"/>
            <a:ext cx="609600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Кідірістің ұзақтығы</a:t>
            </a:r>
            <a:endParaRPr lang="x-none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F3897E4-2ECF-4C84-BF6B-F34893C871B5}"/>
              </a:ext>
            </a:extLst>
          </p:cNvPr>
          <p:cNvSpPr txBox="1"/>
          <p:nvPr/>
        </p:nvSpPr>
        <p:spPr>
          <a:xfrm>
            <a:off x="3048000" y="1353452"/>
            <a:ext cx="6096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kk-KZ" sz="2000" dirty="0"/>
              <a:t>Т</a:t>
            </a:r>
            <a:r>
              <a:rPr lang="kk-KZ" sz="2000" baseline="-25000" dirty="0"/>
              <a:t>кқи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kk-KZ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x-none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0F2456-8CF3-4573-A22C-ED15067FD462}"/>
              </a:ext>
            </a:extLst>
          </p:cNvPr>
          <p:cNvSpPr txBox="1"/>
          <p:nvPr/>
        </p:nvSpPr>
        <p:spPr>
          <a:xfrm>
            <a:off x="0" y="1933744"/>
            <a:ext cx="12192000" cy="4334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Мұнда </a:t>
            </a:r>
            <a:r>
              <a:rPr lang="kk-KZ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Ткқи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кейінге қалдыру интервалы 512 бит интервалына тең, т.б 10 Мбит/с жылдамдығы кезінде кейінге қалдыру интервалы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кқи </a:t>
            </a:r>
            <a:r>
              <a:rPr lang="kk-KZ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=51,2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мкс;</a:t>
            </a:r>
            <a:endParaRPr lang="x-non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– кездейсоқ толық сан, [0,2</a:t>
            </a:r>
            <a:r>
              <a:rPr lang="kk-KZ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диапазонынан таңдалған, N – берілген кадыр түйінін қайталау талпынысының жіберу нөмірі.N 1 ден 10ға дейін өзгереді. Қайталау талпынысының жіберу нөмірі 16 ғана бола алады, 10-шы жіберу талпынысынан кейін N саны көбеймейді. Бұндай түрімен, L 0 ден 1024 дейін белгілерді қабылдай алады, ал кідірісі  </a:t>
            </a:r>
            <a:r>
              <a:rPr lang="kk-KZ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0-52,4 мс. 16-шы сәтсіз талпыныстан кейін, коллизияға алып келетін, кадыр серпіп тастайды.</a:t>
            </a:r>
            <a:endParaRPr lang="x-non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кадырды жіберу ұзақтығы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кау</a:t>
            </a:r>
            <a:r>
              <a:rPr lang="kk-KZ" sz="200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коллизияны анықтау уақытының мүмкіндігіне қарағанда  максималды көп болуы керек. Бұндай жағдайда жіберуді бастаған және содан кейін коллизияны анықтаған түйін кадырды қайтадан қайталап жібере алады, буфферде сақталады.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ақыт сигналдың  екі еселенген кідірістің тарауы немесе кідірістің жолдағы белгісі деген ат алды (Path Delay Value – 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PDV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x-non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822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1020</Words>
  <Application>Microsoft Office PowerPoint</Application>
  <PresentationFormat>Широкоэкранный</PresentationFormat>
  <Paragraphs>129</Paragraphs>
  <Slides>15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Microsoft YaHei</vt:lpstr>
      <vt:lpstr>SimSun</vt:lpstr>
      <vt:lpstr>Arial</vt:lpstr>
      <vt:lpstr>Calibri</vt:lpstr>
      <vt:lpstr>Calibri Light</vt:lpstr>
      <vt:lpstr>Lucida Sans Unicode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Әдебиеттер тізімі:</vt:lpstr>
      <vt:lpstr>Қысқартылған сөздер тізімі</vt:lpstr>
      <vt:lpstr>Қысқартылған сөздер тізімі</vt:lpstr>
      <vt:lpstr>Ethernet технологиясының  логикалық желісі</vt:lpstr>
      <vt:lpstr>Презентация PowerPoint</vt:lpstr>
      <vt:lpstr>Ethernet  желісінің негізгі техникалық сипаттамасы</vt:lpstr>
      <vt:lpstr>10 Base-T стандартты Ethernet желісі</vt:lpstr>
      <vt:lpstr>Жергілікті желілердегі  коммутаторлар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Arai</dc:creator>
  <cp:lastModifiedBy>Асанали</cp:lastModifiedBy>
  <cp:revision>51</cp:revision>
  <dcterms:created xsi:type="dcterms:W3CDTF">2023-09-13T09:31:36Z</dcterms:created>
  <dcterms:modified xsi:type="dcterms:W3CDTF">2024-11-09T05:49:30Z</dcterms:modified>
</cp:coreProperties>
</file>