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36" r:id="rId2"/>
    <p:sldId id="346" r:id="rId3"/>
    <p:sldId id="286" r:id="rId4"/>
    <p:sldId id="289" r:id="rId5"/>
    <p:sldId id="331" r:id="rId6"/>
    <p:sldId id="335" r:id="rId7"/>
    <p:sldId id="333" r:id="rId8"/>
    <p:sldId id="282" r:id="rId9"/>
    <p:sldId id="339" r:id="rId10"/>
    <p:sldId id="340" r:id="rId11"/>
    <p:sldId id="345" r:id="rId12"/>
    <p:sldId id="283" r:id="rId13"/>
    <p:sldId id="284" r:id="rId14"/>
    <p:sldId id="342" r:id="rId15"/>
    <p:sldId id="344" r:id="rId16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ai" initials="A" lastIdx="1" clrIdx="0">
    <p:extLst>
      <p:ext uri="{19B8F6BF-5375-455C-9EA6-DF929625EA0E}">
        <p15:presenceInfo xmlns:p15="http://schemas.microsoft.com/office/powerpoint/2012/main" userId="Ara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35" autoAdjust="0"/>
    <p:restoredTop sz="94484" autoAdjust="0"/>
  </p:normalViewPr>
  <p:slideViewPr>
    <p:cSldViewPr snapToGrid="0">
      <p:cViewPr varScale="1">
        <p:scale>
          <a:sx n="66" d="100"/>
          <a:sy n="66" d="100"/>
        </p:scale>
        <p:origin x="34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7C9863-9980-4BF0-9C36-F7E6B17A4490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3C662-9EA9-485F-85DB-E59F00D8445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36815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="" xmlns:a16="http://schemas.microsoft.com/office/drawing/2014/main" id="{42479B79-FCAE-4270-9287-70991C03478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E6879134-EC30-4827-BA87-366A3EC2619C}" type="slidenum">
              <a:rPr lang="ru-RU" altLang="x-none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</a:t>
            </a:fld>
            <a:endParaRPr lang="ru-RU" altLang="x-none" sz="1400"/>
          </a:p>
        </p:txBody>
      </p:sp>
      <p:sp>
        <p:nvSpPr>
          <p:cNvPr id="4099" name="Text Box 1">
            <a:extLst>
              <a:ext uri="{FF2B5EF4-FFF2-40B4-BE49-F238E27FC236}">
                <a16:creationId xmlns="" xmlns:a16="http://schemas.microsoft.com/office/drawing/2014/main" id="{323DBEEC-C78F-4E0F-8C0C-3F8566A27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1438" y="868680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93DBB878-4507-49DF-BB4E-8DE3331C0BD2}" type="slidenum">
              <a:rPr lang="ru-RU" altLang="x-none" sz="1400"/>
              <a:pPr algn="r" eaLnBrk="1" hangingPunct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ru-RU" altLang="x-none" sz="1400"/>
          </a:p>
        </p:txBody>
      </p:sp>
      <p:sp>
        <p:nvSpPr>
          <p:cNvPr id="4100" name="Rectangle 2">
            <a:extLst>
              <a:ext uri="{FF2B5EF4-FFF2-40B4-BE49-F238E27FC236}">
                <a16:creationId xmlns="" xmlns:a16="http://schemas.microsoft.com/office/drawing/2014/main" id="{5FAC9D95-4821-4877-82EE-07B112EF5F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3">
            <a:extLst>
              <a:ext uri="{FF2B5EF4-FFF2-40B4-BE49-F238E27FC236}">
                <a16:creationId xmlns="" xmlns:a16="http://schemas.microsoft.com/office/drawing/2014/main" id="{BCA160DE-B9EE-4AB3-9F3E-F84D21CAC1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x-none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106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82A86CFE-BC14-4641-BFF4-3331CEB64A42}" type="slidenum">
              <a:rPr lang="ru-RU" altLang="ru-RU" sz="1400" smtClean="0">
                <a:cs typeface="Lucida Sans Unicode" panose="020B0602030504020204" pitchFamily="34" charset="0"/>
              </a:rPr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2</a:t>
            </a:fld>
            <a:endParaRPr lang="ru-RU" altLang="ru-RU" sz="1400" smtClean="0">
              <a:cs typeface="Lucida Sans Unicode" panose="020B0602030504020204" pitchFamily="34" charset="0"/>
            </a:endParaRPr>
          </a:p>
        </p:txBody>
      </p:sp>
      <p:sp>
        <p:nvSpPr>
          <p:cNvPr id="6147" name="Text Box 1"/>
          <p:cNvSpPr txBox="1">
            <a:spLocks noChangeArrowheads="1"/>
          </p:cNvSpPr>
          <p:nvPr/>
        </p:nvSpPr>
        <p:spPr bwMode="auto">
          <a:xfrm>
            <a:off x="3881438" y="868680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0C44CD84-3D4E-470D-84EA-01F75B3A3F93}" type="slidenum">
              <a:rPr lang="ru-RU" altLang="ru-RU" sz="1400"/>
              <a:pPr algn="r" eaLnBrk="1" hangingPunct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ru-RU" altLang="ru-RU" sz="1400"/>
          </a:p>
        </p:txBody>
      </p:sp>
      <p:sp>
        <p:nvSpPr>
          <p:cNvPr id="6148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3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155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3463416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2378494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="" xmlns:a16="http://schemas.microsoft.com/office/drawing/2014/main" id="{B66C3F1E-FC26-4927-B208-D033BEC3010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93634ADC-A5B6-43A3-82B2-7AD40A467DA6}" type="slidenum">
              <a:rPr lang="ru-RU" altLang="x-none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5</a:t>
            </a:fld>
            <a:endParaRPr lang="ru-RU" altLang="x-none" sz="1400"/>
          </a:p>
        </p:txBody>
      </p:sp>
      <p:sp>
        <p:nvSpPr>
          <p:cNvPr id="10243" name="Text Box 1">
            <a:extLst>
              <a:ext uri="{FF2B5EF4-FFF2-40B4-BE49-F238E27FC236}">
                <a16:creationId xmlns="" xmlns:a16="http://schemas.microsoft.com/office/drawing/2014/main" id="{70EB0011-9AB0-49AF-A1B3-CB4895E49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1438" y="868680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18E5C70B-9EDB-4987-9C37-D84A5A0216AD}" type="slidenum">
              <a:rPr lang="ru-RU" altLang="x-none" sz="1400"/>
              <a:pPr algn="r" eaLnBrk="1" hangingPunct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ru-RU" altLang="x-none" sz="1400"/>
          </a:p>
        </p:txBody>
      </p:sp>
      <p:sp>
        <p:nvSpPr>
          <p:cNvPr id="10244" name="Rectangle 2">
            <a:extLst>
              <a:ext uri="{FF2B5EF4-FFF2-40B4-BE49-F238E27FC236}">
                <a16:creationId xmlns="" xmlns:a16="http://schemas.microsoft.com/office/drawing/2014/main" id="{71DE157D-A3C8-4F4B-9676-F07D467AE4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3">
            <a:extLst>
              <a:ext uri="{FF2B5EF4-FFF2-40B4-BE49-F238E27FC236}">
                <a16:creationId xmlns="" xmlns:a16="http://schemas.microsoft.com/office/drawing/2014/main" id="{4D49071A-A238-47C3-94F0-7049234C9B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x-none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789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3C662-9EA9-485F-85DB-E59F00D84452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14068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17248888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20069439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3328156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757A59-FD4A-457A-AD26-804168A47B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B9F9660-E92B-4945-9307-B743340B3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8D41F70-174C-4A4A-B2A7-1730E57BB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9DBF1E9-5584-487D-BA75-7B02A384B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ACEA4BF-7D7D-4B7D-8F1A-0755DE74B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56741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ADE86C9-4E12-47B9-8888-F1300549C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535BB2E-B393-4AC8-8910-D3F5A7CBEF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0982DAC-74AA-48EF-99FC-BBF5E21C7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B5D6914-AF17-4036-9163-9E2850AEA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4D1D5A5-D47E-44B7-BCDE-968020AC1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31223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0E3EA156-AFA3-45BE-9801-FC08F7EDBD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B5F1C77-E437-4177-A0B4-85D8D9CA43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80C94E4-C3E1-480D-B8AC-01F53B37E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AE5FDB6-FE25-4C61-89FD-CCD90A186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134B5A3-23E3-4A0F-B10D-480E2D985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76710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itle+ SubTitle+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72965" y="356628"/>
            <a:ext cx="75184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32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2965" y="825950"/>
            <a:ext cx="5486400" cy="267661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867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grpSp>
        <p:nvGrpSpPr>
          <p:cNvPr id="3" name="Group 7"/>
          <p:cNvGrpSpPr/>
          <p:nvPr userDrawn="1"/>
        </p:nvGrpSpPr>
        <p:grpSpPr>
          <a:xfrm>
            <a:off x="0" y="6731802"/>
            <a:ext cx="12192000" cy="126199"/>
            <a:chOff x="0" y="2573904"/>
            <a:chExt cx="8767278" cy="44695"/>
          </a:xfrm>
        </p:grpSpPr>
        <p:grpSp>
          <p:nvGrpSpPr>
            <p:cNvPr id="4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grpSp>
          <p:nvGrpSpPr>
            <p:cNvPr id="5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</p:grpSp>
      <p:sp>
        <p:nvSpPr>
          <p:cNvPr id="22" name="Flowchart: Off-page Connector 21"/>
          <p:cNvSpPr/>
          <p:nvPr userDrawn="1"/>
        </p:nvSpPr>
        <p:spPr>
          <a:xfrm rot="5400000">
            <a:off x="11731145" y="126200"/>
            <a:ext cx="384047" cy="537665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03082" y="203009"/>
            <a:ext cx="508001" cy="366183"/>
          </a:xfrm>
          <a:prstGeom prst="rect">
            <a:avLst/>
          </a:prstGeom>
        </p:spPr>
        <p:txBody>
          <a:bodyPr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38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72965" y="356628"/>
            <a:ext cx="75184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32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2965" y="825950"/>
            <a:ext cx="5486400" cy="267661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867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8" name="Flowchart: Off-page Connector 7"/>
          <p:cNvSpPr/>
          <p:nvPr userDrawn="1"/>
        </p:nvSpPr>
        <p:spPr>
          <a:xfrm rot="5400000">
            <a:off x="11731145" y="126200"/>
            <a:ext cx="384047" cy="537665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03082" y="203009"/>
            <a:ext cx="508001" cy="366183"/>
          </a:xfrm>
          <a:prstGeom prst="rect">
            <a:avLst/>
          </a:prstGeom>
        </p:spPr>
        <p:txBody>
          <a:bodyPr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19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Off-page Connector 9"/>
          <p:cNvSpPr/>
          <p:nvPr userDrawn="1"/>
        </p:nvSpPr>
        <p:spPr>
          <a:xfrm rot="5400000">
            <a:off x="11731145" y="126200"/>
            <a:ext cx="384047" cy="537665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03082" y="203009"/>
            <a:ext cx="508001" cy="366183"/>
          </a:xfrm>
          <a:prstGeom prst="rect">
            <a:avLst/>
          </a:prstGeom>
        </p:spPr>
        <p:txBody>
          <a:bodyPr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585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9FB25DF-79DD-4561-ACE3-62D26D5B4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68B36F3-C05C-492E-8CF0-B51898985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76D6657-23F9-44FC-8E76-A3264F1E3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321AD0A-05D0-4FAF-946D-85577BCCD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5FE87AF-12C5-45B6-8090-0E383D827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2859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791949-D4E4-418B-BDF8-DA9D84417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B0A5C1D-1276-4449-AB00-69081A3BB6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3147B2F-0126-47EF-A087-24862E9C5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DE4151F-114B-43E3-B99E-EE2FA99C1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6759901-07DC-42A6-9ECB-DAAB431A3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37941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8C54890-6D29-4463-B5EA-9ACDE7F54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63EBD1-9A73-4CD3-81A9-40A6E542A1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8282F2B-6B52-4D9A-A6E5-285D80D4F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7F8A982-8EFD-4317-BD2C-00AA2E320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B0A529E-6574-4D2E-8145-D2441A213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F8725CD-2B48-46A9-BFFC-862812537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13036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F8F113-AC65-48E5-84D3-B15AD01E6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2148EC0-0CAC-4276-9A31-696064AAD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F0CE016-5F45-4789-A0CF-B125447104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58B5ACA3-5747-4189-A16A-E3A5942EDD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FBD65788-1F50-46DD-9EE8-72292A35BC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5B58FC52-4969-460F-ACB0-CEF936DE5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D50524A1-52CC-4443-8AD6-F98905581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F3C3CE96-929C-4C2E-98B1-16A98BF22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95487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B2976C9-04F7-4C5E-A41D-6229FB455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54172AF-B3A5-4D67-A8F9-FF3C48C05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D46070FC-EF34-44E2-94C1-2C22705D1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DD57E19-2051-4EB4-A5C1-6C04FABDE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47084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4F044C05-7217-4D76-9552-9A28F863C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8580339-B75D-4EA8-BCB0-4887F7035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F5C9982-2042-4DA2-A43D-C66201E3C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28260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113F39-EE64-4670-8084-D4CC8F867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70B2658-73CD-43E0-A7C8-4A446ADA5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CAC9922-8D25-4DEC-8904-A7439A6348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B5A9F5A-26C2-498F-809B-2D6D6DAC8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FBE9E09-C379-4819-90BC-5613DE8FE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D8A576E-5A42-4357-836A-A617F6B6A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01589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577040D-24E3-4336-94B4-CB39EB78E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75617F0-045B-4A22-8AEC-44F2A36275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631A7E9-905A-4172-A2BD-834E09F411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A66792D-8830-44BA-88F7-CF9D891BA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41739B8-4108-4A5A-B05E-DFB7F5075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F128C56-159F-46E1-B23F-22CF954EF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41380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C03B66-BBCA-4C90-8157-06870345A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2138FEB-A994-4A36-A11E-F02FDDE8D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6AF1294-A34F-41B4-B364-BDE809D2B7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F50EE64-0ECE-44FA-9169-B481B48F9A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7459D8C-0646-42E9-806C-B50E8489A2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75830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>
            <a:extLst>
              <a:ext uri="{FF2B5EF4-FFF2-40B4-BE49-F238E27FC236}">
                <a16:creationId xmlns="" xmlns:a16="http://schemas.microsoft.com/office/drawing/2014/main" id="{7997B975-6786-4D10-A313-07790EBE3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75" y="1571626"/>
            <a:ext cx="8820150" cy="3960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kk-KZ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icrosoft YaHei" charset="-122"/>
              </a:rPr>
              <a:t>«</a:t>
            </a:r>
            <a:r>
              <a:rPr lang="ru-RU" alt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Компьютерлік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телекоммуникациялық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</a:t>
            </a:r>
            <a:r>
              <a:rPr lang="kk-KZ" sz="4000" b="1" dirty="0" smtClean="0">
                <a:latin typeface="Times New Roman" panose="02020603050405020304" pitchFamily="18" charset="0"/>
                <a:ea typeface="Microsoft YaHei" charset="-122"/>
                <a:cs typeface="Times New Roman" panose="02020603050405020304" pitchFamily="18" charset="0"/>
              </a:rPr>
              <a:t>»</a:t>
            </a:r>
            <a:endParaRPr lang="kk-KZ" sz="4000" b="1" dirty="0">
              <a:latin typeface="Times New Roman" panose="02020603050405020304" pitchFamily="18" charset="0"/>
              <a:ea typeface="Microsoft YaHei" charset="-122"/>
              <a:cs typeface="Times New Roman" panose="02020603050405020304" pitchFamily="18" charset="0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kk-KZ" sz="4000" b="1" dirty="0">
              <a:solidFill>
                <a:srgbClr val="000000"/>
              </a:solidFill>
              <a:latin typeface="Times New Roman" pitchFamily="18" charset="0"/>
              <a:ea typeface="Microsoft YaHei" charset="-122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kk-KZ" sz="2800" b="1" dirty="0">
                <a:solidFill>
                  <a:srgbClr val="000000"/>
                </a:solidFill>
                <a:latin typeface="Times New Roman" pitchFamily="18" charset="0"/>
                <a:ea typeface="Microsoft YaHei" charset="-122"/>
              </a:rPr>
              <a:t>Оқытушы: қауымдастырылған </a:t>
            </a:r>
            <a:r>
              <a:rPr lang="kk-KZ" sz="2800" b="1" dirty="0" smtClean="0">
                <a:solidFill>
                  <a:srgbClr val="000000"/>
                </a:solidFill>
                <a:latin typeface="Times New Roman" pitchFamily="18" charset="0"/>
                <a:ea typeface="Microsoft YaHei" charset="-122"/>
              </a:rPr>
              <a:t>профессор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Microsoft YaHei" charset="-122"/>
              </a:rPr>
              <a:t>, </a:t>
            </a:r>
            <a:r>
              <a:rPr lang="kk-KZ" sz="2800" b="1" dirty="0">
                <a:solidFill>
                  <a:srgbClr val="000000"/>
                </a:solidFill>
                <a:latin typeface="Times New Roman" pitchFamily="18" charset="0"/>
                <a:ea typeface="Microsoft YaHei" charset="-122"/>
              </a:rPr>
              <a:t>т.ғ.к. Толегенова А.С.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4000" b="1" dirty="0">
                <a:solidFill>
                  <a:srgbClr val="000000"/>
                </a:solidFill>
                <a:latin typeface="Times New Roman" pitchFamily="18" charset="0"/>
                <a:ea typeface="Microsoft YaHei" charset="-122"/>
              </a:rPr>
              <a:t/>
            </a:r>
            <a:br>
              <a:rPr lang="ru-RU" sz="4000" b="1" dirty="0">
                <a:solidFill>
                  <a:srgbClr val="000000"/>
                </a:solidFill>
                <a:latin typeface="Times New Roman" pitchFamily="18" charset="0"/>
                <a:ea typeface="Microsoft YaHei" charset="-122"/>
              </a:rPr>
            </a:br>
            <a:endParaRPr lang="ru-RU" sz="4000" b="1" dirty="0">
              <a:solidFill>
                <a:srgbClr val="000000"/>
              </a:solidFill>
              <a:latin typeface="Times New Roman" pitchFamily="18" charset="0"/>
              <a:ea typeface="Microsoft YaHei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8D4A6E9-7AE7-4EED-AD49-8CE5D62C7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464234"/>
          </a:xfrm>
        </p:spPr>
        <p:txBody>
          <a:bodyPr/>
          <a:lstStyle/>
          <a:p>
            <a:pPr algn="ctr"/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Ethernet  желісінің негізгі техникалық сипаттамасы</a:t>
            </a:r>
            <a:endParaRPr lang="x-none" sz="2000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F6C03B62-6A50-4F5A-9085-ACA5605A6C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88877"/>
              </p:ext>
            </p:extLst>
          </p:nvPr>
        </p:nvGraphicFramePr>
        <p:xfrm>
          <a:off x="773723" y="464235"/>
          <a:ext cx="9325564" cy="59901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69833">
                  <a:extLst>
                    <a:ext uri="{9D8B030D-6E8A-4147-A177-3AD203B41FA5}">
                      <a16:colId xmlns="" xmlns:a16="http://schemas.microsoft.com/office/drawing/2014/main" val="683333365"/>
                    </a:ext>
                  </a:extLst>
                </a:gridCol>
                <a:gridCol w="3355731">
                  <a:extLst>
                    <a:ext uri="{9D8B030D-6E8A-4147-A177-3AD203B41FA5}">
                      <a16:colId xmlns="" xmlns:a16="http://schemas.microsoft.com/office/drawing/2014/main" val="844841635"/>
                    </a:ext>
                  </a:extLst>
                </a:gridCol>
              </a:tblGrid>
              <a:tr h="429846">
                <a:tc>
                  <a:txBody>
                    <a:bodyPr/>
                    <a:lstStyle/>
                    <a:p>
                      <a:pPr indent="901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Параметрлер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9017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Белгісі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09205046"/>
                  </a:ext>
                </a:extLst>
              </a:tr>
              <a:tr h="429846">
                <a:tc>
                  <a:txBody>
                    <a:bodyPr/>
                    <a:lstStyle/>
                    <a:p>
                      <a:pPr indent="901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Деректерді жіберу жылдамдығы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Мбит/с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64651246"/>
                  </a:ext>
                </a:extLst>
              </a:tr>
              <a:tr h="429846">
                <a:tc>
                  <a:txBody>
                    <a:bodyPr/>
                    <a:lstStyle/>
                    <a:p>
                      <a:pPr indent="901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Желідегі станциялардың максималды саны 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1024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04371210"/>
                  </a:ext>
                </a:extLst>
              </a:tr>
              <a:tr h="429846">
                <a:tc>
                  <a:txBody>
                    <a:bodyPr/>
                    <a:lstStyle/>
                    <a:p>
                      <a:pPr indent="901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Түйіндер арасындағы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қашықтық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2500 м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80810006"/>
                  </a:ext>
                </a:extLst>
              </a:tr>
              <a:tr h="429846">
                <a:tc>
                  <a:txBody>
                    <a:bodyPr/>
                    <a:lstStyle/>
                    <a:p>
                      <a:pPr indent="901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Кадыр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арасындағы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арақашықтық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9,6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мкс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41099737"/>
                  </a:ext>
                </a:extLst>
              </a:tr>
              <a:tr h="429846">
                <a:tc>
                  <a:txBody>
                    <a:bodyPr/>
                    <a:lstStyle/>
                    <a:p>
                      <a:pPr indent="901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Кадырдың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минималды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ұзындығы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байт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46138929"/>
                  </a:ext>
                </a:extLst>
              </a:tr>
              <a:tr h="429846">
                <a:tc>
                  <a:txBody>
                    <a:bodyPr/>
                    <a:lstStyle/>
                    <a:p>
                      <a:pPr indent="901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Минималды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кадыр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ұзындығының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жіберу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жылдамдығы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14880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кадыр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/с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24426093"/>
                  </a:ext>
                </a:extLst>
              </a:tr>
              <a:tr h="429846">
                <a:tc>
                  <a:txBody>
                    <a:bodyPr/>
                    <a:lstStyle/>
                    <a:p>
                      <a:pPr indent="901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Кадырдың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ұзындығы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1526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байт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07133851"/>
                  </a:ext>
                </a:extLst>
              </a:tr>
              <a:tr h="429846">
                <a:tc>
                  <a:txBody>
                    <a:bodyPr/>
                    <a:lstStyle/>
                    <a:p>
                      <a:pPr indent="901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кадыр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ұындығының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жіберу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жылдамдығы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813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кадыр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/с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74312224"/>
                  </a:ext>
                </a:extLst>
              </a:tr>
              <a:tr h="429846">
                <a:tc>
                  <a:txBody>
                    <a:bodyPr/>
                    <a:lstStyle/>
                    <a:p>
                      <a:pPr indent="901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JAM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тізбектің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ұзындығы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бит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34700979"/>
                  </a:ext>
                </a:extLst>
              </a:tr>
              <a:tr h="429846">
                <a:tc>
                  <a:txBody>
                    <a:bodyPr/>
                    <a:lstStyle/>
                    <a:p>
                      <a:pPr indent="901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Кейінге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қалдырудың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арақышықтығы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51,2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мкс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69544457"/>
                  </a:ext>
                </a:extLst>
              </a:tr>
              <a:tr h="429846">
                <a:tc>
                  <a:txBody>
                    <a:bodyPr/>
                    <a:lstStyle/>
                    <a:p>
                      <a:pPr indent="901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Жіберу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әрекетінің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максималды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саны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5835131"/>
                  </a:ext>
                </a:extLst>
              </a:tr>
              <a:tr h="429846">
                <a:tc>
                  <a:txBody>
                    <a:bodyPr/>
                    <a:lstStyle/>
                    <a:p>
                      <a:pPr indent="9017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Коллизиядан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кейін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кездейсоқ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кідірістің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ұзындығы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52,4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</a:t>
                      </a:r>
                      <a:endParaRPr lang="x-non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374404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8321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0502" y="404754"/>
            <a:ext cx="7518400" cy="471365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Base-T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Ethernet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желісі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853" y="1044561"/>
            <a:ext cx="8566484" cy="553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149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Straight Connector 62"/>
          <p:cNvCxnSpPr>
            <a:stCxn id="29" idx="4"/>
            <a:endCxn id="36" idx="0"/>
          </p:cNvCxnSpPr>
          <p:nvPr/>
        </p:nvCxnSpPr>
        <p:spPr>
          <a:xfrm>
            <a:off x="6067950" y="2841002"/>
            <a:ext cx="0" cy="141573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cxnSpLocks/>
          </p:cNvCxnSpPr>
          <p:nvPr/>
        </p:nvCxnSpPr>
        <p:spPr>
          <a:xfrm flipH="1" flipV="1">
            <a:off x="5906551" y="65434"/>
            <a:ext cx="1" cy="2504267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/>
          <p:cNvGrpSpPr/>
          <p:nvPr/>
        </p:nvGrpSpPr>
        <p:grpSpPr>
          <a:xfrm>
            <a:off x="372151" y="1448584"/>
            <a:ext cx="5137000" cy="4657170"/>
            <a:chOff x="425669" y="2203667"/>
            <a:chExt cx="3973509" cy="811886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71" name="Rounded Rectangle 70"/>
            <p:cNvSpPr/>
            <p:nvPr/>
          </p:nvSpPr>
          <p:spPr>
            <a:xfrm>
              <a:off x="425669" y="2203667"/>
              <a:ext cx="3725972" cy="762109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2" name="Rounded Rectangle 71"/>
            <p:cNvSpPr/>
            <p:nvPr/>
          </p:nvSpPr>
          <p:spPr>
            <a:xfrm>
              <a:off x="425669" y="2253444"/>
              <a:ext cx="3725972" cy="762109"/>
            </a:xfrm>
            <a:prstGeom prst="roundRect">
              <a:avLst>
                <a:gd name="adj" fmla="val 1127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3" name="Isosceles Triangle 72"/>
            <p:cNvSpPr/>
            <p:nvPr/>
          </p:nvSpPr>
          <p:spPr>
            <a:xfrm rot="5400000">
              <a:off x="3986273" y="2453549"/>
              <a:ext cx="463912" cy="3618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596184" y="1842443"/>
            <a:ext cx="4221069" cy="41549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Соқтығысудың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маршрутизаторлар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маршрутизаторлар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коммутаторлар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коммутаторлар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соқтығысу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сегменттеріне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домендеріне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Маршрутизаторға тікелей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соңғы түйіндер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қосылмайды; қосылу әдетте қосқыштар арқылы жүзеге асырылады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коммутатор порты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жабдықталған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 жады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кадрларды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 үшін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буфер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құруға мүмкіндік береді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Порт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процессорларын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басқаруды жүйелік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 асырады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8" name="Title 117"/>
          <p:cNvSpPr>
            <a:spLocks noGrp="1"/>
          </p:cNvSpPr>
          <p:nvPr>
            <p:ph type="title"/>
          </p:nvPr>
        </p:nvSpPr>
        <p:spPr>
          <a:xfrm>
            <a:off x="57851" y="464616"/>
            <a:ext cx="5974487" cy="386944"/>
          </a:xfrm>
        </p:spPr>
        <p:txBody>
          <a:bodyPr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желілердегі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коммутаторлар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" name="Slide Number Placeholder 1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B7D2-B98C-44FD-8D04-7EC62A56497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5899582" y="2504267"/>
            <a:ext cx="336735" cy="336735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38" name="Group 37"/>
          <p:cNvGrpSpPr/>
          <p:nvPr/>
        </p:nvGrpSpPr>
        <p:grpSpPr>
          <a:xfrm flipH="1">
            <a:off x="6296699" y="223378"/>
            <a:ext cx="5298012" cy="2437279"/>
            <a:chOff x="425669" y="2203667"/>
            <a:chExt cx="3973509" cy="811886"/>
          </a:xfrm>
          <a:solidFill>
            <a:schemeClr val="accent6">
              <a:lumMod val="75000"/>
            </a:schemeClr>
          </a:solidFill>
        </p:grpSpPr>
        <p:sp>
          <p:nvSpPr>
            <p:cNvPr id="39" name="Rounded Rectangle 38"/>
            <p:cNvSpPr/>
            <p:nvPr/>
          </p:nvSpPr>
          <p:spPr>
            <a:xfrm>
              <a:off x="425669" y="2203667"/>
              <a:ext cx="3725972" cy="762109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425669" y="2253444"/>
              <a:ext cx="3725972" cy="762109"/>
            </a:xfrm>
            <a:prstGeom prst="roundRect">
              <a:avLst>
                <a:gd name="adj" fmla="val 1127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1" name="Isosceles Triangle 40"/>
            <p:cNvSpPr/>
            <p:nvPr/>
          </p:nvSpPr>
          <p:spPr>
            <a:xfrm rot="5400000">
              <a:off x="3986273" y="2453549"/>
              <a:ext cx="463912" cy="3618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6752534" y="440171"/>
            <a:ext cx="4659343" cy="221599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Коммутатордың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порты (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интерфейсі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оған қосылған түйінмен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компьютермен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 түйіндері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хабпен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құрылған әр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соқтығысу домені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Концентраторда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асырылған желіде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коллизия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туындаған кезде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коллизия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сигналы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концентратордың барлық порттары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таралады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Алайда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соқтығысу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сигналы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коммутатордың басқа порттарына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берілмейді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51" name="Straight Connector 50"/>
          <p:cNvCxnSpPr>
            <a:stCxn id="36" idx="4"/>
          </p:cNvCxnSpPr>
          <p:nvPr/>
        </p:nvCxnSpPr>
        <p:spPr>
          <a:xfrm>
            <a:off x="6067950" y="4593468"/>
            <a:ext cx="37827" cy="2264533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5899582" y="4256733"/>
            <a:ext cx="336735" cy="336735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19" name="Рисунок 18" descr="Сеть на базе коммутатора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745" y="2810088"/>
            <a:ext cx="6591959" cy="36654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034569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" presetClass="entr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50"/>
                            </p:stCondLst>
                            <p:childTnLst>
                              <p:par>
                                <p:cTn id="3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50"/>
                            </p:stCondLst>
                            <p:childTnLst>
                              <p:par>
                                <p:cTn id="4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29" grpId="0" animBg="1"/>
      <p:bldP spid="44" grpId="0"/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Straight Connector 129"/>
          <p:cNvCxnSpPr/>
          <p:nvPr/>
        </p:nvCxnSpPr>
        <p:spPr>
          <a:xfrm>
            <a:off x="6096000" y="3891776"/>
            <a:ext cx="0" cy="2966224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Slide Number Placeholder 124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136B7D2-B98C-44FD-8D04-7EC62A564975}" type="slidenum">
              <a:rPr lang="en-US" smtClean="0"/>
              <a:pPr/>
              <a:t>13</a:t>
            </a:fld>
            <a:endParaRPr lang="en-US" dirty="0"/>
          </a:p>
        </p:txBody>
      </p:sp>
      <p:cxnSp>
        <p:nvCxnSpPr>
          <p:cNvPr id="93" name="Straight Connector 92"/>
          <p:cNvCxnSpPr>
            <a:stCxn id="108" idx="0"/>
          </p:cNvCxnSpPr>
          <p:nvPr/>
        </p:nvCxnSpPr>
        <p:spPr>
          <a:xfrm flipH="1" flipV="1">
            <a:off x="6096000" y="0"/>
            <a:ext cx="1" cy="3555041"/>
          </a:xfrm>
          <a:prstGeom prst="line">
            <a:avLst/>
          </a:prstGeom>
          <a:ln w="19050" cap="sq">
            <a:solidFill>
              <a:schemeClr val="accent1">
                <a:lumMod val="75000"/>
              </a:schemeClr>
            </a:solidFill>
            <a:prstDash val="sysDot"/>
            <a:headEnd type="none"/>
            <a:tailEnd type="non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grpSp>
        <p:nvGrpSpPr>
          <p:cNvPr id="2" name="Group 93"/>
          <p:cNvGrpSpPr/>
          <p:nvPr/>
        </p:nvGrpSpPr>
        <p:grpSpPr>
          <a:xfrm>
            <a:off x="197913" y="617365"/>
            <a:ext cx="4981854" cy="5930013"/>
            <a:chOff x="425669" y="2203667"/>
            <a:chExt cx="3973509" cy="81188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03" name="Isosceles Triangle 102"/>
            <p:cNvSpPr/>
            <p:nvPr/>
          </p:nvSpPr>
          <p:spPr>
            <a:xfrm rot="5400000">
              <a:off x="3986273" y="2453549"/>
              <a:ext cx="463912" cy="3618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98" name="Rounded Rectangle 97"/>
            <p:cNvSpPr/>
            <p:nvPr/>
          </p:nvSpPr>
          <p:spPr>
            <a:xfrm>
              <a:off x="425669" y="2203667"/>
              <a:ext cx="3725972" cy="762109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02" name="Rounded Rectangle 101"/>
            <p:cNvSpPr/>
            <p:nvPr/>
          </p:nvSpPr>
          <p:spPr>
            <a:xfrm>
              <a:off x="425669" y="2253444"/>
              <a:ext cx="3725972" cy="762109"/>
            </a:xfrm>
            <a:prstGeom prst="roundRect">
              <a:avLst>
                <a:gd name="adj" fmla="val 1127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106" name="TextBox 105"/>
          <p:cNvSpPr txBox="1"/>
          <p:nvPr/>
        </p:nvSpPr>
        <p:spPr>
          <a:xfrm>
            <a:off x="433383" y="1138085"/>
            <a:ext cx="4085047" cy="517064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Кеңінен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мекенжайлары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кадрларды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коммутатор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порттарына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жағдайларда бұл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ыңғайлы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Осылайша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коммутатор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мекенжайлары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кадрларды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сүзбейді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кез-келген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кеңінен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мекенжайларымен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кадрлар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бастаса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жүктеледі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кеңінен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дауылы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broadcast storm)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 желі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"құлайды".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Мұны желінің қалыпты жұмысын бұзғысы келетін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зиянкестер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мекен-жайлары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kk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кеңінен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хабарламаларымен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толтырады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коммутациялық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мекен-жай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кестесі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коммутатор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бастайды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зиянкес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берілетін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дауылымен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домендеріне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бөлетін маршрутизатор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 күресе алады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8" name="Oval 107"/>
          <p:cNvSpPr/>
          <p:nvPr/>
        </p:nvSpPr>
        <p:spPr>
          <a:xfrm>
            <a:off x="5927633" y="3555041"/>
            <a:ext cx="336735" cy="336735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4869413" y="99930"/>
            <a:ext cx="7189423" cy="5878256"/>
            <a:chOff x="6432735" y="1512215"/>
            <a:chExt cx="5626100" cy="3323372"/>
          </a:xfrm>
        </p:grpSpPr>
        <p:pic>
          <p:nvPicPr>
            <p:cNvPr id="14" name="Рисунок 13" descr="Деление сети на широковещательные домены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2735" y="1777520"/>
              <a:ext cx="5626100" cy="30580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6555180" y="4251367"/>
              <a:ext cx="1068777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тарату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r>
                <a:rPr lang="ru-RU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домені</a:t>
              </a:r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№1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942613" y="4215740"/>
              <a:ext cx="1818903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тарату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домені</a:t>
              </a:r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r>
                <a:rPr lang="ru-RU" sz="1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№2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452602" y="1512215"/>
              <a:ext cx="4267839" cy="20880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kk-KZ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Желінің кеңінен тарату доменіне бөлу</a:t>
              </a:r>
              <a:endParaRPr lang="ru-RU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326086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4.11.16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7136" y="479425"/>
            <a:ext cx="11664777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Коллизия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ұғымын түсіндірініз?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 құрылғы бір сегменттегі коллизияны шектейді?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Микросегмент ұғымын түсіндірініз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Локальді желіде адрестеу түйіні қандай база адресінде болады?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Жылжымалы және кадырды фильтірлеудің айырмашылықтары?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Кең болжау домендеріне желі қандай құрылғыны бөледі?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Коммутаторды іске шығаруы қандай параметірлермен анықталады?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Тесу коммутациясы немесе ‘ұшуда’ аралық сақтау коммутациясынан немесе буферлеуден айырмашылығы қандай?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SPT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хаттамасы не үшін қолданылады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Жаттығу:</a:t>
            </a:r>
            <a:endPara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Коммутаторда бес соңғы түйінімен локальді желісін бейнелеңіз, нөмір портын және МАС-адрес түйінін көрсетіңіз. Бүкіл түйіндер деректерімен активті түрде ауысқан кезіндегі коммутация кестесін құрыңыз.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0" name="Text Box 1"/>
          <p:cNvSpPr txBox="1">
            <a:spLocks noChangeArrowheads="1"/>
          </p:cNvSpPr>
          <p:nvPr/>
        </p:nvSpPr>
        <p:spPr bwMode="auto">
          <a:xfrm>
            <a:off x="838200" y="0"/>
            <a:ext cx="829945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 сұрақтар: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419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150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4.11.16</a:t>
            </a:r>
            <a:endParaRPr lang="ru-RU"/>
          </a:p>
        </p:txBody>
      </p:sp>
      <p:pic>
        <p:nvPicPr>
          <p:cNvPr id="21509" name="Picture 6" descr="http://im0-tub-kz.yandex.net/i?id=ab881d34502c937819175f169155ddf9-16-144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88048" y="5194575"/>
            <a:ext cx="775135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x-none" sz="5400" dirty="0" err="1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</a:t>
            </a:r>
            <a:r>
              <a:rPr lang="x-none" sz="5400" dirty="0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5400" dirty="0" err="1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рақмет</a:t>
            </a:r>
            <a:r>
              <a:rPr lang="en-US" sz="5400" dirty="0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!!</a:t>
            </a:r>
            <a:endParaRPr lang="x-none" sz="5400" dirty="0">
              <a:ln w="0">
                <a:solidFill>
                  <a:srgbClr val="0033CC"/>
                </a:solidFill>
              </a:ln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1608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1847850" y="1052513"/>
            <a:ext cx="8820150" cy="31480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4000" b="1" dirty="0" err="1">
                <a:latin typeface="Times New Roman" pitchFamily="18" charset="0"/>
                <a:ea typeface="Microsoft YaHei" charset="-122"/>
              </a:rPr>
              <a:t>Дәріс</a:t>
            </a:r>
            <a:r>
              <a:rPr lang="ru-RU" sz="4000" b="1" dirty="0">
                <a:latin typeface="Times New Roman" pitchFamily="18" charset="0"/>
                <a:ea typeface="Microsoft YaHei" charset="-122"/>
              </a:rPr>
              <a:t> </a:t>
            </a:r>
            <a:r>
              <a:rPr lang="ru-RU" sz="4000" b="1" dirty="0" err="1">
                <a:latin typeface="Times New Roman" pitchFamily="18" charset="0"/>
                <a:ea typeface="Microsoft YaHei" charset="-122"/>
              </a:rPr>
              <a:t>тақырыбы</a:t>
            </a:r>
            <a:r>
              <a:rPr lang="ru-RU" sz="4000" b="1" dirty="0">
                <a:latin typeface="Times New Roman" pitchFamily="18" charset="0"/>
                <a:ea typeface="Microsoft YaHei" charset="-122"/>
              </a:rPr>
              <a:t>: </a:t>
            </a: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4000" b="1" dirty="0" smtClean="0">
                <a:latin typeface="Times New Roman" pitchFamily="18" charset="0"/>
                <a:ea typeface="Microsoft YaHei" charset="-122"/>
                <a:cs typeface="Times New Roman" panose="02020603050405020304" pitchFamily="18" charset="0"/>
              </a:rPr>
              <a:t>«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Ethernet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b="1" dirty="0" smtClean="0">
                <a:latin typeface="Times New Roman" pitchFamily="18" charset="0"/>
                <a:ea typeface="Microsoft YaHei" charset="-122"/>
                <a:cs typeface="Times New Roman" panose="02020603050405020304" pitchFamily="18" charset="0"/>
              </a:rPr>
              <a:t>»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icrosoft YaHei" charset="-122"/>
              </a:rPr>
              <a:t/>
            </a:r>
            <a:b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icrosoft YaHei" charset="-122"/>
              </a:rPr>
            </a:b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icrosoft YaHe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17747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B7D2-B98C-44FD-8D04-7EC62A56497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726352" y="2222585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Ethernet </a:t>
            </a:r>
            <a:r>
              <a:rPr lang="kk-KZ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технологиясының жергілікті (локальді) желісі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996831" y="569192"/>
            <a:ext cx="4499509" cy="5675243"/>
            <a:chOff x="1424213" y="596348"/>
            <a:chExt cx="4195103" cy="5458265"/>
          </a:xfrm>
        </p:grpSpPr>
        <p:pic>
          <p:nvPicPr>
            <p:cNvPr id="7" name="tabl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24213" y="1510748"/>
              <a:ext cx="4195103" cy="4543865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1847020" y="596348"/>
              <a:ext cx="3349487" cy="91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OSI </a:t>
              </a:r>
              <a:r>
                <a:rPr lang="kk-KZ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модельдері</a:t>
              </a:r>
              <a:endPara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5751873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B7D2-B98C-44FD-8D04-7EC62A56497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577516" y="699029"/>
            <a:ext cx="11049801" cy="332398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Дәріс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мазм</a:t>
            </a: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ұны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технологиялық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көрсетілген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желілік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технологияның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Дәрістің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Ethernet, Fast Ethernet, Gigabit Ethernet, 10Gigabit Ethernet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технологияларына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теңестіру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талдауын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endParaRPr lang="ru-RU" sz="3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750274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="" xmlns:a16="http://schemas.microsoft.com/office/drawing/2014/main" id="{EA9B11D5-A63B-4EF8-B8A7-EF265B170E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1711" y="450433"/>
            <a:ext cx="7572375" cy="428625"/>
          </a:xfrm>
        </p:spPr>
        <p:txBody>
          <a:bodyPr rtlCol="0">
            <a:normAutofit fontScale="90000"/>
          </a:bodyPr>
          <a:lstStyle/>
          <a:p>
            <a:pPr algn="l">
              <a:defRPr/>
            </a:pPr>
            <a:r>
              <a:rPr lang="kk-KZ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Әдебиеттер тізімі: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D24CE38-DA49-4947-8DA5-1805DBE53B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4696" y="1251284"/>
            <a:ext cx="11622504" cy="5035216"/>
          </a:xfrm>
        </p:spPr>
        <p:txBody>
          <a:bodyPr>
            <a:normAutofit/>
          </a:bodyPr>
          <a:lstStyle/>
          <a:p>
            <a:pPr marL="271463" indent="-184150" algn="just" defTabSz="271463">
              <a:lnSpc>
                <a:spcPct val="80000"/>
              </a:lnSpc>
              <a:buFont typeface="Calibri" panose="020F0502020204030204" pitchFamily="34" charset="0"/>
              <a:buAutoNum type="arabicPeriod"/>
              <a:tabLst>
                <a:tab pos="87313" algn="l"/>
              </a:tabLst>
              <a:defRPr/>
            </a:pPr>
            <a:r>
              <a:rPr lang="kk-KZ" altLang="x-none" sz="1800" dirty="0">
                <a:latin typeface="Times New Roman" panose="02020603050405020304" pitchFamily="18" charset="0"/>
                <a:ea typeface="SimSun" panose="02010600030101010101" pitchFamily="2" charset="-122"/>
              </a:rPr>
              <a:t>А.С Толегенова, Д.Б Кенебаева, Н.Т Айтжанова. Дестелік және гибритті коммутация желісі: пәнінен оқу құралы. – Астана: С.Сейфуллин атындағы Қазақ агротехникалық университетінің баспасы, 2017.-268б. </a:t>
            </a:r>
            <a:endParaRPr lang="x-none" altLang="x-non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  <a:defRPr/>
            </a:pPr>
            <a:r>
              <a:rPr lang="kk-KZ" altLang="x-none" sz="1800" dirty="0">
                <a:latin typeface="Times New Roman" panose="02020603050405020304" pitchFamily="18" charset="0"/>
                <a:cs typeface="Calibri" panose="020F0502020204030204" pitchFamily="34" charset="0"/>
              </a:rPr>
              <a:t>А.С. Толегенова, Б.Қ. Құдайбергенова. Дестелік және гибридті коммутациялар желісі пәнінен оқу әдістемелік кешені (қазақ тілінде)</a:t>
            </a:r>
            <a:r>
              <a:rPr lang="kk-KZ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altLang="x-none" sz="1800" dirty="0">
                <a:latin typeface="Times New Roman" panose="02020603050405020304" pitchFamily="18" charset="0"/>
                <a:cs typeface="Calibri" panose="020F0502020204030204" pitchFamily="34" charset="0"/>
              </a:rPr>
              <a:t>баспа</a:t>
            </a:r>
            <a:r>
              <a:rPr lang="kk-KZ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altLang="x-none" sz="1800" dirty="0">
                <a:latin typeface="Times New Roman" panose="02020603050405020304" pitchFamily="18" charset="0"/>
                <a:cs typeface="Calibri" panose="020F0502020204030204" pitchFamily="34" charset="0"/>
              </a:rPr>
              <a:t>С.Сейфуллин атындағы ҚазАТУ баспаханасынан басып шығарылды, 2016ж.</a:t>
            </a:r>
            <a:r>
              <a:rPr lang="kk-KZ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x-none" altLang="x-none" sz="18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  <a:defRPr/>
            </a:pPr>
            <a:r>
              <a:rPr lang="kk-KZ" altLang="x-none" sz="1800" dirty="0">
                <a:latin typeface="Times New Roman" panose="02020603050405020304" pitchFamily="18" charset="0"/>
                <a:cs typeface="Calibri" panose="020F0502020204030204" pitchFamily="34" charset="0"/>
              </a:rPr>
              <a:t>Инфокоммуникациялық жүйелерді жобалау және пайдалану пәнінен оқу-әдістемелік кешені. (қазақ тілінде). С.Сейфуллин атындағы ҚазАТУ баспаханасынан басып шығарылды, 2016ж.</a:t>
            </a:r>
            <a:r>
              <a:rPr lang="kk-KZ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kk-KZ" altLang="x-none" sz="1800" dirty="0">
                <a:latin typeface="Times New Roman" panose="02020603050405020304" pitchFamily="18" charset="0"/>
                <a:cs typeface="Calibri" panose="020F0502020204030204" pitchFamily="34" charset="0"/>
              </a:rPr>
              <a:t>А.С. Толегенова, Д.Б. Кенебаева, Н.Т. АйтжановаА.С. Толегенова, Д.Б. Кенебаева, Н.Т. Айтжанова.</a:t>
            </a:r>
            <a:endParaRPr lang="x-none" altLang="x-none" sz="18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  <a:defRPr/>
            </a:pPr>
            <a:r>
              <a:rPr lang="kk-KZ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А.Д.Мухамеджанова., Ю.М.Гармашова. Абоненттік қатынаудың мультиқызметтік желілері. 2 бөлім. 050719 – Радиотехника, электроника және телекоммуникация мамандығы бойынша дайындалатын барлық оқу түрінің студенттеріне арналған дәрістер жинағы. - Алматы: АЭБУ, 2013.</a:t>
            </a:r>
            <a:endParaRPr lang="x-none" altLang="x-non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  <a:defRPr/>
            </a:pP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Гармашова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Ю.М.,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Калиева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С.А.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Чежимбаева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К.С.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Абоненттік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қатынаудың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мультисервистік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желілері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5В071900 – Радиотехника, электроника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телекоммуникациялар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мамандығының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студенттері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зертханалық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жұмыстарды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орындауға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әдістемелік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нұскау</a:t>
            </a:r>
            <a:r>
              <a:rPr lang="ru-RU" altLang="x-none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Алматы: АЭБУ, 2012.</a:t>
            </a:r>
            <a:endParaRPr lang="x-none" altLang="x-non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80000"/>
              </a:lnSpc>
              <a:buFont typeface="Times New Roman" panose="02020603050405020304" pitchFamily="18" charset="0"/>
              <a:buAutoNum type="arabicParenR"/>
              <a:tabLst>
                <a:tab pos="87313" algn="l"/>
              </a:tabLst>
              <a:defRPr/>
            </a:pPr>
            <a:endParaRPr lang="ru-RU" altLang="x-non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80000"/>
              </a:lnSpc>
              <a:tabLst>
                <a:tab pos="87313" algn="l"/>
              </a:tabLst>
              <a:defRPr/>
            </a:pPr>
            <a:endParaRPr lang="ru-RU" altLang="x-none" sz="1800" dirty="0">
              <a:latin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80000"/>
              </a:lnSpc>
              <a:tabLst>
                <a:tab pos="87313" algn="l"/>
              </a:tabLst>
              <a:defRPr/>
            </a:pPr>
            <a:endParaRPr lang="kk-KZ" altLang="x-none" sz="13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80000"/>
              </a:lnSpc>
              <a:tabLst>
                <a:tab pos="87313" algn="l"/>
              </a:tabLst>
              <a:defRPr/>
            </a:pPr>
            <a:endParaRPr lang="kk-KZ" altLang="x-none" sz="13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80000"/>
              </a:lnSpc>
              <a:tabLst>
                <a:tab pos="87313" algn="l"/>
              </a:tabLst>
              <a:defRPr/>
            </a:pPr>
            <a:endParaRPr lang="ru-RU" altLang="x-none" sz="8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5878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6B3C54E-673C-4E70-BD8D-25110C46A8D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4.11.16</a:t>
            </a:r>
          </a:p>
        </p:txBody>
      </p:sp>
      <p:sp>
        <p:nvSpPr>
          <p:cNvPr id="16387" name="TextBox 5">
            <a:extLst>
              <a:ext uri="{FF2B5EF4-FFF2-40B4-BE49-F238E27FC236}">
                <a16:creationId xmlns="" xmlns:a16="http://schemas.microsoft.com/office/drawing/2014/main" id="{AB065749-525B-42DF-9A69-DCC2CC78B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48681"/>
            <a:ext cx="11063068" cy="47602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tabLst>
                <a:tab pos="3059113" algn="ctr"/>
                <a:tab pos="35829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3059113" algn="ctr"/>
                <a:tab pos="35829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059113" algn="ctr"/>
                <a:tab pos="35829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059113" algn="ctr"/>
                <a:tab pos="35829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059113" algn="ctr"/>
                <a:tab pos="35829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059113" algn="ctr"/>
                <a:tab pos="35829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059113" algn="ctr"/>
                <a:tab pos="35829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059113" algn="ctr"/>
                <a:tab pos="35829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059113" algn="ctr"/>
                <a:tab pos="35829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just">
              <a:spcAft>
                <a:spcPts val="1000"/>
              </a:spcAft>
              <a:defRPr/>
            </a:pPr>
            <a:r>
              <a:rPr lang="kk-KZ" altLang="x-none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ITU </a:t>
            </a:r>
            <a:r>
              <a:rPr lang="kk-KZ" altLang="x-none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International Telecommunications Union</a:t>
            </a:r>
            <a:r>
              <a:rPr lang="kk-KZ" altLang="x-none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халықаралық телекоммуникация бірлестігі.</a:t>
            </a:r>
            <a:endParaRPr lang="en-US" altLang="x-none" sz="20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 – Local Area Network</a:t>
            </a:r>
            <a:r>
              <a:rPr lang="kk-KZ" altLang="x-none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локальдық желі.</a:t>
            </a:r>
            <a:endParaRPr lang="x-none" altLang="x-none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Link-state Protocol</a:t>
            </a:r>
            <a:r>
              <a:rPr lang="kk-KZ" alt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арна күйінің хаттамасы.</a:t>
            </a:r>
            <a:endParaRPr lang="x-none" altLang="x-none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LLC – Logical Link Control</a:t>
            </a:r>
            <a:r>
              <a:rPr lang="kk-KZ" alt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мәліметтерді логикалық таратуды басқару.</a:t>
            </a:r>
            <a:endParaRPr lang="x-none" altLang="x-none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MAC – Media Access Control</a:t>
            </a:r>
            <a:r>
              <a:rPr lang="kk-KZ" alt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ортаға рұқсатнамасы бар деңгейді басқару.</a:t>
            </a:r>
            <a:endParaRPr lang="en-US" altLang="x-none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MPLS – Multi Protocol Label Switching</a:t>
            </a:r>
            <a:r>
              <a:rPr lang="kk-KZ" altLang="x-none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белгі бойынша көп хаттамалы коммутация.</a:t>
            </a:r>
            <a:endParaRPr lang="x-none" altLang="x-none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Private </a:t>
            </a:r>
            <a:r>
              <a:rPr lang="kk-KZ" altLang="x-none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 addresses – жеке IP-адрестер</a:t>
            </a:r>
            <a:endParaRPr lang="x-none" altLang="x-none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 IP addresses</a:t>
            </a:r>
            <a:r>
              <a:rPr lang="kk-KZ" alt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қоғамдық IP-адрестер</a:t>
            </a:r>
            <a:endParaRPr lang="x-none" altLang="x-none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QoS – Quality of Service</a:t>
            </a:r>
            <a:r>
              <a:rPr lang="kk-KZ" alt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қызмет көрсетудің сапасы</a:t>
            </a:r>
            <a:endParaRPr lang="x-none" altLang="x-none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RIP – Routing Information Protocol</a:t>
            </a:r>
            <a:r>
              <a:rPr lang="kk-KZ" alt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қашықтық векторының негізінде маршрутизация хаттамасы</a:t>
            </a:r>
            <a:endParaRPr lang="x-none" altLang="x-none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  <a:defRPr/>
            </a:pPr>
            <a:r>
              <a:rPr lang="kk-KZ" altLang="x-none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RTP – Reliable Transport Protocol</a:t>
            </a:r>
            <a:r>
              <a:rPr lang="kk-KZ" alt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сенімді тасымалдау хаттамасы</a:t>
            </a:r>
            <a:r>
              <a:rPr lang="kk-KZ" altLang="x-none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altLang="x-none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FBD0467E-B866-4A35-8B83-AF1A6E763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6675"/>
            <a:ext cx="12192000" cy="482600"/>
          </a:xfrm>
        </p:spPr>
        <p:txBody>
          <a:bodyPr/>
          <a:lstStyle/>
          <a:p>
            <a:pPr algn="ctr">
              <a:defRPr/>
            </a:pPr>
            <a:r>
              <a:rPr lang="kk-KZ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Қысқартылған сөздер тізімі</a:t>
            </a:r>
            <a:endParaRPr lang="x-none" sz="2000" dirty="0"/>
          </a:p>
        </p:txBody>
      </p:sp>
    </p:spTree>
    <p:extLst>
      <p:ext uri="{BB962C8B-B14F-4D97-AF65-F5344CB8AC3E}">
        <p14:creationId xmlns:p14="http://schemas.microsoft.com/office/powerpoint/2010/main" val="393803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179C77D-3C65-455A-9451-D2A13C1A5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7692" y="110588"/>
            <a:ext cx="7115175" cy="439738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kk-KZ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Қысқартылған сөздер тізімі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>
            <a:extLst>
              <a:ext uri="{FF2B5EF4-FFF2-40B4-BE49-F238E27FC236}">
                <a16:creationId xmlns="" xmlns:a16="http://schemas.microsoft.com/office/drawing/2014/main" id="{7F05DA80-A2FD-4175-9E72-B57C974DD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30457"/>
            <a:ext cx="12192000" cy="6162675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spcAft>
                <a:spcPts val="1000"/>
              </a:spcAft>
              <a:defRPr/>
            </a:pPr>
            <a:endParaRPr lang="x-none" altLang="x-none" sz="5600" dirty="0"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r>
              <a:rPr lang="kk-KZ" altLang="x-none" sz="5600" b="1" dirty="0">
                <a:latin typeface="Times New Roman" panose="02020603050405020304" pitchFamily="18" charset="0"/>
                <a:cs typeface="Calibri" panose="020F0502020204030204" pitchFamily="34" charset="0"/>
              </a:rPr>
              <a:t>ARP – Address Resolution Protocol –</a:t>
            </a:r>
            <a:r>
              <a:rPr lang="kk-KZ" altLang="x-none" sz="5600" dirty="0">
                <a:latin typeface="Times New Roman" panose="02020603050405020304" pitchFamily="18" charset="0"/>
                <a:cs typeface="Calibri" panose="020F0502020204030204" pitchFamily="34" charset="0"/>
              </a:rPr>
              <a:t> адрестер рұқсатнама хаттамасы.</a:t>
            </a:r>
            <a:endParaRPr lang="x-none" altLang="x-none" sz="5600" dirty="0"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r>
              <a:rPr lang="kk-KZ" altLang="x-none" sz="5600" b="1" dirty="0">
                <a:latin typeface="Times New Roman" panose="02020603050405020304" pitchFamily="18" charset="0"/>
                <a:cs typeface="Calibri" panose="020F0502020204030204" pitchFamily="34" charset="0"/>
              </a:rPr>
              <a:t>Bandwidth –</a:t>
            </a:r>
            <a:r>
              <a:rPr lang="kk-KZ" altLang="x-none" sz="5600" dirty="0">
                <a:latin typeface="Times New Roman" panose="02020603050405020304" pitchFamily="18" charset="0"/>
                <a:cs typeface="Calibri" panose="020F0502020204030204" pitchFamily="34" charset="0"/>
              </a:rPr>
              <a:t> өткізу жолағы.</a:t>
            </a:r>
            <a:endParaRPr lang="x-none" altLang="x-none" sz="5600" dirty="0"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r>
              <a:rPr lang="kk-KZ" altLang="x-none" sz="56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EIGRP </a:t>
            </a:r>
            <a:r>
              <a:rPr lang="kk-KZ" altLang="x-none" sz="5600" b="1" dirty="0">
                <a:latin typeface="Times New Roman" panose="02020603050405020304" pitchFamily="18" charset="0"/>
                <a:cs typeface="Calibri" panose="020F0502020204030204" pitchFamily="34" charset="0"/>
              </a:rPr>
              <a:t>– Enhanced Interior Gateway Routing Protocol</a:t>
            </a:r>
            <a:r>
              <a:rPr lang="kk-KZ" altLang="x-none" sz="5600" dirty="0">
                <a:latin typeface="Times New Roman" panose="02020603050405020304" pitchFamily="18" charset="0"/>
                <a:cs typeface="Calibri" panose="020F0502020204030204" pitchFamily="34" charset="0"/>
              </a:rPr>
              <a:t> –ішкі маршрутизацияның кеңейтілген хаттамасы.</a:t>
            </a:r>
            <a:endParaRPr lang="x-none" altLang="x-none" sz="5600" dirty="0"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r>
              <a:rPr lang="kk-KZ" altLang="x-none" sz="5600" b="1" dirty="0">
                <a:latin typeface="Times New Roman" panose="02020603050405020304" pitchFamily="18" charset="0"/>
                <a:cs typeface="Calibri" panose="020F0502020204030204" pitchFamily="34" charset="0"/>
              </a:rPr>
              <a:t>Ethernet </a:t>
            </a:r>
            <a:r>
              <a:rPr lang="kk-KZ" altLang="x-none" sz="5600" dirty="0">
                <a:latin typeface="Times New Roman" panose="02020603050405020304" pitchFamily="18" charset="0"/>
                <a:cs typeface="Calibri" panose="020F0502020204030204" pitchFamily="34" charset="0"/>
              </a:rPr>
              <a:t>– арналық деңейдің желілік технологиясы.</a:t>
            </a:r>
            <a:r>
              <a:rPr lang="kk-KZ" altLang="x-none" sz="5600" b="1" dirty="0">
                <a:latin typeface="Times New Roman" panose="02020603050405020304" pitchFamily="18" charset="0"/>
                <a:cs typeface="Calibri" panose="020F0502020204030204" pitchFamily="34" charset="0"/>
              </a:rPr>
              <a:t>	</a:t>
            </a:r>
            <a:endParaRPr lang="en-US" altLang="x-none" sz="56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r>
              <a:rPr lang="kk-KZ" altLang="x-none" sz="56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FTP </a:t>
            </a:r>
            <a:r>
              <a:rPr lang="kk-KZ" altLang="x-none" sz="5600" b="1" dirty="0">
                <a:latin typeface="Times New Roman" panose="02020603050405020304" pitchFamily="18" charset="0"/>
                <a:cs typeface="Calibri" panose="020F0502020204030204" pitchFamily="34" charset="0"/>
              </a:rPr>
              <a:t>– File Transfer Protocol</a:t>
            </a:r>
            <a:r>
              <a:rPr lang="kk-KZ" altLang="x-none" sz="5600" dirty="0">
                <a:latin typeface="Times New Roman" panose="02020603050405020304" pitchFamily="18" charset="0"/>
                <a:cs typeface="Calibri" panose="020F0502020204030204" pitchFamily="34" charset="0"/>
              </a:rPr>
              <a:t> – файлдарды тарату хаттамасы</a:t>
            </a:r>
            <a:endParaRPr lang="en-US" altLang="x-none" sz="560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177800" algn="just">
              <a:spcAft>
                <a:spcPts val="1000"/>
              </a:spcAft>
              <a:tabLst>
                <a:tab pos="3059113" algn="ctr"/>
                <a:tab pos="3582988" algn="l"/>
              </a:tabLst>
              <a:defRPr/>
            </a:pPr>
            <a:r>
              <a:rPr lang="kk-KZ" altLang="x-none" sz="5600" b="1" dirty="0">
                <a:latin typeface="Times New Roman" panose="02020603050405020304" pitchFamily="18" charset="0"/>
                <a:cs typeface="Calibri" panose="020F0502020204030204" pitchFamily="34" charset="0"/>
              </a:rPr>
              <a:t>FR – Frame Relay</a:t>
            </a:r>
            <a:r>
              <a:rPr lang="kk-KZ" altLang="x-none" sz="5600" dirty="0">
                <a:latin typeface="Times New Roman" panose="02020603050405020304" pitchFamily="18" charset="0"/>
                <a:cs typeface="Calibri" panose="020F0502020204030204" pitchFamily="34" charset="0"/>
              </a:rPr>
              <a:t> – кадрды трансляциялау желісі</a:t>
            </a:r>
            <a:r>
              <a:rPr lang="kk-KZ" altLang="x-none" sz="56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altLang="x-none" sz="5600" dirty="0" smtClean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174625" indent="-174625" algn="just">
              <a:spcAft>
                <a:spcPts val="1000"/>
              </a:spcAft>
              <a:defRPr/>
            </a:pPr>
            <a:r>
              <a:rPr lang="kk-KZ" altLang="x-none" sz="6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IEEE – Institute of Electrical and Electronics Engineers</a:t>
            </a:r>
            <a:r>
              <a:rPr lang="kk-KZ" altLang="x-none" sz="6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электротехника және радиоэлектроника инженерлерінің институты.</a:t>
            </a:r>
            <a:endParaRPr lang="x-none" altLang="x-none" sz="6000" dirty="0">
              <a:cs typeface="Times New Roman" panose="02020603050405020304" pitchFamily="18" charset="0"/>
            </a:endParaRPr>
          </a:p>
          <a:p>
            <a:pPr marL="174625" indent="-174625" algn="just">
              <a:spcAft>
                <a:spcPts val="1000"/>
              </a:spcAft>
              <a:defRPr/>
            </a:pPr>
            <a:r>
              <a:rPr lang="kk-KZ" altLang="x-none" sz="6000" b="1" dirty="0">
                <a:latin typeface="Times New Roman" panose="02020603050405020304" pitchFamily="18" charset="0"/>
                <a:cs typeface="Calibri" panose="020F0502020204030204" pitchFamily="34" charset="0"/>
              </a:rPr>
              <a:t>IMS – Internet Multi Service –</a:t>
            </a:r>
            <a:r>
              <a:rPr lang="kk-KZ" altLang="x-none" sz="6000" dirty="0">
                <a:latin typeface="Times New Roman" panose="02020603050405020304" pitchFamily="18" charset="0"/>
                <a:cs typeface="Calibri" panose="020F0502020204030204" pitchFamily="34" charset="0"/>
              </a:rPr>
              <a:t> мультиқызмет көрсету желісі.</a:t>
            </a:r>
            <a:endParaRPr lang="x-none" altLang="x-none" sz="6000" dirty="0">
              <a:cs typeface="Times New Roman" panose="02020603050405020304" pitchFamily="18" charset="0"/>
            </a:endParaRPr>
          </a:p>
          <a:p>
            <a:pPr marL="174625" indent="-174625" algn="just">
              <a:spcAft>
                <a:spcPts val="1000"/>
              </a:spcAft>
              <a:defRPr/>
            </a:pPr>
            <a:r>
              <a:rPr lang="kk-KZ" altLang="x-none" sz="6000" b="1" dirty="0">
                <a:latin typeface="Times New Roman" panose="02020603050405020304" pitchFamily="18" charset="0"/>
                <a:cs typeface="Calibri" panose="020F0502020204030204" pitchFamily="34" charset="0"/>
              </a:rPr>
              <a:t>IOS – Internetwork Operation System</a:t>
            </a:r>
            <a:r>
              <a:rPr lang="kk-KZ" altLang="x-none" sz="6000" dirty="0">
                <a:latin typeface="Times New Roman" panose="02020603050405020304" pitchFamily="18" charset="0"/>
                <a:cs typeface="Calibri" panose="020F0502020204030204" pitchFamily="34" charset="0"/>
              </a:rPr>
              <a:t> – желілік жүйелік жүйе.</a:t>
            </a:r>
            <a:endParaRPr lang="en-US" altLang="x-none" sz="60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174625" indent="-174625" algn="just">
              <a:spcAft>
                <a:spcPts val="1000"/>
              </a:spcAft>
              <a:defRPr/>
            </a:pPr>
            <a:r>
              <a:rPr lang="kk-KZ" altLang="x-none" sz="6000" b="1" dirty="0">
                <a:latin typeface="Times New Roman" panose="02020603050405020304" pitchFamily="18" charset="0"/>
                <a:cs typeface="Calibri" panose="020F0502020204030204" pitchFamily="34" charset="0"/>
              </a:rPr>
              <a:t>IP – Internet Protocol</a:t>
            </a:r>
            <a:r>
              <a:rPr lang="kk-KZ" altLang="x-none" sz="6000" dirty="0">
                <a:latin typeface="Times New Roman" panose="02020603050405020304" pitchFamily="18" charset="0"/>
                <a:cs typeface="Calibri" panose="020F0502020204030204" pitchFamily="34" charset="0"/>
              </a:rPr>
              <a:t> (желілік хаттама)</a:t>
            </a:r>
            <a:endParaRPr lang="x-none" altLang="x-none" sz="6000" dirty="0">
              <a:cs typeface="Times New Roman" panose="02020603050405020304" pitchFamily="18" charset="0"/>
            </a:endParaRPr>
          </a:p>
          <a:p>
            <a:pPr marL="174625" indent="-174625" algn="just">
              <a:spcAft>
                <a:spcPts val="1000"/>
              </a:spcAft>
              <a:defRPr/>
            </a:pPr>
            <a:r>
              <a:rPr lang="kk-KZ" altLang="x-none" sz="6000" b="1" dirty="0">
                <a:latin typeface="Times New Roman" panose="02020603050405020304" pitchFamily="18" charset="0"/>
                <a:cs typeface="Calibri" panose="020F0502020204030204" pitchFamily="34" charset="0"/>
              </a:rPr>
              <a:t>IPv4, IPv6</a:t>
            </a:r>
            <a:r>
              <a:rPr lang="kk-KZ" altLang="x-none" sz="6000" dirty="0">
                <a:latin typeface="Times New Roman" panose="02020603050405020304" pitchFamily="18" charset="0"/>
                <a:cs typeface="Calibri" panose="020F0502020204030204" pitchFamily="34" charset="0"/>
              </a:rPr>
              <a:t> – желілік интернет хаттамасы 4,6 нұсқалы</a:t>
            </a:r>
            <a:r>
              <a:rPr lang="kk-KZ" altLang="x-none" sz="60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altLang="x-none" sz="6000" dirty="0" smtClean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174625" indent="-174625" algn="just">
              <a:spcAft>
                <a:spcPts val="1000"/>
              </a:spcAft>
              <a:defRPr/>
            </a:pPr>
            <a:endParaRPr lang="x-none" altLang="x-none" sz="6000" dirty="0">
              <a:cs typeface="Times New Roman" panose="02020603050405020304" pitchFamily="18" charset="0"/>
            </a:endParaRPr>
          </a:p>
          <a:p>
            <a:pPr marL="0" indent="177800" algn="just">
              <a:spcAft>
                <a:spcPts val="1000"/>
              </a:spcAft>
              <a:tabLst>
                <a:tab pos="3059113" algn="ctr"/>
                <a:tab pos="3582988" algn="l"/>
              </a:tabLst>
              <a:defRPr/>
            </a:pPr>
            <a:endParaRPr lang="x-none" altLang="x-none" sz="5600" dirty="0">
              <a:cs typeface="Times New Roman" panose="02020603050405020304" pitchFamily="18" charset="0"/>
            </a:endParaRPr>
          </a:p>
          <a:p>
            <a:pPr marL="0" indent="177800" algn="just">
              <a:spcAft>
                <a:spcPts val="1000"/>
              </a:spcAft>
              <a:tabLst>
                <a:tab pos="3059113" algn="ctr"/>
                <a:tab pos="3582988" algn="l"/>
              </a:tabLst>
              <a:defRPr/>
            </a:pPr>
            <a:endParaRPr lang="x-none" altLang="x-none" sz="1800" dirty="0"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endParaRPr lang="x-none" altLang="x-none" sz="1800" dirty="0">
              <a:highlight>
                <a:srgbClr val="FFFF00"/>
              </a:highlight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endParaRPr lang="x-none" altLang="x-none" sz="1800" dirty="0"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spcAft>
                <a:spcPts val="1000"/>
              </a:spcAft>
              <a:defRPr/>
            </a:pPr>
            <a:endParaRPr lang="x-none" altLang="x-none" sz="1800" dirty="0"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defRPr/>
            </a:pPr>
            <a:endParaRPr lang="ru-RU" altLang="x-none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91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Straight Connector 62"/>
          <p:cNvCxnSpPr>
            <a:stCxn id="29" idx="4"/>
            <a:endCxn id="36" idx="0"/>
          </p:cNvCxnSpPr>
          <p:nvPr/>
        </p:nvCxnSpPr>
        <p:spPr>
          <a:xfrm>
            <a:off x="6063961" y="3426198"/>
            <a:ext cx="32041" cy="1125445"/>
          </a:xfrm>
          <a:prstGeom prst="line">
            <a:avLst/>
          </a:prstGeom>
          <a:ln w="19050">
            <a:solidFill>
              <a:schemeClr val="accent2">
                <a:lumMod val="40000"/>
                <a:lumOff val="6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29" idx="0"/>
          </p:cNvCxnSpPr>
          <p:nvPr/>
        </p:nvCxnSpPr>
        <p:spPr>
          <a:xfrm flipV="1">
            <a:off x="6063961" y="0"/>
            <a:ext cx="0" cy="3089463"/>
          </a:xfrm>
          <a:prstGeom prst="line">
            <a:avLst/>
          </a:prstGeom>
          <a:ln w="19050">
            <a:solidFill>
              <a:schemeClr val="accent4">
                <a:lumMod val="40000"/>
                <a:lumOff val="6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/>
          <p:cNvGrpSpPr/>
          <p:nvPr/>
        </p:nvGrpSpPr>
        <p:grpSpPr>
          <a:xfrm>
            <a:off x="346186" y="203009"/>
            <a:ext cx="5298012" cy="5983010"/>
            <a:chOff x="425669" y="2203667"/>
            <a:chExt cx="3973509" cy="811886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71" name="Rounded Rectangle 70"/>
            <p:cNvSpPr/>
            <p:nvPr/>
          </p:nvSpPr>
          <p:spPr>
            <a:xfrm>
              <a:off x="425669" y="2203667"/>
              <a:ext cx="3725972" cy="76210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2" name="Rounded Rectangle 71"/>
            <p:cNvSpPr/>
            <p:nvPr/>
          </p:nvSpPr>
          <p:spPr>
            <a:xfrm>
              <a:off x="425669" y="2253444"/>
              <a:ext cx="3725972" cy="762109"/>
            </a:xfrm>
            <a:prstGeom prst="roundRect">
              <a:avLst>
                <a:gd name="adj" fmla="val 1127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3" name="Isosceles Triangle 72"/>
            <p:cNvSpPr/>
            <p:nvPr/>
          </p:nvSpPr>
          <p:spPr>
            <a:xfrm rot="5400000">
              <a:off x="3986273" y="2453549"/>
              <a:ext cx="463912" cy="3618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550431" y="1646410"/>
            <a:ext cx="4420579" cy="40010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Ортақ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шина"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логикалық топологиясы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Ethernet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тарату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пайдаланушылар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қолжетімділік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тарату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Манчестер коды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тарату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-10 Мбит/с,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бит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аралығының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ұзақтығы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-0,1 мкс.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Кадрлар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ұзақтығы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9,6 мкс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 болуы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8" name="Title 117"/>
          <p:cNvSpPr>
            <a:spLocks noGrp="1"/>
          </p:cNvSpPr>
          <p:nvPr>
            <p:ph type="title"/>
          </p:nvPr>
        </p:nvSpPr>
        <p:spPr>
          <a:xfrm>
            <a:off x="6264369" y="877693"/>
            <a:ext cx="5257071" cy="386944"/>
          </a:xfrm>
        </p:spPr>
        <p:txBody>
          <a:bodyPr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Ethernet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логикалық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желіс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5" name="Slide Number Placeholder 1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B7D2-B98C-44FD-8D04-7EC62A56497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5895593" y="3089463"/>
            <a:ext cx="336735" cy="336735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38" name="Group 37"/>
          <p:cNvGrpSpPr/>
          <p:nvPr/>
        </p:nvGrpSpPr>
        <p:grpSpPr>
          <a:xfrm flipH="1">
            <a:off x="6483722" y="1646410"/>
            <a:ext cx="5298012" cy="4836113"/>
            <a:chOff x="425669" y="2203667"/>
            <a:chExt cx="3973509" cy="811886"/>
          </a:xfrm>
          <a:solidFill>
            <a:schemeClr val="accent1">
              <a:lumMod val="75000"/>
            </a:schemeClr>
          </a:solidFill>
        </p:grpSpPr>
        <p:sp>
          <p:nvSpPr>
            <p:cNvPr id="39" name="Rounded Rectangle 38"/>
            <p:cNvSpPr/>
            <p:nvPr/>
          </p:nvSpPr>
          <p:spPr>
            <a:xfrm>
              <a:off x="425669" y="2203667"/>
              <a:ext cx="3725972" cy="762109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425669" y="2253444"/>
              <a:ext cx="3725972" cy="762109"/>
            </a:xfrm>
            <a:prstGeom prst="roundRect">
              <a:avLst>
                <a:gd name="adj" fmla="val 1127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1" name="Isosceles Triangle 40"/>
            <p:cNvSpPr/>
            <p:nvPr/>
          </p:nvSpPr>
          <p:spPr>
            <a:xfrm rot="5400000">
              <a:off x="3986273" y="2453549"/>
              <a:ext cx="463912" cy="3618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7155979" y="1942914"/>
            <a:ext cx="4283546" cy="430887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Желіге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жіберілген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адаптерінің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мекен-жайы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берілетін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кадрдың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мекен-жайына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сәйкес келетін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кез-келген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компьютер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тарату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желінің барлық компьютерлері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ала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Алайда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 кез-келген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түйін бере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Деректермен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алмасудың бұл әдісі тасымалдаушы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тану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 соқтығысуды түзету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CSMA/CD – Carrier </a:t>
            </a:r>
            <a:r>
              <a:rPr lang="en-US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Sence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Multiply Access with Collision Detection)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6086226" y="4888378"/>
            <a:ext cx="19551" cy="1969623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5927634" y="4551643"/>
            <a:ext cx="336735" cy="336735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6688402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"/>
                            </p:stCondLst>
                            <p:childTnLst>
                              <p:par>
                                <p:cTn id="3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29" grpId="0" animBg="1"/>
      <p:bldP spid="44" grpId="0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E1ED394-2A99-4F20-AA6E-1CCBFAB893F3}"/>
              </a:ext>
            </a:extLst>
          </p:cNvPr>
          <p:cNvSpPr txBox="1"/>
          <p:nvPr/>
        </p:nvSpPr>
        <p:spPr>
          <a:xfrm>
            <a:off x="4064000" y="676725"/>
            <a:ext cx="6096000" cy="390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kk-K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Кідірістің ұзақтығы</a:t>
            </a:r>
            <a:endParaRPr lang="x-none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F3897E4-2ECF-4C84-BF6B-F34893C871B5}"/>
              </a:ext>
            </a:extLst>
          </p:cNvPr>
          <p:cNvSpPr txBox="1"/>
          <p:nvPr/>
        </p:nvSpPr>
        <p:spPr>
          <a:xfrm>
            <a:off x="3048000" y="1353452"/>
            <a:ext cx="609600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kk-KZ" sz="2000" b="1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kk-KZ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kk-KZ" sz="2000" dirty="0"/>
              <a:t>Т</a:t>
            </a:r>
            <a:r>
              <a:rPr lang="kk-KZ" sz="2000" baseline="-25000" dirty="0"/>
              <a:t>кқи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kk-KZ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x-none" sz="20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80F2456-8CF3-4573-A22C-ED15067FD462}"/>
              </a:ext>
            </a:extLst>
          </p:cNvPr>
          <p:cNvSpPr txBox="1"/>
          <p:nvPr/>
        </p:nvSpPr>
        <p:spPr>
          <a:xfrm>
            <a:off x="0" y="1933744"/>
            <a:ext cx="12192000" cy="4334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Мұнда </a:t>
            </a:r>
            <a:r>
              <a:rPr lang="kk-KZ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Ткқи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кейінге қалдыру интервалы 512 бит интервалына тең, т.б 10 Мбит/с жылдамдығы кезінде кейінге қалдыру интервалы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kk-KZ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кқи </a:t>
            </a:r>
            <a:r>
              <a:rPr lang="kk-KZ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=51,2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мкс;</a:t>
            </a:r>
            <a:endParaRPr lang="x-none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 – кездейсоқ толық сан, [0,2</a:t>
            </a:r>
            <a:r>
              <a:rPr lang="kk-KZ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] диапазонынан таңдалған, N – берілген кадыр түйінін қайталау талпынысының жіберу нөмірі.N 1 ден 10ға дейін өзгереді. Қайталау талпынысының жіберу нөмірі 16 ғана бола алады, 10-шы жіберу талпынысынан кейін N саны көбеймейді. Бұндай түрімен, L 0 ден 1024 дейін белгілерді қабылдай алады, ал кідірісі  </a:t>
            </a:r>
            <a:r>
              <a:rPr lang="kk-KZ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kk-KZ" sz="2000" baseline="-25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kk-KZ" sz="2000" baseline="-25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0-52,4 мс. 16-шы сәтсіз талпыныстан кейін, коллизияға алып келетін, кадыр серпіп тастайды.</a:t>
            </a:r>
            <a:endParaRPr lang="x-none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kk-KZ" sz="20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кадырды жіберу ұзақтығы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kk-KZ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кау</a:t>
            </a:r>
            <a:r>
              <a:rPr lang="kk-KZ" sz="2000" baseline="-25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коллизияны анықтау уақытының мүмкіндігіне қарағанда  максималды көп болуы керек. Бұндай жағдайда жіберуді бастаған және содан кейін коллизияны анықтаған түйін кадырды қайтадан қайталап жібере алады, буфферде сақталады. </a:t>
            </a:r>
            <a:r>
              <a:rPr lang="kk-KZ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ақыт сигналдың  екі еселенген кідірістің тарауы немесе кідірістің жолдағы белгісі деген ат алды (Path Delay Value – </a:t>
            </a:r>
            <a:r>
              <a:rPr lang="kk-K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PDV</a:t>
            </a:r>
            <a:r>
              <a:rPr lang="kk-K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x-none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8221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</TotalTime>
  <Words>1020</Words>
  <Application>Microsoft Office PowerPoint</Application>
  <PresentationFormat>Широкоэкранный</PresentationFormat>
  <Paragraphs>129</Paragraphs>
  <Slides>15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Microsoft YaHei</vt:lpstr>
      <vt:lpstr>SimSun</vt:lpstr>
      <vt:lpstr>Arial</vt:lpstr>
      <vt:lpstr>Calibri</vt:lpstr>
      <vt:lpstr>Calibri Light</vt:lpstr>
      <vt:lpstr>Lucida Sans Unicode</vt:lpstr>
      <vt:lpstr>Symbol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Әдебиеттер тізімі:</vt:lpstr>
      <vt:lpstr>Қысқартылған сөздер тізімі</vt:lpstr>
      <vt:lpstr>Қысқартылған сөздер тізімі</vt:lpstr>
      <vt:lpstr>Ethernet технологиясының  логикалық желісі</vt:lpstr>
      <vt:lpstr>Презентация PowerPoint</vt:lpstr>
      <vt:lpstr>Ethernet  желісінің негізгі техникалық сипаттамасы</vt:lpstr>
      <vt:lpstr>10 Base-T стандартты Ethernet желісі</vt:lpstr>
      <vt:lpstr>Жергілікті желілердегі  коммутаторлар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Arai</dc:creator>
  <cp:lastModifiedBy>Асанали</cp:lastModifiedBy>
  <cp:revision>51</cp:revision>
  <dcterms:created xsi:type="dcterms:W3CDTF">2023-09-13T09:31:36Z</dcterms:created>
  <dcterms:modified xsi:type="dcterms:W3CDTF">2024-11-09T05:49:30Z</dcterms:modified>
</cp:coreProperties>
</file>