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344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2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9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18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8542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1401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04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10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48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4118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1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0777AA-2809-4BC1-8647-878B6266BBA4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80EA071-4341-4E77-844F-C5B2F61CAD1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741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73AECD97-688D-4AE7-9838-616620200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99333-88A3-4B7D-BBA8-8CC62254D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6250" y="1231506"/>
            <a:ext cx="7141637" cy="4394988"/>
          </a:xfrm>
        </p:spPr>
        <p:txBody>
          <a:bodyPr>
            <a:normAutofit/>
          </a:bodyPr>
          <a:lstStyle/>
          <a:p>
            <a:r>
              <a:rPr lang="ru-RU" sz="4600" dirty="0"/>
              <a:t>Сопоставительная фразеология</a:t>
            </a:r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0047FB3A-C0F9-4DD9-A4E0-B203F96AA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E19D8-142B-43DB-B5B1-FC0AFB1BB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929" y="1565556"/>
            <a:ext cx="3112442" cy="3726888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E5FCFD1D-1E9C-4E30-A7D3-F7C247FDC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732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6FFFE-881E-4E6B-8AA4-5194D9193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468" y="382385"/>
            <a:ext cx="10761784" cy="1492132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DDF833-2FAA-443F-B473-8BE76F586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81686"/>
            <a:ext cx="10178322" cy="567631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Авербух, К. Я.    Лексические и фразеологические аспекты перевода : учеб. пособие для вузов / К. Я. Авербух, О. М. Карпова. - М. : Академия, 2009. - 172, [2] c.</a:t>
            </a:r>
          </a:p>
          <a:p>
            <a:r>
              <a:rPr lang="ru-RU" dirty="0"/>
              <a:t>2. Академик – Словари и энциклопедии на Академике – [Электронный ресурс] // Режим доступа: https://dic.academic.ru/ – дата обращения 06.04.2020</a:t>
            </a:r>
          </a:p>
          <a:p>
            <a:r>
              <a:rPr lang="ru-RU" dirty="0"/>
              <a:t>3. Архипов А.Ф. Самоучитель перевода с немецкого языка на русский. – М.: </a:t>
            </a:r>
            <a:r>
              <a:rPr lang="ru-RU" dirty="0" err="1"/>
              <a:t>Высш.шк</a:t>
            </a:r>
            <a:r>
              <a:rPr lang="ru-RU" dirty="0"/>
              <a:t>., 1991. –  255 с.</a:t>
            </a:r>
          </a:p>
          <a:p>
            <a:r>
              <a:rPr lang="ru-RU" dirty="0"/>
              <a:t>4. Добровольский, Д. О.    Беседы о немецком слове / Д. О. Добровольский ; РАН, Ин-т рус. яз. им. В. В. Виноградова [и др.]. - М. : Языки славянской культуры, 2013. - 742, [2] с.</a:t>
            </a:r>
          </a:p>
          <a:p>
            <a:r>
              <a:rPr lang="ru-RU" dirty="0"/>
              <a:t>5. </a:t>
            </a:r>
            <a:r>
              <a:rPr lang="ru-RU" dirty="0" err="1"/>
              <a:t>Кунин</a:t>
            </a:r>
            <a:r>
              <a:rPr lang="ru-RU" dirty="0"/>
              <a:t> А.В. Английская фразеология (Теоретический курс), Издательство «Высшая школа», Москва, 343 с.</a:t>
            </a:r>
          </a:p>
          <a:p>
            <a:r>
              <a:rPr lang="ru-RU" dirty="0"/>
              <a:t>6. Павлова А. А. ; Рос. гос. </a:t>
            </a:r>
            <a:r>
              <a:rPr lang="ru-RU" dirty="0" err="1"/>
              <a:t>гуманит</a:t>
            </a:r>
            <a:r>
              <a:rPr lang="ru-RU" dirty="0"/>
              <a:t>. ун-т, Филиал в г. Великий Новгород, Каф. </a:t>
            </a:r>
            <a:r>
              <a:rPr lang="ru-RU" dirty="0" err="1"/>
              <a:t>гуманит</a:t>
            </a:r>
            <a:r>
              <a:rPr lang="ru-RU" dirty="0"/>
              <a:t>. и соц.-</a:t>
            </a:r>
            <a:r>
              <a:rPr lang="ru-RU" dirty="0" err="1"/>
              <a:t>экон</a:t>
            </a:r>
            <a:r>
              <a:rPr lang="ru-RU" dirty="0"/>
              <a:t>. дисциплин. - Великий Новгород : Типография "Виконт", 2007. - 123, [1] с.</a:t>
            </a:r>
          </a:p>
          <a:p>
            <a:r>
              <a:rPr lang="ru-RU" dirty="0"/>
              <a:t>7. </a:t>
            </a:r>
            <a:r>
              <a:rPr lang="ru-RU" dirty="0" err="1"/>
              <a:t>Федуленкова</a:t>
            </a:r>
            <a:r>
              <a:rPr lang="ru-RU" dirty="0"/>
              <a:t>, Т. Н.    Проблема общего и специфического в соматической фразеологии, основанной на синекдохе (на материале немецкого, английского и шведского языков) / Т. Н. </a:t>
            </a:r>
            <a:r>
              <a:rPr lang="ru-RU" dirty="0" err="1"/>
              <a:t>Федуленкова</a:t>
            </a:r>
            <a:r>
              <a:rPr lang="ru-RU" dirty="0"/>
              <a:t> // Вестник Тюменского государственного университета. - 1999. - N 1. - С.156-162.</a:t>
            </a:r>
          </a:p>
          <a:p>
            <a:r>
              <a:rPr lang="ru-RU" dirty="0"/>
              <a:t>8. </a:t>
            </a:r>
            <a:r>
              <a:rPr lang="ru-RU" dirty="0" err="1"/>
              <a:t>Borota</a:t>
            </a:r>
            <a:r>
              <a:rPr lang="ru-RU" dirty="0"/>
              <a:t> N. </a:t>
            </a:r>
            <a:r>
              <a:rPr lang="ru-RU" dirty="0" err="1"/>
              <a:t>Da</a:t>
            </a:r>
            <a:r>
              <a:rPr lang="ru-RU" dirty="0"/>
              <a:t> </a:t>
            </a:r>
            <a:r>
              <a:rPr lang="ru-RU" dirty="0" err="1"/>
              <a:t>steppt</a:t>
            </a:r>
            <a:r>
              <a:rPr lang="ru-RU" dirty="0"/>
              <a:t> der </a:t>
            </a:r>
            <a:r>
              <a:rPr lang="ru-RU" dirty="0" err="1"/>
              <a:t>Bär</a:t>
            </a:r>
            <a:r>
              <a:rPr lang="ru-RU" dirty="0"/>
              <a:t>. </a:t>
            </a:r>
            <a:r>
              <a:rPr lang="ru-RU" dirty="0" err="1"/>
              <a:t>Bildhaft</a:t>
            </a:r>
            <a:r>
              <a:rPr lang="ru-RU" dirty="0"/>
              <a:t> </a:t>
            </a:r>
            <a:r>
              <a:rPr lang="ru-RU" dirty="0" err="1"/>
              <a:t>sprechen</a:t>
            </a:r>
            <a:r>
              <a:rPr lang="ru-RU" dirty="0"/>
              <a:t> </a:t>
            </a:r>
            <a:r>
              <a:rPr lang="ru-RU" dirty="0" err="1"/>
              <a:t>mit</a:t>
            </a:r>
            <a:r>
              <a:rPr lang="ru-RU" dirty="0"/>
              <a:t> 222 </a:t>
            </a:r>
            <a:r>
              <a:rPr lang="ru-RU" dirty="0" err="1"/>
              <a:t>deutschen</a:t>
            </a:r>
            <a:r>
              <a:rPr lang="ru-RU" dirty="0"/>
              <a:t> </a:t>
            </a:r>
            <a:r>
              <a:rPr lang="ru-RU" dirty="0" err="1"/>
              <a:t>Redewendungen</a:t>
            </a:r>
            <a:r>
              <a:rPr lang="ru-RU" dirty="0"/>
              <a:t> / </a:t>
            </a:r>
            <a:r>
              <a:rPr lang="ru-RU" dirty="0" err="1"/>
              <a:t>Borota</a:t>
            </a:r>
            <a:r>
              <a:rPr lang="ru-RU" dirty="0"/>
              <a:t> N. – </a:t>
            </a:r>
            <a:r>
              <a:rPr lang="ru-RU" dirty="0" err="1"/>
              <a:t>Wien</a:t>
            </a:r>
            <a:r>
              <a:rPr lang="ru-RU" dirty="0"/>
              <a:t>.: Langenscheidt, 2018. – S. 126</a:t>
            </a:r>
          </a:p>
          <a:p>
            <a:r>
              <a:rPr lang="ru-RU" dirty="0"/>
              <a:t>9. </a:t>
            </a:r>
            <a:r>
              <a:rPr lang="ru-RU" dirty="0" err="1"/>
              <a:t>Linguistik</a:t>
            </a:r>
            <a:r>
              <a:rPr lang="ru-RU" dirty="0"/>
              <a:t> </a:t>
            </a:r>
            <a:r>
              <a:rPr lang="ru-RU" dirty="0" err="1"/>
              <a:t>Online</a:t>
            </a:r>
            <a:r>
              <a:rPr lang="ru-RU" dirty="0"/>
              <a:t> – </a:t>
            </a:r>
            <a:r>
              <a:rPr lang="ru-RU" dirty="0" err="1"/>
              <a:t>Phraseologisches</a:t>
            </a:r>
            <a:r>
              <a:rPr lang="ru-RU" dirty="0"/>
              <a:t> </a:t>
            </a:r>
            <a:r>
              <a:rPr lang="ru-RU" dirty="0" err="1"/>
              <a:t>Optimum</a:t>
            </a:r>
            <a:r>
              <a:rPr lang="ru-RU" dirty="0"/>
              <a:t> </a:t>
            </a:r>
            <a:r>
              <a:rPr lang="ru-RU" dirty="0" err="1"/>
              <a:t>für</a:t>
            </a:r>
            <a:r>
              <a:rPr lang="ru-RU" dirty="0"/>
              <a:t> </a:t>
            </a:r>
            <a:r>
              <a:rPr lang="ru-RU" dirty="0" err="1"/>
              <a:t>Deutsch</a:t>
            </a:r>
            <a:r>
              <a:rPr lang="ru-RU" dirty="0"/>
              <a:t> als </a:t>
            </a:r>
            <a:r>
              <a:rPr lang="ru-RU" dirty="0" err="1"/>
              <a:t>Fremdsprache</a:t>
            </a:r>
            <a:r>
              <a:rPr lang="ru-RU" dirty="0"/>
              <a:t>. Ein </a:t>
            </a:r>
            <a:r>
              <a:rPr lang="ru-RU" dirty="0" err="1"/>
              <a:t>Vorschlag</a:t>
            </a:r>
            <a:r>
              <a:rPr lang="ru-RU" dirty="0"/>
              <a:t> </a:t>
            </a:r>
            <a:r>
              <a:rPr lang="ru-RU" dirty="0" err="1"/>
              <a:t>auf</a:t>
            </a:r>
            <a:r>
              <a:rPr lang="ru-RU" dirty="0"/>
              <a:t> der </a:t>
            </a:r>
            <a:r>
              <a:rPr lang="ru-RU" dirty="0" err="1"/>
              <a:t>Basis</a:t>
            </a:r>
            <a:r>
              <a:rPr lang="ru-RU" dirty="0"/>
              <a:t> von </a:t>
            </a:r>
            <a:r>
              <a:rPr lang="ru-RU" dirty="0" err="1"/>
              <a:t>Frequenz</a:t>
            </a:r>
            <a:r>
              <a:rPr lang="ru-RU" dirty="0"/>
              <a:t>- und </a:t>
            </a:r>
            <a:r>
              <a:rPr lang="ru-RU" dirty="0" err="1"/>
              <a:t>Geläufigkeitsuntersuchungen</a:t>
            </a:r>
            <a:r>
              <a:rPr lang="ru-RU" dirty="0"/>
              <a:t> [Электронный ресурс] // Режим доступа: http://www.a-ch-d.eu/MATERIALIEN/KOLLOK/FU-DaF/Phraseologisches%20Optimum%20DaF.html – дата обращения  06.04.2020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01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DA4A1-5F06-41DF-ABE4-ED8FCB10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382385"/>
            <a:ext cx="10593319" cy="99625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Фразеологизмы с соматическим компонентом. Определения.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69F87-43F1-4072-A211-C3FDDAAE8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2063415"/>
            <a:ext cx="10178322" cy="3999762"/>
          </a:xfrm>
        </p:spPr>
        <p:txBody>
          <a:bodyPr>
            <a:normAutofit/>
          </a:bodyPr>
          <a:lstStyle/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Фразеологизм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устойчивое сочетание слов, смысл которого не определяется значением его отдельных компонентов. Фразеологизмы цельные по своему значению и большинство из них можно заменить одним словом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Соматизмы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 фразеологизмы, в состав которых входит название части тела человека или животного. </a:t>
            </a:r>
          </a:p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«ins Auge fallen» – «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бросаться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глаза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«auf den Beinen sein» – «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ногах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1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472B8-6049-40C0-8D6A-DB35839F8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8996"/>
          </a:xfrm>
        </p:spPr>
        <p:txBody>
          <a:bodyPr>
            <a:no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00966C-87F4-4E00-BAAD-031229049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1601"/>
            <a:ext cx="10178322" cy="45079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раздел лингвистики изучает фразеологические единицы. Большую роль в развитии этой дисциплины сыграли: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советские ученые, изучавшие исследования лингвистов XIX-го века, которые в то время начали выделяли фразеологизмы среди прочих словосочетаний;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швейцарский лингвист Шарль Балли, занимавшийся выражением «субъективности» в языке, средствами отражения личности и эмоций говорящего.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 Виноградов, значимость работ которого состояла в переходе от эмпирически определенного описания феномена к его теоретическому исследованию.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93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062B9-04A3-49A6-BF0B-C0016FACD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6" y="382385"/>
            <a:ext cx="10178323" cy="149213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Сопоставительная фразеология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E63375-B6DE-4B67-839B-A174A8F6A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4566"/>
            <a:ext cx="10178322" cy="5219114"/>
          </a:xfrm>
        </p:spPr>
        <p:txBody>
          <a:bodyPr>
            <a:normAutofit fontScale="85000" lnSpcReduction="2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особое направление исследований, ориентированное на выявление сходств и различий между фразеологизмами различных языков (Добровольский 2013).</a:t>
            </a:r>
          </a:p>
          <a:p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весь спектр формальных и семантических характеристик фразеологизмов, </a:t>
            </a: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 только отдельные фразеологизмы, но и группы выражений, объединяемые по тому или иному признаку. (Добровольский 2013).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 выделяемые типы межъязыковой эквивалентности: 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«Полные эквиваленты»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«Частичные эквиваленты»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«Фразеологические аналоги»</a:t>
            </a: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«Безэквивалентные фразеологизмы»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588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6EE08-5CCB-4F51-B085-6D54E062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3707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«Полные эквиваленты»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88BD7-0CBD-48CD-A4A2-518A16DCC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125415"/>
            <a:ext cx="10297897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фразеологизмы сопоставляемых языков, которые практически идентичны с точки зрения актуального значения, синтаксической и лексической структуры и внутренней формы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(Добровольский 2013).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Примеры: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«den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Rücken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kehren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повернуться спиной»;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Hals fallen» –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броситься на шею»;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die Hand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nehmen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 в свои руки»;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Hand» –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правая рука»;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 in Hand» –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рука об руку»;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Hände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reiben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потирать руки»;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ganzem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Herzen» –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всего сердца»;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Händen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Füßen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gebunden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sein» –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связанным по рукам и ногам»;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der Nase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herumführen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водить за нос».</a:t>
            </a:r>
          </a:p>
        </p:txBody>
      </p:sp>
    </p:spTree>
    <p:extLst>
      <p:ext uri="{BB962C8B-B14F-4D97-AF65-F5344CB8AC3E}">
        <p14:creationId xmlns:p14="http://schemas.microsoft.com/office/powerpoint/2010/main" val="412614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05811-E8D0-4BAE-83C6-93F2F01C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508995"/>
            <a:ext cx="10178322" cy="700827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«Частичные эквиваленты»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BD680-19E7-46C1-85E4-EFDFFAC51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5313"/>
            <a:ext cx="10178322" cy="5050302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фразеологизмы исходного языка и языка перевода, актуальные значения которых почти совпадают, а синтаксические структуры, лексический состав и образные составляющие несколько различаются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(Добровольский 2013)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«im Auge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behalten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держать в поле зрения»;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 den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Augen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verlieren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терять из виду»;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Hand lassen» – «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свободу действий»;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auf der Hand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liegen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лежать на поверхности»;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auf die Nerven gehen» – «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действовать на нервы»;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Rücken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fallen» – «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нанести удар в спину». </a:t>
            </a:r>
          </a:p>
        </p:txBody>
      </p:sp>
    </p:spTree>
    <p:extLst>
      <p:ext uri="{BB962C8B-B14F-4D97-AF65-F5344CB8AC3E}">
        <p14:creationId xmlns:p14="http://schemas.microsoft.com/office/powerpoint/2010/main" val="14403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FD099-39D5-49F6-967F-8074DA77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0827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«Фразеологические аналоги»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01042-6A7B-41B6-808B-F7F98D370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6093"/>
            <a:ext cx="10178322" cy="5106572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идиомы исходного языка и языка перевода с близкими актуальными значениями, но различной внутренней формой. Они характеризуются семантическим сходством при (почти) полном отсутствии формального сходства, то есть сходства синтаксической структуры и компонентного состава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(Добровольский 2013)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eigene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Faust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«на свой страх и риск»;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setzen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«вбить себе в голову»;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werfen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«бросить в лицо» (например, оскорбления, обвинения).</a:t>
            </a:r>
          </a:p>
        </p:txBody>
      </p:sp>
    </p:spTree>
    <p:extLst>
      <p:ext uri="{BB962C8B-B14F-4D97-AF65-F5344CB8AC3E}">
        <p14:creationId xmlns:p14="http://schemas.microsoft.com/office/powerpoint/2010/main" val="273872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E5BF2-5BAA-4797-8D5E-F69F841F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212" y="382385"/>
            <a:ext cx="10607039" cy="1492132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«Безэквивалентные фразеологизмы»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6976D-CC5B-4C65-BE78-4085DEAD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5" y="1579095"/>
            <a:ext cx="10346788" cy="47232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«Безэквивалентные фразеологизмы» – это выражения исходного языка, у которых в языке перевода нет фразеологических соответствий. Примеры: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 Auge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намечать, планировать»;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auf die Finger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schauen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наблюдать за кем-то», «контролировать кого-либо»;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jmdm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am Herzen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liegen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дорогим кому-л»;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greifen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кому-л»;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Kopf gehen lassen» –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обдумывать»;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 Herz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schließen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полюбить»;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Kopf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stoßen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оскорбить»;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den Mund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подсказать»;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gestrichen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haben» –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надоесть»;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auf die Nase fallen» –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потерпеть фиаско».</a:t>
            </a:r>
          </a:p>
        </p:txBody>
      </p:sp>
    </p:spTree>
    <p:extLst>
      <p:ext uri="{BB962C8B-B14F-4D97-AF65-F5344CB8AC3E}">
        <p14:creationId xmlns:p14="http://schemas.microsoft.com/office/powerpoint/2010/main" val="52007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114D3-073A-47C0-916C-4BD67F8E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E31A63-E190-4A6A-9796-FCC773995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3379"/>
            <a:ext cx="10178322" cy="4839286"/>
          </a:xfrm>
        </p:spPr>
        <p:txBody>
          <a:bodyPr>
            <a:no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Приведенные выше примеры показывают, что пословный перевод фразеологизмов невозможен.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 немецком языке тождественного фразеологического сочетания используется формально близкий вариант, а при отсутствии подбирается функционально равноценное устойчивое или свободное  сочетание.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постоянными лексическими соответствиями являются отдельные слова, в частности сложные. Во многих случаях возможно параллельное использование как фразеологического сочетания, так и отдельного слова.</a:t>
            </a:r>
          </a:p>
        </p:txBody>
      </p:sp>
    </p:spTree>
    <p:extLst>
      <p:ext uri="{BB962C8B-B14F-4D97-AF65-F5344CB8AC3E}">
        <p14:creationId xmlns:p14="http://schemas.microsoft.com/office/powerpoint/2010/main" val="2998388588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1166</Words>
  <Application>Microsoft Macintosh PowerPoint</Application>
  <PresentationFormat>Широкоэкранный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Corbel</vt:lpstr>
      <vt:lpstr>Gill Sans MT</vt:lpstr>
      <vt:lpstr>Impact</vt:lpstr>
      <vt:lpstr>Times New Roman</vt:lpstr>
      <vt:lpstr>Эмблема</vt:lpstr>
      <vt:lpstr>Сопоставительная фразеология</vt:lpstr>
      <vt:lpstr>Фразеологизмы с соматическим компонентом. Определения. </vt:lpstr>
      <vt:lpstr>Фразеология.</vt:lpstr>
      <vt:lpstr>Сопоставительная фразеология </vt:lpstr>
      <vt:lpstr>«Полные эквиваленты» </vt:lpstr>
      <vt:lpstr>«Частичные эквиваленты» </vt:lpstr>
      <vt:lpstr>«Фразеологические аналоги» </vt:lpstr>
      <vt:lpstr>«Безэквивалентные фразеологизмы» </vt:lpstr>
      <vt:lpstr>вывод</vt:lpstr>
      <vt:lpstr>Список использованных источников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 фразеологизмов с соматическим компонентом с немецкого на русский язык</dc:title>
  <dc:creator>Zverdvd.org</dc:creator>
  <cp:lastModifiedBy>Хамза Мадина Адебиетовна</cp:lastModifiedBy>
  <cp:revision>17</cp:revision>
  <dcterms:created xsi:type="dcterms:W3CDTF">2020-04-08T10:14:15Z</dcterms:created>
  <dcterms:modified xsi:type="dcterms:W3CDTF">2022-11-10T15:37:36Z</dcterms:modified>
</cp:coreProperties>
</file>