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>
      <p:cViewPr varScale="1">
        <p:scale>
          <a:sx n="105" d="100"/>
          <a:sy n="105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0777AA-2809-4BC1-8647-878B6266BBA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80EA071-4341-4E77-844F-C5B2F61CAD1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4344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77AA-2809-4BC1-8647-878B6266BBA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A071-4341-4E77-844F-C5B2F61CAD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123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77AA-2809-4BC1-8647-878B6266BBA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A071-4341-4E77-844F-C5B2F61CAD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291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77AA-2809-4BC1-8647-878B6266BBA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A071-4341-4E77-844F-C5B2F61CAD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188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50777AA-2809-4BC1-8647-878B6266BBA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80EA071-4341-4E77-844F-C5B2F61CAD18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85420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77AA-2809-4BC1-8647-878B6266BBA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A071-4341-4E77-844F-C5B2F61CAD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1401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77AA-2809-4BC1-8647-878B6266BBA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A071-4341-4E77-844F-C5B2F61CAD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7042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77AA-2809-4BC1-8647-878B6266BBA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A071-4341-4E77-844F-C5B2F61CAD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107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77AA-2809-4BC1-8647-878B6266BBA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A071-4341-4E77-844F-C5B2F61CAD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486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A50777AA-2809-4BC1-8647-878B6266BBA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80EA071-4341-4E77-844F-C5B2F61CAD1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54118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50777AA-2809-4BC1-8647-878B6266BBA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80EA071-4341-4E77-844F-C5B2F61CAD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618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50777AA-2809-4BC1-8647-878B6266BBA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80EA071-4341-4E77-844F-C5B2F61CAD1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41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>
            <a:extLst>
              <a:ext uri="{FF2B5EF4-FFF2-40B4-BE49-F238E27FC236}">
                <a16:creationId xmlns:a16="http://schemas.microsoft.com/office/drawing/2014/main" id="{73AECD97-688D-4AE7-9838-6166202007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399333-88A3-4B7D-BBA8-8CC62254D2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16250" y="1231506"/>
            <a:ext cx="7141637" cy="4394988"/>
          </a:xfrm>
        </p:spPr>
        <p:txBody>
          <a:bodyPr>
            <a:normAutofit/>
          </a:bodyPr>
          <a:lstStyle/>
          <a:p>
            <a:r>
              <a:rPr lang="ru-RU" sz="4600" dirty="0"/>
              <a:t>Сопоставительная фразеология</a:t>
            </a:r>
          </a:p>
        </p:txBody>
      </p:sp>
      <p:sp>
        <p:nvSpPr>
          <p:cNvPr id="20" name="Freeform: Shape 9">
            <a:extLst>
              <a:ext uri="{FF2B5EF4-FFF2-40B4-BE49-F238E27FC236}">
                <a16:creationId xmlns:a16="http://schemas.microsoft.com/office/drawing/2014/main" id="{0047FB3A-C0F9-4DD9-A4E0-B203F96AA2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272784" cy="6858000"/>
          </a:xfrm>
          <a:custGeom>
            <a:avLst/>
            <a:gdLst>
              <a:gd name="connsiteX0" fmla="*/ 0 w 4272784"/>
              <a:gd name="connsiteY0" fmla="*/ 0 h 6858000"/>
              <a:gd name="connsiteX1" fmla="*/ 4082989 w 4272784"/>
              <a:gd name="connsiteY1" fmla="*/ 0 h 6858000"/>
              <a:gd name="connsiteX2" fmla="*/ 4088029 w 4272784"/>
              <a:gd name="connsiteY2" fmla="*/ 66675 h 6858000"/>
              <a:gd name="connsiteX3" fmla="*/ 4096426 w 4272784"/>
              <a:gd name="connsiteY3" fmla="*/ 122237 h 6858000"/>
              <a:gd name="connsiteX4" fmla="*/ 4106504 w 4272784"/>
              <a:gd name="connsiteY4" fmla="*/ 174625 h 6858000"/>
              <a:gd name="connsiteX5" fmla="*/ 4123300 w 4272784"/>
              <a:gd name="connsiteY5" fmla="*/ 217487 h 6858000"/>
              <a:gd name="connsiteX6" fmla="*/ 4140096 w 4272784"/>
              <a:gd name="connsiteY6" fmla="*/ 260350 h 6858000"/>
              <a:gd name="connsiteX7" fmla="*/ 4160251 w 4272784"/>
              <a:gd name="connsiteY7" fmla="*/ 296862 h 6858000"/>
              <a:gd name="connsiteX8" fmla="*/ 4180406 w 4272784"/>
              <a:gd name="connsiteY8" fmla="*/ 334962 h 6858000"/>
              <a:gd name="connsiteX9" fmla="*/ 4198882 w 4272784"/>
              <a:gd name="connsiteY9" fmla="*/ 369887 h 6858000"/>
              <a:gd name="connsiteX10" fmla="*/ 4217357 w 4272784"/>
              <a:gd name="connsiteY10" fmla="*/ 409575 h 6858000"/>
              <a:gd name="connsiteX11" fmla="*/ 4234153 w 4272784"/>
              <a:gd name="connsiteY11" fmla="*/ 450850 h 6858000"/>
              <a:gd name="connsiteX12" fmla="*/ 4249270 w 4272784"/>
              <a:gd name="connsiteY12" fmla="*/ 496887 h 6858000"/>
              <a:gd name="connsiteX13" fmla="*/ 4261027 w 4272784"/>
              <a:gd name="connsiteY13" fmla="*/ 546100 h 6858000"/>
              <a:gd name="connsiteX14" fmla="*/ 4269425 w 4272784"/>
              <a:gd name="connsiteY14" fmla="*/ 606425 h 6858000"/>
              <a:gd name="connsiteX15" fmla="*/ 4272784 w 4272784"/>
              <a:gd name="connsiteY15" fmla="*/ 673100 h 6858000"/>
              <a:gd name="connsiteX16" fmla="*/ 4269425 w 4272784"/>
              <a:gd name="connsiteY16" fmla="*/ 744537 h 6858000"/>
              <a:gd name="connsiteX17" fmla="*/ 4261027 w 4272784"/>
              <a:gd name="connsiteY17" fmla="*/ 801687 h 6858000"/>
              <a:gd name="connsiteX18" fmla="*/ 4249270 w 4272784"/>
              <a:gd name="connsiteY18" fmla="*/ 854075 h 6858000"/>
              <a:gd name="connsiteX19" fmla="*/ 4234153 w 4272784"/>
              <a:gd name="connsiteY19" fmla="*/ 901700 h 6858000"/>
              <a:gd name="connsiteX20" fmla="*/ 4217357 w 4272784"/>
              <a:gd name="connsiteY20" fmla="*/ 942975 h 6858000"/>
              <a:gd name="connsiteX21" fmla="*/ 4197202 w 4272784"/>
              <a:gd name="connsiteY21" fmla="*/ 981075 h 6858000"/>
              <a:gd name="connsiteX22" fmla="*/ 4177047 w 4272784"/>
              <a:gd name="connsiteY22" fmla="*/ 1017587 h 6858000"/>
              <a:gd name="connsiteX23" fmla="*/ 4156892 w 4272784"/>
              <a:gd name="connsiteY23" fmla="*/ 1055687 h 6858000"/>
              <a:gd name="connsiteX24" fmla="*/ 4138416 w 4272784"/>
              <a:gd name="connsiteY24" fmla="*/ 1095375 h 6858000"/>
              <a:gd name="connsiteX25" fmla="*/ 4119940 w 4272784"/>
              <a:gd name="connsiteY25" fmla="*/ 1136650 h 6858000"/>
              <a:gd name="connsiteX26" fmla="*/ 4104825 w 4272784"/>
              <a:gd name="connsiteY26" fmla="*/ 1182687 h 6858000"/>
              <a:gd name="connsiteX27" fmla="*/ 4094747 w 4272784"/>
              <a:gd name="connsiteY27" fmla="*/ 1235075 h 6858000"/>
              <a:gd name="connsiteX28" fmla="*/ 4084669 w 4272784"/>
              <a:gd name="connsiteY28" fmla="*/ 1295400 h 6858000"/>
              <a:gd name="connsiteX29" fmla="*/ 4082989 w 4272784"/>
              <a:gd name="connsiteY29" fmla="*/ 1363662 h 6858000"/>
              <a:gd name="connsiteX30" fmla="*/ 4084669 w 4272784"/>
              <a:gd name="connsiteY30" fmla="*/ 1431925 h 6858000"/>
              <a:gd name="connsiteX31" fmla="*/ 4094747 w 4272784"/>
              <a:gd name="connsiteY31" fmla="*/ 1492250 h 6858000"/>
              <a:gd name="connsiteX32" fmla="*/ 4104825 w 4272784"/>
              <a:gd name="connsiteY32" fmla="*/ 1544637 h 6858000"/>
              <a:gd name="connsiteX33" fmla="*/ 4119940 w 4272784"/>
              <a:gd name="connsiteY33" fmla="*/ 1589087 h 6858000"/>
              <a:gd name="connsiteX34" fmla="*/ 4138416 w 4272784"/>
              <a:gd name="connsiteY34" fmla="*/ 1631950 h 6858000"/>
              <a:gd name="connsiteX35" fmla="*/ 4156892 w 4272784"/>
              <a:gd name="connsiteY35" fmla="*/ 1671637 h 6858000"/>
              <a:gd name="connsiteX36" fmla="*/ 4177047 w 4272784"/>
              <a:gd name="connsiteY36" fmla="*/ 1708150 h 6858000"/>
              <a:gd name="connsiteX37" fmla="*/ 4197202 w 4272784"/>
              <a:gd name="connsiteY37" fmla="*/ 1743075 h 6858000"/>
              <a:gd name="connsiteX38" fmla="*/ 4217357 w 4272784"/>
              <a:gd name="connsiteY38" fmla="*/ 1782762 h 6858000"/>
              <a:gd name="connsiteX39" fmla="*/ 4234153 w 4272784"/>
              <a:gd name="connsiteY39" fmla="*/ 1824037 h 6858000"/>
              <a:gd name="connsiteX40" fmla="*/ 4249270 w 4272784"/>
              <a:gd name="connsiteY40" fmla="*/ 1870075 h 6858000"/>
              <a:gd name="connsiteX41" fmla="*/ 4261027 w 4272784"/>
              <a:gd name="connsiteY41" fmla="*/ 1922462 h 6858000"/>
              <a:gd name="connsiteX42" fmla="*/ 4269425 w 4272784"/>
              <a:gd name="connsiteY42" fmla="*/ 1982787 h 6858000"/>
              <a:gd name="connsiteX43" fmla="*/ 4272784 w 4272784"/>
              <a:gd name="connsiteY43" fmla="*/ 2051050 h 6858000"/>
              <a:gd name="connsiteX44" fmla="*/ 4269425 w 4272784"/>
              <a:gd name="connsiteY44" fmla="*/ 2119312 h 6858000"/>
              <a:gd name="connsiteX45" fmla="*/ 4261027 w 4272784"/>
              <a:gd name="connsiteY45" fmla="*/ 2179637 h 6858000"/>
              <a:gd name="connsiteX46" fmla="*/ 4249270 w 4272784"/>
              <a:gd name="connsiteY46" fmla="*/ 2232025 h 6858000"/>
              <a:gd name="connsiteX47" fmla="*/ 4234153 w 4272784"/>
              <a:gd name="connsiteY47" fmla="*/ 2278062 h 6858000"/>
              <a:gd name="connsiteX48" fmla="*/ 4217357 w 4272784"/>
              <a:gd name="connsiteY48" fmla="*/ 2319337 h 6858000"/>
              <a:gd name="connsiteX49" fmla="*/ 4197202 w 4272784"/>
              <a:gd name="connsiteY49" fmla="*/ 2359025 h 6858000"/>
              <a:gd name="connsiteX50" fmla="*/ 4177047 w 4272784"/>
              <a:gd name="connsiteY50" fmla="*/ 2395537 h 6858000"/>
              <a:gd name="connsiteX51" fmla="*/ 4156892 w 4272784"/>
              <a:gd name="connsiteY51" fmla="*/ 2433637 h 6858000"/>
              <a:gd name="connsiteX52" fmla="*/ 4138416 w 4272784"/>
              <a:gd name="connsiteY52" fmla="*/ 2471737 h 6858000"/>
              <a:gd name="connsiteX53" fmla="*/ 4119940 w 4272784"/>
              <a:gd name="connsiteY53" fmla="*/ 2513012 h 6858000"/>
              <a:gd name="connsiteX54" fmla="*/ 4104825 w 4272784"/>
              <a:gd name="connsiteY54" fmla="*/ 2560637 h 6858000"/>
              <a:gd name="connsiteX55" fmla="*/ 4094747 w 4272784"/>
              <a:gd name="connsiteY55" fmla="*/ 2613025 h 6858000"/>
              <a:gd name="connsiteX56" fmla="*/ 4084669 w 4272784"/>
              <a:gd name="connsiteY56" fmla="*/ 2671762 h 6858000"/>
              <a:gd name="connsiteX57" fmla="*/ 4082989 w 4272784"/>
              <a:gd name="connsiteY57" fmla="*/ 2741612 h 6858000"/>
              <a:gd name="connsiteX58" fmla="*/ 4084669 w 4272784"/>
              <a:gd name="connsiteY58" fmla="*/ 2809875 h 6858000"/>
              <a:gd name="connsiteX59" fmla="*/ 4094747 w 4272784"/>
              <a:gd name="connsiteY59" fmla="*/ 2868612 h 6858000"/>
              <a:gd name="connsiteX60" fmla="*/ 4104825 w 4272784"/>
              <a:gd name="connsiteY60" fmla="*/ 2922587 h 6858000"/>
              <a:gd name="connsiteX61" fmla="*/ 4119940 w 4272784"/>
              <a:gd name="connsiteY61" fmla="*/ 2967037 h 6858000"/>
              <a:gd name="connsiteX62" fmla="*/ 4138416 w 4272784"/>
              <a:gd name="connsiteY62" fmla="*/ 3009900 h 6858000"/>
              <a:gd name="connsiteX63" fmla="*/ 4156892 w 4272784"/>
              <a:gd name="connsiteY63" fmla="*/ 3046412 h 6858000"/>
              <a:gd name="connsiteX64" fmla="*/ 4177047 w 4272784"/>
              <a:gd name="connsiteY64" fmla="*/ 3084512 h 6858000"/>
              <a:gd name="connsiteX65" fmla="*/ 4197202 w 4272784"/>
              <a:gd name="connsiteY65" fmla="*/ 3121025 h 6858000"/>
              <a:gd name="connsiteX66" fmla="*/ 4217357 w 4272784"/>
              <a:gd name="connsiteY66" fmla="*/ 3160712 h 6858000"/>
              <a:gd name="connsiteX67" fmla="*/ 4234153 w 4272784"/>
              <a:gd name="connsiteY67" fmla="*/ 3201987 h 6858000"/>
              <a:gd name="connsiteX68" fmla="*/ 4249270 w 4272784"/>
              <a:gd name="connsiteY68" fmla="*/ 3248025 h 6858000"/>
              <a:gd name="connsiteX69" fmla="*/ 4261027 w 4272784"/>
              <a:gd name="connsiteY69" fmla="*/ 3300412 h 6858000"/>
              <a:gd name="connsiteX70" fmla="*/ 4269425 w 4272784"/>
              <a:gd name="connsiteY70" fmla="*/ 3360737 h 6858000"/>
              <a:gd name="connsiteX71" fmla="*/ 4272784 w 4272784"/>
              <a:gd name="connsiteY71" fmla="*/ 3427412 h 6858000"/>
              <a:gd name="connsiteX72" fmla="*/ 4269425 w 4272784"/>
              <a:gd name="connsiteY72" fmla="*/ 3497262 h 6858000"/>
              <a:gd name="connsiteX73" fmla="*/ 4261027 w 4272784"/>
              <a:gd name="connsiteY73" fmla="*/ 3557587 h 6858000"/>
              <a:gd name="connsiteX74" fmla="*/ 4249270 w 4272784"/>
              <a:gd name="connsiteY74" fmla="*/ 3609975 h 6858000"/>
              <a:gd name="connsiteX75" fmla="*/ 4234153 w 4272784"/>
              <a:gd name="connsiteY75" fmla="*/ 3656012 h 6858000"/>
              <a:gd name="connsiteX76" fmla="*/ 4217357 w 4272784"/>
              <a:gd name="connsiteY76" fmla="*/ 3697287 h 6858000"/>
              <a:gd name="connsiteX77" fmla="*/ 4197202 w 4272784"/>
              <a:gd name="connsiteY77" fmla="*/ 3736975 h 6858000"/>
              <a:gd name="connsiteX78" fmla="*/ 4156892 w 4272784"/>
              <a:gd name="connsiteY78" fmla="*/ 3811587 h 6858000"/>
              <a:gd name="connsiteX79" fmla="*/ 4138416 w 4272784"/>
              <a:gd name="connsiteY79" fmla="*/ 3848100 h 6858000"/>
              <a:gd name="connsiteX80" fmla="*/ 4119940 w 4272784"/>
              <a:gd name="connsiteY80" fmla="*/ 3890962 h 6858000"/>
              <a:gd name="connsiteX81" fmla="*/ 4104825 w 4272784"/>
              <a:gd name="connsiteY81" fmla="*/ 3935412 h 6858000"/>
              <a:gd name="connsiteX82" fmla="*/ 4094747 w 4272784"/>
              <a:gd name="connsiteY82" fmla="*/ 3987800 h 6858000"/>
              <a:gd name="connsiteX83" fmla="*/ 4084669 w 4272784"/>
              <a:gd name="connsiteY83" fmla="*/ 4048125 h 6858000"/>
              <a:gd name="connsiteX84" fmla="*/ 4082989 w 4272784"/>
              <a:gd name="connsiteY84" fmla="*/ 4116387 h 6858000"/>
              <a:gd name="connsiteX85" fmla="*/ 4084669 w 4272784"/>
              <a:gd name="connsiteY85" fmla="*/ 4186237 h 6858000"/>
              <a:gd name="connsiteX86" fmla="*/ 4094747 w 4272784"/>
              <a:gd name="connsiteY86" fmla="*/ 4244975 h 6858000"/>
              <a:gd name="connsiteX87" fmla="*/ 4104825 w 4272784"/>
              <a:gd name="connsiteY87" fmla="*/ 4297362 h 6858000"/>
              <a:gd name="connsiteX88" fmla="*/ 4119940 w 4272784"/>
              <a:gd name="connsiteY88" fmla="*/ 4343400 h 6858000"/>
              <a:gd name="connsiteX89" fmla="*/ 4138416 w 4272784"/>
              <a:gd name="connsiteY89" fmla="*/ 4386262 h 6858000"/>
              <a:gd name="connsiteX90" fmla="*/ 4156892 w 4272784"/>
              <a:gd name="connsiteY90" fmla="*/ 4424362 h 6858000"/>
              <a:gd name="connsiteX91" fmla="*/ 4197202 w 4272784"/>
              <a:gd name="connsiteY91" fmla="*/ 4498975 h 6858000"/>
              <a:gd name="connsiteX92" fmla="*/ 4217357 w 4272784"/>
              <a:gd name="connsiteY92" fmla="*/ 4537075 h 6858000"/>
              <a:gd name="connsiteX93" fmla="*/ 4234153 w 4272784"/>
              <a:gd name="connsiteY93" fmla="*/ 4579937 h 6858000"/>
              <a:gd name="connsiteX94" fmla="*/ 4249270 w 4272784"/>
              <a:gd name="connsiteY94" fmla="*/ 4625975 h 6858000"/>
              <a:gd name="connsiteX95" fmla="*/ 4261027 w 4272784"/>
              <a:gd name="connsiteY95" fmla="*/ 4678362 h 6858000"/>
              <a:gd name="connsiteX96" fmla="*/ 4269425 w 4272784"/>
              <a:gd name="connsiteY96" fmla="*/ 4738687 h 6858000"/>
              <a:gd name="connsiteX97" fmla="*/ 4272784 w 4272784"/>
              <a:gd name="connsiteY97" fmla="*/ 4806950 h 6858000"/>
              <a:gd name="connsiteX98" fmla="*/ 4269425 w 4272784"/>
              <a:gd name="connsiteY98" fmla="*/ 4875212 h 6858000"/>
              <a:gd name="connsiteX99" fmla="*/ 4261027 w 4272784"/>
              <a:gd name="connsiteY99" fmla="*/ 4935537 h 6858000"/>
              <a:gd name="connsiteX100" fmla="*/ 4249270 w 4272784"/>
              <a:gd name="connsiteY100" fmla="*/ 4987925 h 6858000"/>
              <a:gd name="connsiteX101" fmla="*/ 4234153 w 4272784"/>
              <a:gd name="connsiteY101" fmla="*/ 5033962 h 6858000"/>
              <a:gd name="connsiteX102" fmla="*/ 4217357 w 4272784"/>
              <a:gd name="connsiteY102" fmla="*/ 5075237 h 6858000"/>
              <a:gd name="connsiteX103" fmla="*/ 4197202 w 4272784"/>
              <a:gd name="connsiteY103" fmla="*/ 5114925 h 6858000"/>
              <a:gd name="connsiteX104" fmla="*/ 4177047 w 4272784"/>
              <a:gd name="connsiteY104" fmla="*/ 5149850 h 6858000"/>
              <a:gd name="connsiteX105" fmla="*/ 4156892 w 4272784"/>
              <a:gd name="connsiteY105" fmla="*/ 5186362 h 6858000"/>
              <a:gd name="connsiteX106" fmla="*/ 4138416 w 4272784"/>
              <a:gd name="connsiteY106" fmla="*/ 5226050 h 6858000"/>
              <a:gd name="connsiteX107" fmla="*/ 4119940 w 4272784"/>
              <a:gd name="connsiteY107" fmla="*/ 5268912 h 6858000"/>
              <a:gd name="connsiteX108" fmla="*/ 4104825 w 4272784"/>
              <a:gd name="connsiteY108" fmla="*/ 5313362 h 6858000"/>
              <a:gd name="connsiteX109" fmla="*/ 4094747 w 4272784"/>
              <a:gd name="connsiteY109" fmla="*/ 5365750 h 6858000"/>
              <a:gd name="connsiteX110" fmla="*/ 4084669 w 4272784"/>
              <a:gd name="connsiteY110" fmla="*/ 5426075 h 6858000"/>
              <a:gd name="connsiteX111" fmla="*/ 4082989 w 4272784"/>
              <a:gd name="connsiteY111" fmla="*/ 5494337 h 6858000"/>
              <a:gd name="connsiteX112" fmla="*/ 4084669 w 4272784"/>
              <a:gd name="connsiteY112" fmla="*/ 5562600 h 6858000"/>
              <a:gd name="connsiteX113" fmla="*/ 4094747 w 4272784"/>
              <a:gd name="connsiteY113" fmla="*/ 5622925 h 6858000"/>
              <a:gd name="connsiteX114" fmla="*/ 4104825 w 4272784"/>
              <a:gd name="connsiteY114" fmla="*/ 5675312 h 6858000"/>
              <a:gd name="connsiteX115" fmla="*/ 4119940 w 4272784"/>
              <a:gd name="connsiteY115" fmla="*/ 5721350 h 6858000"/>
              <a:gd name="connsiteX116" fmla="*/ 4138416 w 4272784"/>
              <a:gd name="connsiteY116" fmla="*/ 5762625 h 6858000"/>
              <a:gd name="connsiteX117" fmla="*/ 4156892 w 4272784"/>
              <a:gd name="connsiteY117" fmla="*/ 5802312 h 6858000"/>
              <a:gd name="connsiteX118" fmla="*/ 4177047 w 4272784"/>
              <a:gd name="connsiteY118" fmla="*/ 5840412 h 6858000"/>
              <a:gd name="connsiteX119" fmla="*/ 4197202 w 4272784"/>
              <a:gd name="connsiteY119" fmla="*/ 5876925 h 6858000"/>
              <a:gd name="connsiteX120" fmla="*/ 4217357 w 4272784"/>
              <a:gd name="connsiteY120" fmla="*/ 5915025 h 6858000"/>
              <a:gd name="connsiteX121" fmla="*/ 4234153 w 4272784"/>
              <a:gd name="connsiteY121" fmla="*/ 5956300 h 6858000"/>
              <a:gd name="connsiteX122" fmla="*/ 4249270 w 4272784"/>
              <a:gd name="connsiteY122" fmla="*/ 6003925 h 6858000"/>
              <a:gd name="connsiteX123" fmla="*/ 4261027 w 4272784"/>
              <a:gd name="connsiteY123" fmla="*/ 6056312 h 6858000"/>
              <a:gd name="connsiteX124" fmla="*/ 4269425 w 4272784"/>
              <a:gd name="connsiteY124" fmla="*/ 6113462 h 6858000"/>
              <a:gd name="connsiteX125" fmla="*/ 4272784 w 4272784"/>
              <a:gd name="connsiteY125" fmla="*/ 6183312 h 6858000"/>
              <a:gd name="connsiteX126" fmla="*/ 4269425 w 4272784"/>
              <a:gd name="connsiteY126" fmla="*/ 6251575 h 6858000"/>
              <a:gd name="connsiteX127" fmla="*/ 4261027 w 4272784"/>
              <a:gd name="connsiteY127" fmla="*/ 6311900 h 6858000"/>
              <a:gd name="connsiteX128" fmla="*/ 4249270 w 4272784"/>
              <a:gd name="connsiteY128" fmla="*/ 6361112 h 6858000"/>
              <a:gd name="connsiteX129" fmla="*/ 4234153 w 4272784"/>
              <a:gd name="connsiteY129" fmla="*/ 6407150 h 6858000"/>
              <a:gd name="connsiteX130" fmla="*/ 4217357 w 4272784"/>
              <a:gd name="connsiteY130" fmla="*/ 6448425 h 6858000"/>
              <a:gd name="connsiteX131" fmla="*/ 4198882 w 4272784"/>
              <a:gd name="connsiteY131" fmla="*/ 6488112 h 6858000"/>
              <a:gd name="connsiteX132" fmla="*/ 4180406 w 4272784"/>
              <a:gd name="connsiteY132" fmla="*/ 6523037 h 6858000"/>
              <a:gd name="connsiteX133" fmla="*/ 4160251 w 4272784"/>
              <a:gd name="connsiteY133" fmla="*/ 6561137 h 6858000"/>
              <a:gd name="connsiteX134" fmla="*/ 4140096 w 4272784"/>
              <a:gd name="connsiteY134" fmla="*/ 6597650 h 6858000"/>
              <a:gd name="connsiteX135" fmla="*/ 4123300 w 4272784"/>
              <a:gd name="connsiteY135" fmla="*/ 6640512 h 6858000"/>
              <a:gd name="connsiteX136" fmla="*/ 4106504 w 4272784"/>
              <a:gd name="connsiteY136" fmla="*/ 6683375 h 6858000"/>
              <a:gd name="connsiteX137" fmla="*/ 4096426 w 4272784"/>
              <a:gd name="connsiteY137" fmla="*/ 6735762 h 6858000"/>
              <a:gd name="connsiteX138" fmla="*/ 4088029 w 4272784"/>
              <a:gd name="connsiteY138" fmla="*/ 6791325 h 6858000"/>
              <a:gd name="connsiteX139" fmla="*/ 4082989 w 4272784"/>
              <a:gd name="connsiteY139" fmla="*/ 6858000 h 6858000"/>
              <a:gd name="connsiteX140" fmla="*/ 0 w 427278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272784" h="6858000">
                <a:moveTo>
                  <a:pt x="0" y="0"/>
                </a:moveTo>
                <a:lnTo>
                  <a:pt x="4082989" y="0"/>
                </a:lnTo>
                <a:lnTo>
                  <a:pt x="4088029" y="66675"/>
                </a:lnTo>
                <a:lnTo>
                  <a:pt x="4096426" y="122237"/>
                </a:lnTo>
                <a:lnTo>
                  <a:pt x="4106504" y="174625"/>
                </a:lnTo>
                <a:lnTo>
                  <a:pt x="4123300" y="217487"/>
                </a:lnTo>
                <a:lnTo>
                  <a:pt x="4140096" y="260350"/>
                </a:lnTo>
                <a:lnTo>
                  <a:pt x="4160251" y="296862"/>
                </a:lnTo>
                <a:lnTo>
                  <a:pt x="4180406" y="334962"/>
                </a:lnTo>
                <a:lnTo>
                  <a:pt x="4198882" y="369887"/>
                </a:lnTo>
                <a:lnTo>
                  <a:pt x="4217357" y="409575"/>
                </a:lnTo>
                <a:lnTo>
                  <a:pt x="4234153" y="450850"/>
                </a:lnTo>
                <a:lnTo>
                  <a:pt x="4249270" y="496887"/>
                </a:lnTo>
                <a:lnTo>
                  <a:pt x="4261027" y="546100"/>
                </a:lnTo>
                <a:lnTo>
                  <a:pt x="4269425" y="606425"/>
                </a:lnTo>
                <a:lnTo>
                  <a:pt x="4272784" y="673100"/>
                </a:lnTo>
                <a:lnTo>
                  <a:pt x="4269425" y="744537"/>
                </a:lnTo>
                <a:lnTo>
                  <a:pt x="4261027" y="801687"/>
                </a:lnTo>
                <a:lnTo>
                  <a:pt x="4249270" y="854075"/>
                </a:lnTo>
                <a:lnTo>
                  <a:pt x="4234153" y="901700"/>
                </a:lnTo>
                <a:lnTo>
                  <a:pt x="4217357" y="942975"/>
                </a:lnTo>
                <a:lnTo>
                  <a:pt x="4197202" y="981075"/>
                </a:lnTo>
                <a:lnTo>
                  <a:pt x="4177047" y="1017587"/>
                </a:lnTo>
                <a:lnTo>
                  <a:pt x="4156892" y="1055687"/>
                </a:lnTo>
                <a:lnTo>
                  <a:pt x="4138416" y="1095375"/>
                </a:lnTo>
                <a:lnTo>
                  <a:pt x="4119940" y="1136650"/>
                </a:lnTo>
                <a:lnTo>
                  <a:pt x="4104825" y="1182687"/>
                </a:lnTo>
                <a:lnTo>
                  <a:pt x="4094747" y="1235075"/>
                </a:lnTo>
                <a:lnTo>
                  <a:pt x="4084669" y="1295400"/>
                </a:lnTo>
                <a:lnTo>
                  <a:pt x="4082989" y="1363662"/>
                </a:lnTo>
                <a:lnTo>
                  <a:pt x="4084669" y="1431925"/>
                </a:lnTo>
                <a:lnTo>
                  <a:pt x="4094747" y="1492250"/>
                </a:lnTo>
                <a:lnTo>
                  <a:pt x="4104825" y="1544637"/>
                </a:lnTo>
                <a:lnTo>
                  <a:pt x="4119940" y="1589087"/>
                </a:lnTo>
                <a:lnTo>
                  <a:pt x="4138416" y="1631950"/>
                </a:lnTo>
                <a:lnTo>
                  <a:pt x="4156892" y="1671637"/>
                </a:lnTo>
                <a:lnTo>
                  <a:pt x="4177047" y="1708150"/>
                </a:lnTo>
                <a:lnTo>
                  <a:pt x="4197202" y="1743075"/>
                </a:lnTo>
                <a:lnTo>
                  <a:pt x="4217357" y="1782762"/>
                </a:lnTo>
                <a:lnTo>
                  <a:pt x="4234153" y="1824037"/>
                </a:lnTo>
                <a:lnTo>
                  <a:pt x="4249270" y="1870075"/>
                </a:lnTo>
                <a:lnTo>
                  <a:pt x="4261027" y="1922462"/>
                </a:lnTo>
                <a:lnTo>
                  <a:pt x="4269425" y="1982787"/>
                </a:lnTo>
                <a:lnTo>
                  <a:pt x="4272784" y="2051050"/>
                </a:lnTo>
                <a:lnTo>
                  <a:pt x="4269425" y="2119312"/>
                </a:lnTo>
                <a:lnTo>
                  <a:pt x="4261027" y="2179637"/>
                </a:lnTo>
                <a:lnTo>
                  <a:pt x="4249270" y="2232025"/>
                </a:lnTo>
                <a:lnTo>
                  <a:pt x="4234153" y="2278062"/>
                </a:lnTo>
                <a:lnTo>
                  <a:pt x="4217357" y="2319337"/>
                </a:lnTo>
                <a:lnTo>
                  <a:pt x="4197202" y="2359025"/>
                </a:lnTo>
                <a:lnTo>
                  <a:pt x="4177047" y="2395537"/>
                </a:lnTo>
                <a:lnTo>
                  <a:pt x="4156892" y="2433637"/>
                </a:lnTo>
                <a:lnTo>
                  <a:pt x="4138416" y="2471737"/>
                </a:lnTo>
                <a:lnTo>
                  <a:pt x="4119940" y="2513012"/>
                </a:lnTo>
                <a:lnTo>
                  <a:pt x="4104825" y="2560637"/>
                </a:lnTo>
                <a:lnTo>
                  <a:pt x="4094747" y="2613025"/>
                </a:lnTo>
                <a:lnTo>
                  <a:pt x="4084669" y="2671762"/>
                </a:lnTo>
                <a:lnTo>
                  <a:pt x="4082989" y="2741612"/>
                </a:lnTo>
                <a:lnTo>
                  <a:pt x="4084669" y="2809875"/>
                </a:lnTo>
                <a:lnTo>
                  <a:pt x="4094747" y="2868612"/>
                </a:lnTo>
                <a:lnTo>
                  <a:pt x="4104825" y="2922587"/>
                </a:lnTo>
                <a:lnTo>
                  <a:pt x="4119940" y="2967037"/>
                </a:lnTo>
                <a:lnTo>
                  <a:pt x="4138416" y="3009900"/>
                </a:lnTo>
                <a:lnTo>
                  <a:pt x="4156892" y="3046412"/>
                </a:lnTo>
                <a:lnTo>
                  <a:pt x="4177047" y="3084512"/>
                </a:lnTo>
                <a:lnTo>
                  <a:pt x="4197202" y="3121025"/>
                </a:lnTo>
                <a:lnTo>
                  <a:pt x="4217357" y="3160712"/>
                </a:lnTo>
                <a:lnTo>
                  <a:pt x="4234153" y="3201987"/>
                </a:lnTo>
                <a:lnTo>
                  <a:pt x="4249270" y="3248025"/>
                </a:lnTo>
                <a:lnTo>
                  <a:pt x="4261027" y="3300412"/>
                </a:lnTo>
                <a:lnTo>
                  <a:pt x="4269425" y="3360737"/>
                </a:lnTo>
                <a:lnTo>
                  <a:pt x="4272784" y="3427412"/>
                </a:lnTo>
                <a:lnTo>
                  <a:pt x="4269425" y="3497262"/>
                </a:lnTo>
                <a:lnTo>
                  <a:pt x="4261027" y="3557587"/>
                </a:lnTo>
                <a:lnTo>
                  <a:pt x="4249270" y="3609975"/>
                </a:lnTo>
                <a:lnTo>
                  <a:pt x="4234153" y="3656012"/>
                </a:lnTo>
                <a:lnTo>
                  <a:pt x="4217357" y="3697287"/>
                </a:lnTo>
                <a:lnTo>
                  <a:pt x="4197202" y="3736975"/>
                </a:lnTo>
                <a:lnTo>
                  <a:pt x="4156892" y="3811587"/>
                </a:lnTo>
                <a:lnTo>
                  <a:pt x="4138416" y="3848100"/>
                </a:lnTo>
                <a:lnTo>
                  <a:pt x="4119940" y="3890962"/>
                </a:lnTo>
                <a:lnTo>
                  <a:pt x="4104825" y="3935412"/>
                </a:lnTo>
                <a:lnTo>
                  <a:pt x="4094747" y="3987800"/>
                </a:lnTo>
                <a:lnTo>
                  <a:pt x="4084669" y="4048125"/>
                </a:lnTo>
                <a:lnTo>
                  <a:pt x="4082989" y="4116387"/>
                </a:lnTo>
                <a:lnTo>
                  <a:pt x="4084669" y="4186237"/>
                </a:lnTo>
                <a:lnTo>
                  <a:pt x="4094747" y="4244975"/>
                </a:lnTo>
                <a:lnTo>
                  <a:pt x="4104825" y="4297362"/>
                </a:lnTo>
                <a:lnTo>
                  <a:pt x="4119940" y="4343400"/>
                </a:lnTo>
                <a:lnTo>
                  <a:pt x="4138416" y="4386262"/>
                </a:lnTo>
                <a:lnTo>
                  <a:pt x="4156892" y="4424362"/>
                </a:lnTo>
                <a:lnTo>
                  <a:pt x="4197202" y="4498975"/>
                </a:lnTo>
                <a:lnTo>
                  <a:pt x="4217357" y="4537075"/>
                </a:lnTo>
                <a:lnTo>
                  <a:pt x="4234153" y="4579937"/>
                </a:lnTo>
                <a:lnTo>
                  <a:pt x="4249270" y="4625975"/>
                </a:lnTo>
                <a:lnTo>
                  <a:pt x="4261027" y="4678362"/>
                </a:lnTo>
                <a:lnTo>
                  <a:pt x="4269425" y="4738687"/>
                </a:lnTo>
                <a:lnTo>
                  <a:pt x="4272784" y="4806950"/>
                </a:lnTo>
                <a:lnTo>
                  <a:pt x="4269425" y="4875212"/>
                </a:lnTo>
                <a:lnTo>
                  <a:pt x="4261027" y="4935537"/>
                </a:lnTo>
                <a:lnTo>
                  <a:pt x="4249270" y="4987925"/>
                </a:lnTo>
                <a:lnTo>
                  <a:pt x="4234153" y="5033962"/>
                </a:lnTo>
                <a:lnTo>
                  <a:pt x="4217357" y="5075237"/>
                </a:lnTo>
                <a:lnTo>
                  <a:pt x="4197202" y="5114925"/>
                </a:lnTo>
                <a:lnTo>
                  <a:pt x="4177047" y="5149850"/>
                </a:lnTo>
                <a:lnTo>
                  <a:pt x="4156892" y="5186362"/>
                </a:lnTo>
                <a:lnTo>
                  <a:pt x="4138416" y="5226050"/>
                </a:lnTo>
                <a:lnTo>
                  <a:pt x="4119940" y="5268912"/>
                </a:lnTo>
                <a:lnTo>
                  <a:pt x="4104825" y="5313362"/>
                </a:lnTo>
                <a:lnTo>
                  <a:pt x="4094747" y="5365750"/>
                </a:lnTo>
                <a:lnTo>
                  <a:pt x="4084669" y="5426075"/>
                </a:lnTo>
                <a:lnTo>
                  <a:pt x="4082989" y="5494337"/>
                </a:lnTo>
                <a:lnTo>
                  <a:pt x="4084669" y="5562600"/>
                </a:lnTo>
                <a:lnTo>
                  <a:pt x="4094747" y="5622925"/>
                </a:lnTo>
                <a:lnTo>
                  <a:pt x="4104825" y="5675312"/>
                </a:lnTo>
                <a:lnTo>
                  <a:pt x="4119940" y="5721350"/>
                </a:lnTo>
                <a:lnTo>
                  <a:pt x="4138416" y="5762625"/>
                </a:lnTo>
                <a:lnTo>
                  <a:pt x="4156892" y="5802312"/>
                </a:lnTo>
                <a:lnTo>
                  <a:pt x="4177047" y="5840412"/>
                </a:lnTo>
                <a:lnTo>
                  <a:pt x="4197202" y="5876925"/>
                </a:lnTo>
                <a:lnTo>
                  <a:pt x="4217357" y="5915025"/>
                </a:lnTo>
                <a:lnTo>
                  <a:pt x="4234153" y="5956300"/>
                </a:lnTo>
                <a:lnTo>
                  <a:pt x="4249270" y="6003925"/>
                </a:lnTo>
                <a:lnTo>
                  <a:pt x="4261027" y="6056312"/>
                </a:lnTo>
                <a:lnTo>
                  <a:pt x="4269425" y="6113462"/>
                </a:lnTo>
                <a:lnTo>
                  <a:pt x="4272784" y="6183312"/>
                </a:lnTo>
                <a:lnTo>
                  <a:pt x="4269425" y="6251575"/>
                </a:lnTo>
                <a:lnTo>
                  <a:pt x="4261027" y="6311900"/>
                </a:lnTo>
                <a:lnTo>
                  <a:pt x="4249270" y="6361112"/>
                </a:lnTo>
                <a:lnTo>
                  <a:pt x="4234153" y="6407150"/>
                </a:lnTo>
                <a:lnTo>
                  <a:pt x="4217357" y="6448425"/>
                </a:lnTo>
                <a:lnTo>
                  <a:pt x="4198882" y="6488112"/>
                </a:lnTo>
                <a:lnTo>
                  <a:pt x="4180406" y="6523037"/>
                </a:lnTo>
                <a:lnTo>
                  <a:pt x="4160251" y="6561137"/>
                </a:lnTo>
                <a:lnTo>
                  <a:pt x="4140096" y="6597650"/>
                </a:lnTo>
                <a:lnTo>
                  <a:pt x="4123300" y="6640512"/>
                </a:lnTo>
                <a:lnTo>
                  <a:pt x="4106504" y="6683375"/>
                </a:lnTo>
                <a:lnTo>
                  <a:pt x="4096426" y="6735762"/>
                </a:lnTo>
                <a:lnTo>
                  <a:pt x="4088029" y="6791325"/>
                </a:lnTo>
                <a:lnTo>
                  <a:pt x="4082989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9CE19D8-142B-43DB-B5B1-FC0AFB1BB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929" y="1565556"/>
            <a:ext cx="3112442" cy="3726888"/>
          </a:xfrm>
        </p:spPr>
        <p:txBody>
          <a:bodyPr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</a:t>
            </a:r>
          </a:p>
        </p:txBody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E5FCFD1D-1E9C-4E30-A7D3-F7C247FDC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732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06FFFE-881E-4E6B-8AA4-5194D9193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468" y="382385"/>
            <a:ext cx="10761784" cy="1492132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использованных источников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DDF833-2FAA-443F-B473-8BE76F586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81686"/>
            <a:ext cx="10178322" cy="567631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1. Авербух, К. Я.    Лексические и фразеологические аспекты перевода : учеб. пособие для вузов / К. Я. Авербух, О. М. Карпова. - М. : Академия, 2009. - 172, [2] c.</a:t>
            </a:r>
          </a:p>
          <a:p>
            <a:r>
              <a:rPr lang="ru-RU" dirty="0"/>
              <a:t>2. Академик – Словари и энциклопедии на Академике – [Электронный ресурс] // Режим доступа: https://dic.academic.ru/ – дата обращения 06.04.2020</a:t>
            </a:r>
          </a:p>
          <a:p>
            <a:r>
              <a:rPr lang="ru-RU" dirty="0"/>
              <a:t>3. Архипов А.Ф. Самоучитель перевода с немецкого языка на русский. – М.: </a:t>
            </a:r>
            <a:r>
              <a:rPr lang="ru-RU" dirty="0" err="1"/>
              <a:t>Высш.шк</a:t>
            </a:r>
            <a:r>
              <a:rPr lang="ru-RU" dirty="0"/>
              <a:t>., 1991. –  255 с.</a:t>
            </a:r>
          </a:p>
          <a:p>
            <a:r>
              <a:rPr lang="ru-RU" dirty="0"/>
              <a:t>4. Добровольский, Д. О.    Беседы о немецком слове / Д. О. Добровольский ; РАН, Ин-т рус. яз. им. В. В. Виноградова [и др.]. - М. : Языки славянской культуры, 2013. - 742, [2] с.</a:t>
            </a:r>
          </a:p>
          <a:p>
            <a:r>
              <a:rPr lang="ru-RU" dirty="0"/>
              <a:t>5. </a:t>
            </a:r>
            <a:r>
              <a:rPr lang="ru-RU" dirty="0" err="1"/>
              <a:t>Кунин</a:t>
            </a:r>
            <a:r>
              <a:rPr lang="ru-RU" dirty="0"/>
              <a:t> А.В. Английская фразеология (Теоретический курс), Издательство «Высшая школа», Москва, 343 с.</a:t>
            </a:r>
          </a:p>
          <a:p>
            <a:r>
              <a:rPr lang="ru-RU" dirty="0"/>
              <a:t>6. Павлова А. А. ; Рос. гос. </a:t>
            </a:r>
            <a:r>
              <a:rPr lang="ru-RU" dirty="0" err="1"/>
              <a:t>гуманит</a:t>
            </a:r>
            <a:r>
              <a:rPr lang="ru-RU" dirty="0"/>
              <a:t>. ун-т, Филиал в г. Великий Новгород, Каф. </a:t>
            </a:r>
            <a:r>
              <a:rPr lang="ru-RU" dirty="0" err="1"/>
              <a:t>гуманит</a:t>
            </a:r>
            <a:r>
              <a:rPr lang="ru-RU" dirty="0"/>
              <a:t>. и соц.-</a:t>
            </a:r>
            <a:r>
              <a:rPr lang="ru-RU" dirty="0" err="1"/>
              <a:t>экон</a:t>
            </a:r>
            <a:r>
              <a:rPr lang="ru-RU" dirty="0"/>
              <a:t>. дисциплин. - Великий Новгород : Типография "Виконт", 2007. - 123, [1] с.</a:t>
            </a:r>
          </a:p>
          <a:p>
            <a:r>
              <a:rPr lang="ru-RU" dirty="0"/>
              <a:t>7. </a:t>
            </a:r>
            <a:r>
              <a:rPr lang="ru-RU" dirty="0" err="1"/>
              <a:t>Федуленкова</a:t>
            </a:r>
            <a:r>
              <a:rPr lang="ru-RU" dirty="0"/>
              <a:t>, Т. Н.    Проблема общего и специфического в соматической фразеологии, основанной на синекдохе (на материале немецкого, английского и шведского языков) / Т. Н. </a:t>
            </a:r>
            <a:r>
              <a:rPr lang="ru-RU" dirty="0" err="1"/>
              <a:t>Федуленкова</a:t>
            </a:r>
            <a:r>
              <a:rPr lang="ru-RU" dirty="0"/>
              <a:t> // Вестник Тюменского государственного университета. - 1999. - N 1. - С.156-162.</a:t>
            </a:r>
          </a:p>
          <a:p>
            <a:r>
              <a:rPr lang="ru-RU" dirty="0"/>
              <a:t>8. </a:t>
            </a:r>
            <a:r>
              <a:rPr lang="ru-RU" dirty="0" err="1"/>
              <a:t>Borota</a:t>
            </a:r>
            <a:r>
              <a:rPr lang="ru-RU" dirty="0"/>
              <a:t> N. </a:t>
            </a:r>
            <a:r>
              <a:rPr lang="ru-RU" dirty="0" err="1"/>
              <a:t>Da</a:t>
            </a:r>
            <a:r>
              <a:rPr lang="ru-RU" dirty="0"/>
              <a:t> </a:t>
            </a:r>
            <a:r>
              <a:rPr lang="ru-RU" dirty="0" err="1"/>
              <a:t>steppt</a:t>
            </a:r>
            <a:r>
              <a:rPr lang="ru-RU" dirty="0"/>
              <a:t> der </a:t>
            </a:r>
            <a:r>
              <a:rPr lang="ru-RU" dirty="0" err="1"/>
              <a:t>Bär</a:t>
            </a:r>
            <a:r>
              <a:rPr lang="ru-RU" dirty="0"/>
              <a:t>. </a:t>
            </a:r>
            <a:r>
              <a:rPr lang="ru-RU" dirty="0" err="1"/>
              <a:t>Bildhaft</a:t>
            </a:r>
            <a:r>
              <a:rPr lang="ru-RU" dirty="0"/>
              <a:t> </a:t>
            </a:r>
            <a:r>
              <a:rPr lang="ru-RU" dirty="0" err="1"/>
              <a:t>sprechen</a:t>
            </a:r>
            <a:r>
              <a:rPr lang="ru-RU" dirty="0"/>
              <a:t> </a:t>
            </a:r>
            <a:r>
              <a:rPr lang="ru-RU" dirty="0" err="1"/>
              <a:t>mit</a:t>
            </a:r>
            <a:r>
              <a:rPr lang="ru-RU" dirty="0"/>
              <a:t> 222 </a:t>
            </a:r>
            <a:r>
              <a:rPr lang="ru-RU" dirty="0" err="1"/>
              <a:t>deutschen</a:t>
            </a:r>
            <a:r>
              <a:rPr lang="ru-RU" dirty="0"/>
              <a:t> </a:t>
            </a:r>
            <a:r>
              <a:rPr lang="ru-RU" dirty="0" err="1"/>
              <a:t>Redewendungen</a:t>
            </a:r>
            <a:r>
              <a:rPr lang="ru-RU" dirty="0"/>
              <a:t> / </a:t>
            </a:r>
            <a:r>
              <a:rPr lang="ru-RU" dirty="0" err="1"/>
              <a:t>Borota</a:t>
            </a:r>
            <a:r>
              <a:rPr lang="ru-RU" dirty="0"/>
              <a:t> N. – </a:t>
            </a:r>
            <a:r>
              <a:rPr lang="ru-RU" dirty="0" err="1"/>
              <a:t>Wien</a:t>
            </a:r>
            <a:r>
              <a:rPr lang="ru-RU" dirty="0"/>
              <a:t>.: Langenscheidt, 2018. – S. 126</a:t>
            </a:r>
          </a:p>
          <a:p>
            <a:r>
              <a:rPr lang="ru-RU" dirty="0"/>
              <a:t>9. </a:t>
            </a:r>
            <a:r>
              <a:rPr lang="ru-RU" dirty="0" err="1"/>
              <a:t>Linguistik</a:t>
            </a:r>
            <a:r>
              <a:rPr lang="ru-RU" dirty="0"/>
              <a:t> </a:t>
            </a:r>
            <a:r>
              <a:rPr lang="ru-RU" dirty="0" err="1"/>
              <a:t>Online</a:t>
            </a:r>
            <a:r>
              <a:rPr lang="ru-RU" dirty="0"/>
              <a:t> – </a:t>
            </a:r>
            <a:r>
              <a:rPr lang="ru-RU" dirty="0" err="1"/>
              <a:t>Phraseologisches</a:t>
            </a:r>
            <a:r>
              <a:rPr lang="ru-RU" dirty="0"/>
              <a:t> </a:t>
            </a:r>
            <a:r>
              <a:rPr lang="ru-RU" dirty="0" err="1"/>
              <a:t>Optimum</a:t>
            </a:r>
            <a:r>
              <a:rPr lang="ru-RU" dirty="0"/>
              <a:t> </a:t>
            </a:r>
            <a:r>
              <a:rPr lang="ru-RU" dirty="0" err="1"/>
              <a:t>für</a:t>
            </a:r>
            <a:r>
              <a:rPr lang="ru-RU" dirty="0"/>
              <a:t> </a:t>
            </a:r>
            <a:r>
              <a:rPr lang="ru-RU" dirty="0" err="1"/>
              <a:t>Deutsch</a:t>
            </a:r>
            <a:r>
              <a:rPr lang="ru-RU" dirty="0"/>
              <a:t> als </a:t>
            </a:r>
            <a:r>
              <a:rPr lang="ru-RU" dirty="0" err="1"/>
              <a:t>Fremdsprache</a:t>
            </a:r>
            <a:r>
              <a:rPr lang="ru-RU" dirty="0"/>
              <a:t>. Ein </a:t>
            </a:r>
            <a:r>
              <a:rPr lang="ru-RU" dirty="0" err="1"/>
              <a:t>Vorschlag</a:t>
            </a:r>
            <a:r>
              <a:rPr lang="ru-RU" dirty="0"/>
              <a:t> </a:t>
            </a:r>
            <a:r>
              <a:rPr lang="ru-RU" dirty="0" err="1"/>
              <a:t>auf</a:t>
            </a:r>
            <a:r>
              <a:rPr lang="ru-RU" dirty="0"/>
              <a:t> der </a:t>
            </a:r>
            <a:r>
              <a:rPr lang="ru-RU" dirty="0" err="1"/>
              <a:t>Basis</a:t>
            </a:r>
            <a:r>
              <a:rPr lang="ru-RU" dirty="0"/>
              <a:t> von </a:t>
            </a:r>
            <a:r>
              <a:rPr lang="ru-RU" dirty="0" err="1"/>
              <a:t>Frequenz</a:t>
            </a:r>
            <a:r>
              <a:rPr lang="ru-RU" dirty="0"/>
              <a:t>- und </a:t>
            </a:r>
            <a:r>
              <a:rPr lang="ru-RU" dirty="0" err="1"/>
              <a:t>Geläufigkeitsuntersuchungen</a:t>
            </a:r>
            <a:r>
              <a:rPr lang="ru-RU" dirty="0"/>
              <a:t> [Электронный ресурс] // Режим доступа: http://www.a-ch-d.eu/MATERIALIEN/KOLLOK/FU-DaF/Phraseologisches%20Optimum%20DaF.html – дата обращения  06.04.2020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1010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1DA4A1-5F06-41DF-ABE4-ED8FCB101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382385"/>
            <a:ext cx="10593319" cy="996250"/>
          </a:xfrm>
        </p:spPr>
        <p:txBody>
          <a:bodyPr>
            <a:no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Фразеологизмы с соматическим компонентом. Определения.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669F87-43F1-4072-A211-C3FDDAAE8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2063415"/>
            <a:ext cx="10178322" cy="3999762"/>
          </a:xfrm>
        </p:spPr>
        <p:txBody>
          <a:bodyPr>
            <a:normAutofit/>
          </a:bodyPr>
          <a:lstStyle/>
          <a:p>
            <a:pPr algn="just"/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Фразеологизм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устойчивое сочетание слов, смысл которого не определяется значением его отдельных компонентов. Фразеологизмы цельные по своему значению и большинство из них можно заменить одним словом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Павлова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2007)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Соматизмы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те фразеологизмы, в состав которых входит название части тела человека или животного. </a:t>
            </a:r>
          </a:p>
          <a:p>
            <a:pPr algn="just"/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«ins Auge fallen» – «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бросаться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глаза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 «auf den Beinen sein» – «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быть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ногах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417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472B8-6049-40C0-8D6A-DB35839F8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08996"/>
          </a:xfrm>
        </p:spPr>
        <p:txBody>
          <a:bodyPr>
            <a:no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Фразеология.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00966C-87F4-4E00-BAAD-031229049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71601"/>
            <a:ext cx="10178322" cy="450799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раздел лингвистики изучает фразеологические единицы. Большую роль в развитии этой дисциплины сыграли: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советские ученые, изучавшие исследования лингвистов XIX-го века, которые в то время начали выделяли фразеологизмы среди прочих словосочетаний;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швейцарский лингвист Шарль Балли, занимавшийся выражением «субъективности» в языке, средствами отражения личности и эмоций говорящего.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В.В. Виноградов, значимость работ которого состояла в переходе от эмпирически определенного описания феномена к его теоретическому исследованию.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8938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3062B9-04A3-49A6-BF0B-C0016FACD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6" y="382385"/>
            <a:ext cx="10178323" cy="1492132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Сопоставительная фразеология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63375-B6DE-4B67-839B-A174A8F6A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64566"/>
            <a:ext cx="10178322" cy="5219114"/>
          </a:xfrm>
        </p:spPr>
        <p:txBody>
          <a:bodyPr>
            <a:normAutofit fontScale="85000" lnSpcReduction="20000"/>
          </a:bodyPr>
          <a:lstStyle/>
          <a:p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особое направление исследований, ориентированное на выявление сходств и различий между фразеологизмами различных языков (Добровольский 2013).</a:t>
            </a:r>
          </a:p>
          <a:p>
            <a:r>
              <a:rPr lang="ru-RU" sz="3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весь спектр формальных и семантических характеристик фразеологизмов, </a:t>
            </a:r>
            <a:r>
              <a:rPr lang="ru-RU" sz="3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не только отдельные фразеологизмы, но и группы выражений, объединяемые по тому или иному признаку. (Добровольский 2013).</a:t>
            </a:r>
          </a:p>
          <a:p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Традиционно выделяемые типы межъязыковой эквивалентности: </a:t>
            </a:r>
          </a:p>
          <a:p>
            <a:pPr marL="0" indent="0">
              <a:buNone/>
            </a:pP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«Полные эквиваленты»</a:t>
            </a:r>
          </a:p>
          <a:p>
            <a:pPr marL="0" indent="0">
              <a:buNone/>
            </a:pP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«Частичные эквиваленты»</a:t>
            </a:r>
          </a:p>
          <a:p>
            <a:pPr marL="0" indent="0">
              <a:buNone/>
            </a:pP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«Фразеологические аналоги»</a:t>
            </a:r>
          </a:p>
          <a:p>
            <a:pPr marL="0" indent="0">
              <a:buNone/>
            </a:pP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«Безэквивалентные фразеологизмы»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1588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D6EE08-5CCB-4F51-B085-6D54E062E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83707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«Полные эквиваленты»</a:t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688BD7-0CBD-48CD-A4A2-518A16DCC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1125415"/>
            <a:ext cx="10297897" cy="5486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фразеологизмы сопоставляемых языков, которые практически идентичны с точки зрения актуального значения, синтаксической и лексической структуры и внутренней формы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(Добровольский 2013).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Примеры: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«den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Rücken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kehren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повернуться спиной»;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Hals fallen» – 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броситься на шею»;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die Hand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nehmen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брать в свои руки»;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rechte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Hand» – 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правая рука»;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 in Hand» – 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рука об руку»;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Hände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reiben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потирать руки»;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ganzem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Herzen» – 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всего сердца»;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Händen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Füßen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gebunden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sein» – 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связанным по рукам и ногам»;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der Nase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herumführen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водить за нос».</a:t>
            </a:r>
          </a:p>
        </p:txBody>
      </p:sp>
    </p:spTree>
    <p:extLst>
      <p:ext uri="{BB962C8B-B14F-4D97-AF65-F5344CB8AC3E}">
        <p14:creationId xmlns:p14="http://schemas.microsoft.com/office/powerpoint/2010/main" val="4126141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D05811-E8D0-4BAE-83C6-93F2F01C1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508995"/>
            <a:ext cx="10178322" cy="700827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«Частичные эквиваленты»</a:t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3BD680-19E7-46C1-85E4-EFDFFAC51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25313"/>
            <a:ext cx="10178322" cy="5050302"/>
          </a:xfrm>
        </p:spPr>
        <p:txBody>
          <a:bodyPr>
            <a:normAutofit/>
          </a:bodyPr>
          <a:lstStyle/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фразеологизмы исходного языка и языка перевода, актуальные значения которых почти совпадают, а синтаксические структуры, лексический состав и образные составляющие несколько различаются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(Добровольский 2013)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 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«im Auge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behalten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держать в поле зрения»;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aus den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Augen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verlieren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терять из виду»;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freie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Hand lassen» – «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предоставить свободу действий»;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auf der Hand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liegen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лежать на поверхности»;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auf die Nerven gehen» – «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действовать на нервы»;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den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Rücken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fallen» – «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нанести удар в спину». </a:t>
            </a:r>
          </a:p>
        </p:txBody>
      </p:sp>
    </p:spTree>
    <p:extLst>
      <p:ext uri="{BB962C8B-B14F-4D97-AF65-F5344CB8AC3E}">
        <p14:creationId xmlns:p14="http://schemas.microsoft.com/office/powerpoint/2010/main" val="144032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FD099-39D5-49F6-967F-8074DA77A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00827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«Фразеологические аналоги»</a:t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B01042-6A7B-41B6-808B-F7F98D370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66093"/>
            <a:ext cx="10178322" cy="5106572"/>
          </a:xfrm>
        </p:spPr>
        <p:txBody>
          <a:bodyPr>
            <a:normAutofit/>
          </a:bodyPr>
          <a:lstStyle/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идиомы исходного языка и языка перевода с близкими актуальными значениями, но различной внутренней формой. Они характеризуются семантическим сходством при (почти) полном отсутствии формального сходства, то есть сходства синтаксической структуры и компонентного состава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(Добровольский 2013)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auf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eigene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Faust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«на свой страх и риск»;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sich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Kopf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setzen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«вбить себе в голову»;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Kopf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werfen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«бросить в лицо» (например, оскорбления, обвинения).</a:t>
            </a:r>
          </a:p>
        </p:txBody>
      </p:sp>
    </p:spTree>
    <p:extLst>
      <p:ext uri="{BB962C8B-B14F-4D97-AF65-F5344CB8AC3E}">
        <p14:creationId xmlns:p14="http://schemas.microsoft.com/office/powerpoint/2010/main" val="2738725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EE5BF2-5BAA-4797-8D5E-F69F841F3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3212" y="382385"/>
            <a:ext cx="10607039" cy="1492132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«Безэквивалентные фразеологизмы»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6976D-CC5B-4C65-BE78-4085DEADD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075" y="1579095"/>
            <a:ext cx="10346788" cy="47232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«Безэквивалентные фразеологизмы» – это выражения исходного языка, у которых в языке перевода нет фразеологических соответствий. Примеры: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 Auge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fassen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намечать, планировать»;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auf die Finger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schauen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наблюдать за кем-то», «контролировать кого-либо»;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jmdm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am Herzen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liegen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дорогим кому-л»;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greifen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помогать кому-л»;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Kopf gehen lassen» –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обдумывать»;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 Herz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schließen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полюбить»;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Kopf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stoßen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оскорбить»;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den Mund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подсказать»;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gestrichen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haben» –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надоесть»;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auf die Nase fallen» –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потерпеть фиаско».</a:t>
            </a:r>
          </a:p>
        </p:txBody>
      </p:sp>
    </p:spTree>
    <p:extLst>
      <p:ext uri="{BB962C8B-B14F-4D97-AF65-F5344CB8AC3E}">
        <p14:creationId xmlns:p14="http://schemas.microsoft.com/office/powerpoint/2010/main" val="520073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D114D3-073A-47C0-916C-4BD67F8ED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E31A63-E190-4A6A-9796-FCC773995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33379"/>
            <a:ext cx="10178322" cy="4839286"/>
          </a:xfrm>
        </p:spPr>
        <p:txBody>
          <a:bodyPr>
            <a:noAutofit/>
          </a:bodyPr>
          <a:lstStyle/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Приведенные выше примеры показывают, что пословный перевод фразеологизмов невозможен.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в немецком языке тождественного фразеологического сочетания используется формально близкий вариант, а при отсутствии подбирается функционально равноценное устойчивое или свободное  сочетание.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Нередко постоянными лексическими соответствиями являются отдельные слова, в частности сложные. Во многих случаях возможно параллельное использование как фразеологического сочетания, так и отдельного слова.</a:t>
            </a:r>
          </a:p>
        </p:txBody>
      </p:sp>
    </p:spTree>
    <p:extLst>
      <p:ext uri="{BB962C8B-B14F-4D97-AF65-F5344CB8AC3E}">
        <p14:creationId xmlns:p14="http://schemas.microsoft.com/office/powerpoint/2010/main" val="2998388588"/>
      </p:ext>
    </p:extLst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Эмблема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1166</Words>
  <Application>Microsoft Macintosh PowerPoint</Application>
  <PresentationFormat>Широкоэкранный</PresentationFormat>
  <Paragraphs>72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Corbel</vt:lpstr>
      <vt:lpstr>Gill Sans MT</vt:lpstr>
      <vt:lpstr>Impact</vt:lpstr>
      <vt:lpstr>Times New Roman</vt:lpstr>
      <vt:lpstr>Эмблема</vt:lpstr>
      <vt:lpstr>Сопоставительная фразеология</vt:lpstr>
      <vt:lpstr>Фразеологизмы с соматическим компонентом. Определения. </vt:lpstr>
      <vt:lpstr>Фразеология.</vt:lpstr>
      <vt:lpstr>Сопоставительная фразеология </vt:lpstr>
      <vt:lpstr>«Полные эквиваленты» </vt:lpstr>
      <vt:lpstr>«Частичные эквиваленты» </vt:lpstr>
      <vt:lpstr>«Фразеологические аналоги» </vt:lpstr>
      <vt:lpstr>«Безэквивалентные фразеологизмы» </vt:lpstr>
      <vt:lpstr>вывод</vt:lpstr>
      <vt:lpstr>Список использованных источников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Перевод фразеологизмов с соматическим компонентом с немецкого на русский язык</dc:title>
  <dc:creator>Zverdvd.org</dc:creator>
  <cp:lastModifiedBy>Хамза Мадина Адебиетовна</cp:lastModifiedBy>
  <cp:revision>17</cp:revision>
  <dcterms:created xsi:type="dcterms:W3CDTF">2020-04-08T10:14:15Z</dcterms:created>
  <dcterms:modified xsi:type="dcterms:W3CDTF">2022-11-10T15:37:36Z</dcterms:modified>
</cp:coreProperties>
</file>