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3"/>
  </p:notesMasterIdLst>
  <p:sldIdLst>
    <p:sldId id="256" r:id="rId5"/>
    <p:sldId id="258" r:id="rId6"/>
    <p:sldId id="275" r:id="rId7"/>
    <p:sldId id="278" r:id="rId8"/>
    <p:sldId id="281" r:id="rId9"/>
    <p:sldId id="282" r:id="rId10"/>
    <p:sldId id="276" r:id="rId11"/>
    <p:sldId id="272" r:id="rId12"/>
    <p:sldId id="283" r:id="rId13"/>
    <p:sldId id="279" r:id="rId14"/>
    <p:sldId id="259" r:id="rId15"/>
    <p:sldId id="280" r:id="rId16"/>
    <p:sldId id="264" r:id="rId17"/>
    <p:sldId id="284" r:id="rId18"/>
    <p:sldId id="285" r:id="rId19"/>
    <p:sldId id="286" r:id="rId20"/>
    <p:sldId id="277"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lazira Akymbek" initials="GA" lastIdx="1" clrIdx="0">
    <p:extLst>
      <p:ext uri="{19B8F6BF-5375-455C-9EA6-DF929625EA0E}">
        <p15:presenceInfo xmlns="" xmlns:p15="http://schemas.microsoft.com/office/powerpoint/2012/main" userId="381da62acd8dda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napToGrid="0">
      <p:cViewPr varScale="1">
        <p:scale>
          <a:sx n="46" d="100"/>
          <a:sy n="46" d="100"/>
        </p:scale>
        <p:origin x="-120" y="-5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70EEB-5CC2-4B4D-BA80-83C50533935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ru-RU"/>
        </a:p>
      </dgm:t>
    </dgm:pt>
    <dgm:pt modelId="{818FA61D-5DD3-49EF-99DA-E2BD10657A1C}">
      <dgm:prSet custT="1"/>
      <dgm:spPr/>
      <dgm:t>
        <a:bodyPr anchor="ctr"/>
        <a:lstStyle/>
        <a:p>
          <a:pPr algn="just"/>
          <a:r>
            <a:rPr lang="kk-KZ" sz="2400" b="0" baseline="0" dirty="0">
              <a:latin typeface="Times New Roman" panose="02020603050405020304" pitchFamily="18" charset="0"/>
              <a:cs typeface="Times New Roman" panose="02020603050405020304" pitchFamily="18" charset="0"/>
            </a:rPr>
            <a:t>Дұрыс жауабы бар немесе жоқ әдістер. </a:t>
          </a:r>
          <a:endParaRPr lang="ru-RU" sz="2400" dirty="0">
            <a:latin typeface="Times New Roman" panose="02020603050405020304" pitchFamily="18" charset="0"/>
            <a:cs typeface="Times New Roman" panose="02020603050405020304" pitchFamily="18" charset="0"/>
          </a:endParaRPr>
        </a:p>
      </dgm:t>
    </dgm:pt>
    <dgm:pt modelId="{4A418604-3D76-47B3-9122-4E181CE4BA34}" type="parTrans" cxnId="{E5E1DBC5-0E9A-4DA9-A27F-160213E20A30}">
      <dgm:prSet/>
      <dgm:spPr/>
      <dgm:t>
        <a:bodyPr/>
        <a:lstStyle/>
        <a:p>
          <a:endParaRPr lang="ru-RU"/>
        </a:p>
      </dgm:t>
    </dgm:pt>
    <dgm:pt modelId="{76F887A8-2A5B-41C2-AA40-F44534EDFB7D}" type="sibTrans" cxnId="{E5E1DBC5-0E9A-4DA9-A27F-160213E20A30}">
      <dgm:prSet/>
      <dgm:spPr/>
      <dgm:t>
        <a:bodyPr/>
        <a:lstStyle/>
        <a:p>
          <a:endParaRPr lang="ru-RU"/>
        </a:p>
      </dgm:t>
    </dgm:pt>
    <dgm:pt modelId="{0F9F1E5F-2400-4952-BD8C-518F716EDAD7}">
      <dgm:prSet custT="1"/>
      <dgm:spPr/>
      <dgm:t>
        <a:bodyPr anchor="ctr"/>
        <a:lstStyle/>
        <a:p>
          <a:pPr algn="just"/>
          <a:r>
            <a:rPr lang="kk-KZ" sz="2400" b="0" baseline="0" dirty="0">
              <a:latin typeface="Times New Roman" panose="02020603050405020304" pitchFamily="18" charset="0"/>
              <a:cs typeface="Times New Roman" panose="02020603050405020304" pitchFamily="18" charset="0"/>
            </a:rPr>
            <a:t>Сөйлеу белсенділігі. </a:t>
          </a:r>
          <a:endParaRPr lang="ru-RU" sz="2400" dirty="0">
            <a:latin typeface="Times New Roman" panose="02020603050405020304" pitchFamily="18" charset="0"/>
            <a:cs typeface="Times New Roman" panose="02020603050405020304" pitchFamily="18" charset="0"/>
          </a:endParaRPr>
        </a:p>
      </dgm:t>
    </dgm:pt>
    <dgm:pt modelId="{16B15C65-ED05-4B90-BE4D-747FF9BF6708}" type="parTrans" cxnId="{F96861A5-82CC-4133-8A4E-068870F6C878}">
      <dgm:prSet/>
      <dgm:spPr/>
      <dgm:t>
        <a:bodyPr/>
        <a:lstStyle/>
        <a:p>
          <a:endParaRPr lang="ru-RU"/>
        </a:p>
      </dgm:t>
    </dgm:pt>
    <dgm:pt modelId="{7E0EDD93-B3F0-443B-ABB7-04D05A7E8349}" type="sibTrans" cxnId="{F96861A5-82CC-4133-8A4E-068870F6C878}">
      <dgm:prSet/>
      <dgm:spPr/>
      <dgm:t>
        <a:bodyPr/>
        <a:lstStyle/>
        <a:p>
          <a:endParaRPr lang="ru-RU"/>
        </a:p>
      </dgm:t>
    </dgm:pt>
    <dgm:pt modelId="{77EE9351-AA47-4661-A96D-805C1F256EE4}">
      <dgm:prSet custT="1"/>
      <dgm:spPr/>
      <dgm:t>
        <a:bodyPr anchor="ctr"/>
        <a:lstStyle/>
        <a:p>
          <a:r>
            <a:rPr lang="kk-KZ" sz="2400" b="0" baseline="0" dirty="0">
              <a:latin typeface="Times New Roman" panose="02020603050405020304" pitchFamily="18" charset="0"/>
              <a:cs typeface="Times New Roman" panose="02020603050405020304" pitchFamily="18" charset="0"/>
            </a:rPr>
            <a:t>Әдістердің негізінде жатқан принцип. </a:t>
          </a:r>
          <a:endParaRPr lang="ru-RU" sz="2400" dirty="0">
            <a:latin typeface="Times New Roman" panose="02020603050405020304" pitchFamily="18" charset="0"/>
            <a:cs typeface="Times New Roman" panose="02020603050405020304" pitchFamily="18" charset="0"/>
          </a:endParaRPr>
        </a:p>
      </dgm:t>
    </dgm:pt>
    <dgm:pt modelId="{6AAF1268-564D-45E7-82AE-BE60E3077D9F}" type="parTrans" cxnId="{EF11F8DC-CED6-4B94-93E6-06F93EAC624A}">
      <dgm:prSet/>
      <dgm:spPr/>
      <dgm:t>
        <a:bodyPr/>
        <a:lstStyle/>
        <a:p>
          <a:endParaRPr lang="ru-RU"/>
        </a:p>
      </dgm:t>
    </dgm:pt>
    <dgm:pt modelId="{3A4E9691-3C03-4C58-BDE4-8FA230DE5103}" type="sibTrans" cxnId="{EF11F8DC-CED6-4B94-93E6-06F93EAC624A}">
      <dgm:prSet/>
      <dgm:spPr/>
      <dgm:t>
        <a:bodyPr/>
        <a:lstStyle/>
        <a:p>
          <a:endParaRPr lang="ru-RU"/>
        </a:p>
      </dgm:t>
    </dgm:pt>
    <dgm:pt modelId="{21BECC56-CA8D-4D58-9909-2287BE95709C}">
      <dgm:prSet custT="1"/>
      <dgm:spPr/>
      <dgm:t>
        <a:bodyPr anchor="ctr"/>
        <a:lstStyle/>
        <a:p>
          <a:pPr algn="just"/>
          <a:r>
            <a:rPr lang="kk-KZ" sz="1800" b="0" baseline="0" dirty="0">
              <a:latin typeface="Times New Roman" panose="02020603050405020304" pitchFamily="18" charset="0"/>
              <a:cs typeface="Times New Roman" panose="02020603050405020304" pitchFamily="18" charset="0"/>
            </a:rPr>
            <a:t>Бұл көрсеткіш бойынша міндетті түрде дұрыс жауапты талап ететін тесттер (интеллект тесттері) және жауаптардың жиілігі мен бағытына негізделетін тесттер (тұлғаық сұрақтамалар)</a:t>
          </a:r>
          <a:endParaRPr lang="ru-RU" sz="1800" dirty="0">
            <a:latin typeface="Times New Roman" panose="02020603050405020304" pitchFamily="18" charset="0"/>
            <a:cs typeface="Times New Roman" panose="02020603050405020304" pitchFamily="18" charset="0"/>
          </a:endParaRPr>
        </a:p>
      </dgm:t>
    </dgm:pt>
    <dgm:pt modelId="{134415C4-444E-4EA7-8218-C9604F03C0DF}" type="parTrans" cxnId="{A1062114-EE05-4DD0-82E4-C6F89444478F}">
      <dgm:prSet/>
      <dgm:spPr/>
      <dgm:t>
        <a:bodyPr/>
        <a:lstStyle/>
        <a:p>
          <a:endParaRPr lang="ru-RU"/>
        </a:p>
      </dgm:t>
    </dgm:pt>
    <dgm:pt modelId="{19F89869-2768-4FE4-B276-46BC264FA304}" type="sibTrans" cxnId="{A1062114-EE05-4DD0-82E4-C6F89444478F}">
      <dgm:prSet/>
      <dgm:spPr/>
      <dgm:t>
        <a:bodyPr/>
        <a:lstStyle/>
        <a:p>
          <a:endParaRPr lang="ru-RU">
            <a:latin typeface="Times New Roman" panose="02020603050405020304" pitchFamily="18" charset="0"/>
            <a:cs typeface="Times New Roman" panose="02020603050405020304" pitchFamily="18" charset="0"/>
          </a:endParaRPr>
        </a:p>
      </dgm:t>
    </dgm:pt>
    <dgm:pt modelId="{21520802-AC88-4510-95A0-C9E305C325AA}">
      <dgm:prSet custT="1"/>
      <dgm:spPr/>
      <dgm:t>
        <a:bodyPr anchor="ctr"/>
        <a:lstStyle/>
        <a:p>
          <a:pPr algn="just"/>
          <a:r>
            <a:rPr lang="kk-KZ" sz="1800" b="0" baseline="0" dirty="0">
              <a:latin typeface="Times New Roman" panose="02020603050405020304" pitchFamily="18" charset="0"/>
              <a:cs typeface="Times New Roman" panose="02020603050405020304" pitchFamily="18" charset="0"/>
            </a:rPr>
            <a:t>Бұл көрсеткіш арқылы әдістер вербалды және вербалды емес деп бөлінеді.</a:t>
          </a:r>
          <a:endParaRPr lang="ru-RU" sz="1800" dirty="0">
            <a:latin typeface="Times New Roman" panose="02020603050405020304" pitchFamily="18" charset="0"/>
            <a:cs typeface="Times New Roman" panose="02020603050405020304" pitchFamily="18" charset="0"/>
          </a:endParaRPr>
        </a:p>
      </dgm:t>
    </dgm:pt>
    <dgm:pt modelId="{7FAC5EBF-93BC-458E-9CB8-FC5DC7600AFA}" type="parTrans" cxnId="{CDBEAED1-C2EF-4D0F-9BC4-E02A773761CE}">
      <dgm:prSet/>
      <dgm:spPr/>
      <dgm:t>
        <a:bodyPr/>
        <a:lstStyle/>
        <a:p>
          <a:endParaRPr lang="ru-RU"/>
        </a:p>
      </dgm:t>
    </dgm:pt>
    <dgm:pt modelId="{CCDFF87F-C6B5-47C4-AA36-893C73D161CD}" type="sibTrans" cxnId="{CDBEAED1-C2EF-4D0F-9BC4-E02A773761CE}">
      <dgm:prSet/>
      <dgm:spPr/>
      <dgm:t>
        <a:bodyPr/>
        <a:lstStyle/>
        <a:p>
          <a:endParaRPr lang="ru-RU"/>
        </a:p>
      </dgm:t>
    </dgm:pt>
    <dgm:pt modelId="{349514CC-FC1E-416D-8FF7-6B4557336BDA}">
      <dgm:prSet custT="1"/>
      <dgm:spPr/>
      <dgm:t>
        <a:bodyPr anchor="ctr"/>
        <a:lstStyle/>
        <a:p>
          <a:r>
            <a:rPr lang="kk-KZ" sz="1800" b="0" baseline="0" dirty="0">
              <a:latin typeface="Times New Roman" panose="02020603050405020304" pitchFamily="18" charset="0"/>
              <a:cs typeface="Times New Roman" panose="02020603050405020304" pitchFamily="18" charset="0"/>
            </a:rPr>
            <a:t>Бұл көрсеткіш бойынша әдістердің 5 түрін бөледі: объективті тесттер, стандартталынған өзіндік есеп берулер, проективті әдістер, диалогқа негізделген техникалар, психофизилогиялық аппаратуралық әдістер</a:t>
          </a:r>
          <a:endParaRPr lang="ru-RU" sz="1800" dirty="0">
            <a:latin typeface="Times New Roman" panose="02020603050405020304" pitchFamily="18" charset="0"/>
            <a:cs typeface="Times New Roman" panose="02020603050405020304" pitchFamily="18" charset="0"/>
          </a:endParaRPr>
        </a:p>
      </dgm:t>
    </dgm:pt>
    <dgm:pt modelId="{D557F37E-B320-4DE4-81EA-9DD3B65CB6FD}" type="parTrans" cxnId="{3D025FCD-98CD-4283-8DBF-6509670F1865}">
      <dgm:prSet/>
      <dgm:spPr/>
      <dgm:t>
        <a:bodyPr/>
        <a:lstStyle/>
        <a:p>
          <a:endParaRPr lang="ru-RU"/>
        </a:p>
      </dgm:t>
    </dgm:pt>
    <dgm:pt modelId="{330A039B-C3E5-4729-8940-6F577709FE31}" type="sibTrans" cxnId="{3D025FCD-98CD-4283-8DBF-6509670F1865}">
      <dgm:prSet/>
      <dgm:spPr/>
      <dgm:t>
        <a:bodyPr/>
        <a:lstStyle/>
        <a:p>
          <a:endParaRPr lang="ru-RU"/>
        </a:p>
      </dgm:t>
    </dgm:pt>
    <dgm:pt modelId="{3E0E2D89-220F-4530-8A1C-FED7B162F8EF}" type="pres">
      <dgm:prSet presAssocID="{B5670EEB-5CC2-4B4D-BA80-83C505339350}" presName="Name0" presStyleCnt="0">
        <dgm:presLayoutVars>
          <dgm:chMax val="7"/>
          <dgm:chPref val="7"/>
          <dgm:dir/>
        </dgm:presLayoutVars>
      </dgm:prSet>
      <dgm:spPr/>
      <dgm:t>
        <a:bodyPr/>
        <a:lstStyle/>
        <a:p>
          <a:endParaRPr lang="ru-RU"/>
        </a:p>
      </dgm:t>
    </dgm:pt>
    <dgm:pt modelId="{F99A75A2-ECEE-4DF1-BC4B-E38956A2B2F6}" type="pres">
      <dgm:prSet presAssocID="{B5670EEB-5CC2-4B4D-BA80-83C505339350}" presName="Name1" presStyleCnt="0"/>
      <dgm:spPr/>
    </dgm:pt>
    <dgm:pt modelId="{5D46F58D-136C-4957-BFA3-73F26D726C1F}" type="pres">
      <dgm:prSet presAssocID="{B5670EEB-5CC2-4B4D-BA80-83C505339350}" presName="cycle" presStyleCnt="0"/>
      <dgm:spPr/>
    </dgm:pt>
    <dgm:pt modelId="{171FC4EF-A5AD-4163-AB1D-A3D84598FE1E}" type="pres">
      <dgm:prSet presAssocID="{B5670EEB-5CC2-4B4D-BA80-83C505339350}" presName="srcNode" presStyleLbl="node1" presStyleIdx="0" presStyleCnt="3"/>
      <dgm:spPr/>
    </dgm:pt>
    <dgm:pt modelId="{84ABBD3E-26AA-4A08-B3FC-B7AAE614F7A4}" type="pres">
      <dgm:prSet presAssocID="{B5670EEB-5CC2-4B4D-BA80-83C505339350}" presName="conn" presStyleLbl="parChTrans1D2" presStyleIdx="0" presStyleCnt="1"/>
      <dgm:spPr/>
      <dgm:t>
        <a:bodyPr/>
        <a:lstStyle/>
        <a:p>
          <a:endParaRPr lang="ru-RU"/>
        </a:p>
      </dgm:t>
    </dgm:pt>
    <dgm:pt modelId="{DEA44BB6-F850-4305-90E1-DBA3372B4131}" type="pres">
      <dgm:prSet presAssocID="{B5670EEB-5CC2-4B4D-BA80-83C505339350}" presName="extraNode" presStyleLbl="node1" presStyleIdx="0" presStyleCnt="3"/>
      <dgm:spPr/>
    </dgm:pt>
    <dgm:pt modelId="{B71ACA18-008B-406D-B806-D08500903E71}" type="pres">
      <dgm:prSet presAssocID="{B5670EEB-5CC2-4B4D-BA80-83C505339350}" presName="dstNode" presStyleLbl="node1" presStyleIdx="0" presStyleCnt="3"/>
      <dgm:spPr/>
    </dgm:pt>
    <dgm:pt modelId="{CC9BF617-CE21-4516-A743-919A716E24BA}" type="pres">
      <dgm:prSet presAssocID="{818FA61D-5DD3-49EF-99DA-E2BD10657A1C}" presName="text_1" presStyleLbl="node1" presStyleIdx="0" presStyleCnt="3" custScaleY="144875">
        <dgm:presLayoutVars>
          <dgm:bulletEnabled val="1"/>
        </dgm:presLayoutVars>
      </dgm:prSet>
      <dgm:spPr/>
      <dgm:t>
        <a:bodyPr/>
        <a:lstStyle/>
        <a:p>
          <a:endParaRPr lang="ru-RU"/>
        </a:p>
      </dgm:t>
    </dgm:pt>
    <dgm:pt modelId="{4672FA5E-3F6D-4E98-90FB-4E69B2E857C9}" type="pres">
      <dgm:prSet presAssocID="{818FA61D-5DD3-49EF-99DA-E2BD10657A1C}" presName="accent_1" presStyleCnt="0"/>
      <dgm:spPr/>
    </dgm:pt>
    <dgm:pt modelId="{D8AFE948-A8D4-48AE-B422-5D63938D2984}" type="pres">
      <dgm:prSet presAssocID="{818FA61D-5DD3-49EF-99DA-E2BD10657A1C}" presName="accentRepeatNode" presStyleLbl="solidFgAcc1" presStyleIdx="0" presStyleCnt="3"/>
      <dgm:spPr/>
    </dgm:pt>
    <dgm:pt modelId="{B6C828D1-7771-4933-BA86-E064AC80F71A}" type="pres">
      <dgm:prSet presAssocID="{0F9F1E5F-2400-4952-BD8C-518F716EDAD7}" presName="text_2" presStyleLbl="node1" presStyleIdx="1" presStyleCnt="3" custScaleY="101621">
        <dgm:presLayoutVars>
          <dgm:bulletEnabled val="1"/>
        </dgm:presLayoutVars>
      </dgm:prSet>
      <dgm:spPr/>
      <dgm:t>
        <a:bodyPr/>
        <a:lstStyle/>
        <a:p>
          <a:endParaRPr lang="ru-RU"/>
        </a:p>
      </dgm:t>
    </dgm:pt>
    <dgm:pt modelId="{0DF11210-3DCB-4B42-86C4-1EE93796CA65}" type="pres">
      <dgm:prSet presAssocID="{0F9F1E5F-2400-4952-BD8C-518F716EDAD7}" presName="accent_2" presStyleCnt="0"/>
      <dgm:spPr/>
    </dgm:pt>
    <dgm:pt modelId="{4A4AE1D8-F655-4976-9E4C-A6F6E871D70E}" type="pres">
      <dgm:prSet presAssocID="{0F9F1E5F-2400-4952-BD8C-518F716EDAD7}" presName="accentRepeatNode" presStyleLbl="solidFgAcc1" presStyleIdx="1" presStyleCnt="3"/>
      <dgm:spPr/>
    </dgm:pt>
    <dgm:pt modelId="{3014DC87-7F05-4CF9-A561-6CE63955A5BC}" type="pres">
      <dgm:prSet presAssocID="{77EE9351-AA47-4661-A96D-805C1F256EE4}" presName="text_3" presStyleLbl="node1" presStyleIdx="2" presStyleCnt="3" custScaleY="137118">
        <dgm:presLayoutVars>
          <dgm:bulletEnabled val="1"/>
        </dgm:presLayoutVars>
      </dgm:prSet>
      <dgm:spPr/>
      <dgm:t>
        <a:bodyPr/>
        <a:lstStyle/>
        <a:p>
          <a:endParaRPr lang="ru-RU"/>
        </a:p>
      </dgm:t>
    </dgm:pt>
    <dgm:pt modelId="{C32B2C69-BA0E-4934-81BF-37184087B992}" type="pres">
      <dgm:prSet presAssocID="{77EE9351-AA47-4661-A96D-805C1F256EE4}" presName="accent_3" presStyleCnt="0"/>
      <dgm:spPr/>
    </dgm:pt>
    <dgm:pt modelId="{E59F370E-8014-49B2-9862-52F795A34373}" type="pres">
      <dgm:prSet presAssocID="{77EE9351-AA47-4661-A96D-805C1F256EE4}" presName="accentRepeatNode" presStyleLbl="solidFgAcc1" presStyleIdx="2" presStyleCnt="3"/>
      <dgm:spPr/>
    </dgm:pt>
  </dgm:ptLst>
  <dgm:cxnLst>
    <dgm:cxn modelId="{211C7EE3-6AED-4922-949F-1E5059FB9957}" type="presOf" srcId="{19F89869-2768-4FE4-B276-46BC264FA304}" destId="{84ABBD3E-26AA-4A08-B3FC-B7AAE614F7A4}" srcOrd="0" destOrd="0" presId="urn:microsoft.com/office/officeart/2008/layout/VerticalCurvedList"/>
    <dgm:cxn modelId="{E5E1DBC5-0E9A-4DA9-A27F-160213E20A30}" srcId="{B5670EEB-5CC2-4B4D-BA80-83C505339350}" destId="{818FA61D-5DD3-49EF-99DA-E2BD10657A1C}" srcOrd="0" destOrd="0" parTransId="{4A418604-3D76-47B3-9122-4E181CE4BA34}" sibTransId="{76F887A8-2A5B-41C2-AA40-F44534EDFB7D}"/>
    <dgm:cxn modelId="{EF11F8DC-CED6-4B94-93E6-06F93EAC624A}" srcId="{B5670EEB-5CC2-4B4D-BA80-83C505339350}" destId="{77EE9351-AA47-4661-A96D-805C1F256EE4}" srcOrd="2" destOrd="0" parTransId="{6AAF1268-564D-45E7-82AE-BE60E3077D9F}" sibTransId="{3A4E9691-3C03-4C58-BDE4-8FA230DE5103}"/>
    <dgm:cxn modelId="{3150D216-0726-447D-82BC-A97BE83AAD8A}" type="presOf" srcId="{77EE9351-AA47-4661-A96D-805C1F256EE4}" destId="{3014DC87-7F05-4CF9-A561-6CE63955A5BC}" srcOrd="0" destOrd="0" presId="urn:microsoft.com/office/officeart/2008/layout/VerticalCurvedList"/>
    <dgm:cxn modelId="{F24A0EDA-5BAA-4A3C-BFC6-707088287310}" type="presOf" srcId="{B5670EEB-5CC2-4B4D-BA80-83C505339350}" destId="{3E0E2D89-220F-4530-8A1C-FED7B162F8EF}" srcOrd="0" destOrd="0" presId="urn:microsoft.com/office/officeart/2008/layout/VerticalCurvedList"/>
    <dgm:cxn modelId="{43E663CC-47DE-4E57-BF5C-2BC0F51F8ADB}" type="presOf" srcId="{21520802-AC88-4510-95A0-C9E305C325AA}" destId="{B6C828D1-7771-4933-BA86-E064AC80F71A}" srcOrd="0" destOrd="1" presId="urn:microsoft.com/office/officeart/2008/layout/VerticalCurvedList"/>
    <dgm:cxn modelId="{A1062114-EE05-4DD0-82E4-C6F89444478F}" srcId="{818FA61D-5DD3-49EF-99DA-E2BD10657A1C}" destId="{21BECC56-CA8D-4D58-9909-2287BE95709C}" srcOrd="0" destOrd="0" parTransId="{134415C4-444E-4EA7-8218-C9604F03C0DF}" sibTransId="{19F89869-2768-4FE4-B276-46BC264FA304}"/>
    <dgm:cxn modelId="{E5D3F0E5-B76C-4DEF-84D8-45F165A3C1EA}" type="presOf" srcId="{349514CC-FC1E-416D-8FF7-6B4557336BDA}" destId="{3014DC87-7F05-4CF9-A561-6CE63955A5BC}" srcOrd="0" destOrd="1" presId="urn:microsoft.com/office/officeart/2008/layout/VerticalCurvedList"/>
    <dgm:cxn modelId="{3D025FCD-98CD-4283-8DBF-6509670F1865}" srcId="{77EE9351-AA47-4661-A96D-805C1F256EE4}" destId="{349514CC-FC1E-416D-8FF7-6B4557336BDA}" srcOrd="0" destOrd="0" parTransId="{D557F37E-B320-4DE4-81EA-9DD3B65CB6FD}" sibTransId="{330A039B-C3E5-4729-8940-6F577709FE31}"/>
    <dgm:cxn modelId="{A1BAB913-76B1-4859-9F5A-66F7E3ACE05F}" type="presOf" srcId="{0F9F1E5F-2400-4952-BD8C-518F716EDAD7}" destId="{B6C828D1-7771-4933-BA86-E064AC80F71A}" srcOrd="0" destOrd="0" presId="urn:microsoft.com/office/officeart/2008/layout/VerticalCurvedList"/>
    <dgm:cxn modelId="{CDBEAED1-C2EF-4D0F-9BC4-E02A773761CE}" srcId="{0F9F1E5F-2400-4952-BD8C-518F716EDAD7}" destId="{21520802-AC88-4510-95A0-C9E305C325AA}" srcOrd="0" destOrd="0" parTransId="{7FAC5EBF-93BC-458E-9CB8-FC5DC7600AFA}" sibTransId="{CCDFF87F-C6B5-47C4-AA36-893C73D161CD}"/>
    <dgm:cxn modelId="{A37B41F9-A1CF-42E4-B9C0-0AC6E1B9B3CC}" type="presOf" srcId="{818FA61D-5DD3-49EF-99DA-E2BD10657A1C}" destId="{CC9BF617-CE21-4516-A743-919A716E24BA}" srcOrd="0" destOrd="0" presId="urn:microsoft.com/office/officeart/2008/layout/VerticalCurvedList"/>
    <dgm:cxn modelId="{F96861A5-82CC-4133-8A4E-068870F6C878}" srcId="{B5670EEB-5CC2-4B4D-BA80-83C505339350}" destId="{0F9F1E5F-2400-4952-BD8C-518F716EDAD7}" srcOrd="1" destOrd="0" parTransId="{16B15C65-ED05-4B90-BE4D-747FF9BF6708}" sibTransId="{7E0EDD93-B3F0-443B-ABB7-04D05A7E8349}"/>
    <dgm:cxn modelId="{E1B35F92-09C5-41F1-9990-ECF1190565E6}" type="presOf" srcId="{21BECC56-CA8D-4D58-9909-2287BE95709C}" destId="{CC9BF617-CE21-4516-A743-919A716E24BA}" srcOrd="0" destOrd="1" presId="urn:microsoft.com/office/officeart/2008/layout/VerticalCurvedList"/>
    <dgm:cxn modelId="{DA21E0DF-B88A-44C1-9EB1-E11F6D49B896}" type="presParOf" srcId="{3E0E2D89-220F-4530-8A1C-FED7B162F8EF}" destId="{F99A75A2-ECEE-4DF1-BC4B-E38956A2B2F6}" srcOrd="0" destOrd="0" presId="urn:microsoft.com/office/officeart/2008/layout/VerticalCurvedList"/>
    <dgm:cxn modelId="{1F2D8A5C-602C-4416-9FC2-D8B2A32B27A5}" type="presParOf" srcId="{F99A75A2-ECEE-4DF1-BC4B-E38956A2B2F6}" destId="{5D46F58D-136C-4957-BFA3-73F26D726C1F}" srcOrd="0" destOrd="0" presId="urn:microsoft.com/office/officeart/2008/layout/VerticalCurvedList"/>
    <dgm:cxn modelId="{F9498DE7-B20B-4FA3-93B9-5B0B7947F6AC}" type="presParOf" srcId="{5D46F58D-136C-4957-BFA3-73F26D726C1F}" destId="{171FC4EF-A5AD-4163-AB1D-A3D84598FE1E}" srcOrd="0" destOrd="0" presId="urn:microsoft.com/office/officeart/2008/layout/VerticalCurvedList"/>
    <dgm:cxn modelId="{FDBF7550-439F-4F6C-AF46-4B6B20822E2C}" type="presParOf" srcId="{5D46F58D-136C-4957-BFA3-73F26D726C1F}" destId="{84ABBD3E-26AA-4A08-B3FC-B7AAE614F7A4}" srcOrd="1" destOrd="0" presId="urn:microsoft.com/office/officeart/2008/layout/VerticalCurvedList"/>
    <dgm:cxn modelId="{79C41511-365F-4023-AD22-B05A95F31C36}" type="presParOf" srcId="{5D46F58D-136C-4957-BFA3-73F26D726C1F}" destId="{DEA44BB6-F850-4305-90E1-DBA3372B4131}" srcOrd="2" destOrd="0" presId="urn:microsoft.com/office/officeart/2008/layout/VerticalCurvedList"/>
    <dgm:cxn modelId="{469AB6E1-5CB7-4792-93E8-C306AF162370}" type="presParOf" srcId="{5D46F58D-136C-4957-BFA3-73F26D726C1F}" destId="{B71ACA18-008B-406D-B806-D08500903E71}" srcOrd="3" destOrd="0" presId="urn:microsoft.com/office/officeart/2008/layout/VerticalCurvedList"/>
    <dgm:cxn modelId="{ED8319C9-40FD-4FCE-B445-2BF9333C31E2}" type="presParOf" srcId="{F99A75A2-ECEE-4DF1-BC4B-E38956A2B2F6}" destId="{CC9BF617-CE21-4516-A743-919A716E24BA}" srcOrd="1" destOrd="0" presId="urn:microsoft.com/office/officeart/2008/layout/VerticalCurvedList"/>
    <dgm:cxn modelId="{05FF9A96-B4AC-4D24-A348-06E5B9047DE6}" type="presParOf" srcId="{F99A75A2-ECEE-4DF1-BC4B-E38956A2B2F6}" destId="{4672FA5E-3F6D-4E98-90FB-4E69B2E857C9}" srcOrd="2" destOrd="0" presId="urn:microsoft.com/office/officeart/2008/layout/VerticalCurvedList"/>
    <dgm:cxn modelId="{3A5213C1-60F2-4D9D-9572-EDAE1BD4A37E}" type="presParOf" srcId="{4672FA5E-3F6D-4E98-90FB-4E69B2E857C9}" destId="{D8AFE948-A8D4-48AE-B422-5D63938D2984}" srcOrd="0" destOrd="0" presId="urn:microsoft.com/office/officeart/2008/layout/VerticalCurvedList"/>
    <dgm:cxn modelId="{DA7EF5D8-2ED8-4041-BB16-C88F47FC9732}" type="presParOf" srcId="{F99A75A2-ECEE-4DF1-BC4B-E38956A2B2F6}" destId="{B6C828D1-7771-4933-BA86-E064AC80F71A}" srcOrd="3" destOrd="0" presId="urn:microsoft.com/office/officeart/2008/layout/VerticalCurvedList"/>
    <dgm:cxn modelId="{1C207AA4-6724-489E-B2E0-9A32DF861383}" type="presParOf" srcId="{F99A75A2-ECEE-4DF1-BC4B-E38956A2B2F6}" destId="{0DF11210-3DCB-4B42-86C4-1EE93796CA65}" srcOrd="4" destOrd="0" presId="urn:microsoft.com/office/officeart/2008/layout/VerticalCurvedList"/>
    <dgm:cxn modelId="{67FAA76E-D71C-4FC5-9622-41EC00C1C6E3}" type="presParOf" srcId="{0DF11210-3DCB-4B42-86C4-1EE93796CA65}" destId="{4A4AE1D8-F655-4976-9E4C-A6F6E871D70E}" srcOrd="0" destOrd="0" presId="urn:microsoft.com/office/officeart/2008/layout/VerticalCurvedList"/>
    <dgm:cxn modelId="{8183B0E2-FB70-4E55-AA80-5EAE068F1F4B}" type="presParOf" srcId="{F99A75A2-ECEE-4DF1-BC4B-E38956A2B2F6}" destId="{3014DC87-7F05-4CF9-A561-6CE63955A5BC}" srcOrd="5" destOrd="0" presId="urn:microsoft.com/office/officeart/2008/layout/VerticalCurvedList"/>
    <dgm:cxn modelId="{942D618F-C7B4-4DA3-9B51-B95DA88F96C1}" type="presParOf" srcId="{F99A75A2-ECEE-4DF1-BC4B-E38956A2B2F6}" destId="{C32B2C69-BA0E-4934-81BF-37184087B992}" srcOrd="6" destOrd="0" presId="urn:microsoft.com/office/officeart/2008/layout/VerticalCurvedList"/>
    <dgm:cxn modelId="{B24F6776-E13C-44BF-B76D-D919DC8D2D60}" type="presParOf" srcId="{C32B2C69-BA0E-4934-81BF-37184087B992}" destId="{E59F370E-8014-49B2-9862-52F795A34373}"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DAE20A-530E-459F-B28B-5EC5E4B4E05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F80121BD-C72F-4F60-B890-3E5A190678A2}">
      <dgm:prSet phldrT="[Текст]" custT="1"/>
      <dgm:spPr/>
      <dgm:t>
        <a:bodyPr/>
        <a:lstStyle/>
        <a:p>
          <a:r>
            <a:rPr lang="kk-KZ" sz="2800" b="1" dirty="0">
              <a:latin typeface="Times New Roman" pitchFamily="18" charset="0"/>
              <a:cs typeface="Times New Roman" pitchFamily="18" charset="0"/>
            </a:rPr>
            <a:t>Психодиагностикалық құралдар </a:t>
          </a:r>
          <a:endParaRPr lang="ru-RU" sz="2800" b="1" dirty="0">
            <a:latin typeface="Times New Roman" pitchFamily="18" charset="0"/>
            <a:cs typeface="Times New Roman" pitchFamily="18" charset="0"/>
          </a:endParaRPr>
        </a:p>
      </dgm:t>
    </dgm:pt>
    <dgm:pt modelId="{40D03D00-8B71-4F18-8084-7E834FB8EFFB}" type="parTrans" cxnId="{9E78D530-A758-4105-8219-882BA6A12CDC}">
      <dgm:prSet/>
      <dgm:spPr/>
      <dgm:t>
        <a:bodyPr/>
        <a:lstStyle/>
        <a:p>
          <a:endParaRPr lang="ru-RU"/>
        </a:p>
      </dgm:t>
    </dgm:pt>
    <dgm:pt modelId="{E0C5D537-DC02-4E37-A2DE-D169157CC9DB}" type="sibTrans" cxnId="{9E78D530-A758-4105-8219-882BA6A12CDC}">
      <dgm:prSet/>
      <dgm:spPr/>
      <dgm:t>
        <a:bodyPr/>
        <a:lstStyle/>
        <a:p>
          <a:endParaRPr lang="ru-RU"/>
        </a:p>
      </dgm:t>
    </dgm:pt>
    <dgm:pt modelId="{80E8C984-5E05-4204-B13C-A4069018E7E9}">
      <dgm:prSet phldrT="[Текст]" custT="1"/>
      <dgm:spPr/>
      <dgm:t>
        <a:bodyPr/>
        <a:lstStyle/>
        <a:p>
          <a:r>
            <a:rPr lang="kk-KZ" sz="1800" b="1" dirty="0">
              <a:latin typeface="Times New Roman" pitchFamily="18" charset="0"/>
              <a:cs typeface="Times New Roman" pitchFamily="18" charset="0"/>
            </a:rPr>
            <a:t>Өлшеу және бағалау, психодиагностика объектісінің элементтері күйін өзгерту құралдары</a:t>
          </a:r>
          <a:endParaRPr lang="ru-RU" sz="1800" b="1" dirty="0">
            <a:latin typeface="Times New Roman" pitchFamily="18" charset="0"/>
            <a:cs typeface="Times New Roman" pitchFamily="18" charset="0"/>
          </a:endParaRPr>
        </a:p>
      </dgm:t>
    </dgm:pt>
    <dgm:pt modelId="{EBD429EE-101A-4808-9879-8EBDF16E09D3}" type="sibTrans" cxnId="{A271456D-F0E4-43AD-BB13-92F9D49E790D}">
      <dgm:prSet/>
      <dgm:spPr/>
      <dgm:t>
        <a:bodyPr/>
        <a:lstStyle/>
        <a:p>
          <a:endParaRPr lang="ru-RU"/>
        </a:p>
      </dgm:t>
    </dgm:pt>
    <dgm:pt modelId="{D01C4B00-AA7C-4B38-B71C-89B306500E5D}" type="parTrans" cxnId="{A271456D-F0E4-43AD-BB13-92F9D49E790D}">
      <dgm:prSet/>
      <dgm:spPr/>
      <dgm:t>
        <a:bodyPr/>
        <a:lstStyle/>
        <a:p>
          <a:endParaRPr lang="ru-RU"/>
        </a:p>
      </dgm:t>
    </dgm:pt>
    <dgm:pt modelId="{01919B2E-15B3-47F8-9102-55A4CAC7B23F}">
      <dgm:prSet phldrT="[Текст]" custT="1"/>
      <dgm:spPr/>
      <dgm:t>
        <a:bodyPr/>
        <a:lstStyle/>
        <a:p>
          <a:r>
            <a:rPr lang="kk-KZ" sz="1800" b="1" dirty="0">
              <a:latin typeface="Times New Roman" pitchFamily="18" charset="0"/>
              <a:cs typeface="Times New Roman" pitchFamily="18" charset="0"/>
            </a:rPr>
            <a:t>Психодиагностикалық процесті сипаттау  және психодиагностикалық қорытынды жасау құралдары</a:t>
          </a:r>
          <a:endParaRPr lang="ru-RU" sz="1800" b="1" dirty="0">
            <a:latin typeface="Times New Roman" pitchFamily="18" charset="0"/>
            <a:cs typeface="Times New Roman" pitchFamily="18" charset="0"/>
          </a:endParaRPr>
        </a:p>
      </dgm:t>
    </dgm:pt>
    <dgm:pt modelId="{4D7F820C-D825-4012-A46E-9ABC85B1F3C5}" type="sibTrans" cxnId="{5F2917A8-5538-4A90-9606-F6A9877F564F}">
      <dgm:prSet/>
      <dgm:spPr/>
      <dgm:t>
        <a:bodyPr/>
        <a:lstStyle/>
        <a:p>
          <a:endParaRPr lang="ru-RU"/>
        </a:p>
      </dgm:t>
    </dgm:pt>
    <dgm:pt modelId="{D2AB4F90-084B-4736-97D8-1E0435055C46}" type="parTrans" cxnId="{5F2917A8-5538-4A90-9606-F6A9877F564F}">
      <dgm:prSet/>
      <dgm:spPr/>
      <dgm:t>
        <a:bodyPr/>
        <a:lstStyle/>
        <a:p>
          <a:endParaRPr lang="ru-RU"/>
        </a:p>
      </dgm:t>
    </dgm:pt>
    <dgm:pt modelId="{BB0F62C8-6599-4033-AD04-4C9BE8651195}">
      <dgm:prSet phldrT="[Текст]" custT="1"/>
      <dgm:spPr/>
      <dgm:t>
        <a:bodyPr/>
        <a:lstStyle/>
        <a:p>
          <a:r>
            <a:rPr lang="kk-KZ" sz="1800" b="1" dirty="0">
              <a:latin typeface="Times New Roman" pitchFamily="18" charset="0"/>
              <a:cs typeface="Times New Roman" pitchFamily="18" charset="0"/>
            </a:rPr>
            <a:t>Психодиагнгостикалық сипаттау құралдары</a:t>
          </a:r>
          <a:endParaRPr lang="ru-RU" sz="1800" b="1" dirty="0">
            <a:latin typeface="Times New Roman" pitchFamily="18" charset="0"/>
            <a:cs typeface="Times New Roman" pitchFamily="18" charset="0"/>
          </a:endParaRPr>
        </a:p>
      </dgm:t>
    </dgm:pt>
    <dgm:pt modelId="{073B426B-4DC1-4DE8-8734-A88122D5A87C}" type="sibTrans" cxnId="{61D8EAFF-37CE-4116-9221-FB6673955A5E}">
      <dgm:prSet/>
      <dgm:spPr/>
      <dgm:t>
        <a:bodyPr/>
        <a:lstStyle/>
        <a:p>
          <a:endParaRPr lang="ru-RU"/>
        </a:p>
      </dgm:t>
    </dgm:pt>
    <dgm:pt modelId="{4DDD6E50-76B2-4EC5-B87B-9066F865B7C5}" type="parTrans" cxnId="{61D8EAFF-37CE-4116-9221-FB6673955A5E}">
      <dgm:prSet/>
      <dgm:spPr/>
      <dgm:t>
        <a:bodyPr/>
        <a:lstStyle/>
        <a:p>
          <a:endParaRPr lang="ru-RU"/>
        </a:p>
      </dgm:t>
    </dgm:pt>
    <dgm:pt modelId="{A76AA2C0-AB2D-4843-94C5-FD3C77C9CAF2}" type="pres">
      <dgm:prSet presAssocID="{F4DAE20A-530E-459F-B28B-5EC5E4B4E05B}" presName="hierChild1" presStyleCnt="0">
        <dgm:presLayoutVars>
          <dgm:chPref val="1"/>
          <dgm:dir/>
          <dgm:animOne val="branch"/>
          <dgm:animLvl val="lvl"/>
          <dgm:resizeHandles/>
        </dgm:presLayoutVars>
      </dgm:prSet>
      <dgm:spPr/>
      <dgm:t>
        <a:bodyPr/>
        <a:lstStyle/>
        <a:p>
          <a:endParaRPr lang="ru-RU"/>
        </a:p>
      </dgm:t>
    </dgm:pt>
    <dgm:pt modelId="{EDF29347-5E49-446C-8633-1D053CA63093}" type="pres">
      <dgm:prSet presAssocID="{F80121BD-C72F-4F60-B890-3E5A190678A2}" presName="hierRoot1" presStyleCnt="0"/>
      <dgm:spPr/>
    </dgm:pt>
    <dgm:pt modelId="{F95AE4E3-271A-47E2-9E68-24DE5A9E931D}" type="pres">
      <dgm:prSet presAssocID="{F80121BD-C72F-4F60-B890-3E5A190678A2}" presName="composite" presStyleCnt="0"/>
      <dgm:spPr/>
    </dgm:pt>
    <dgm:pt modelId="{F168DAD5-2945-4F08-BE25-0E86DFC94391}" type="pres">
      <dgm:prSet presAssocID="{F80121BD-C72F-4F60-B890-3E5A190678A2}" presName="background" presStyleLbl="node0" presStyleIdx="0" presStyleCnt="1"/>
      <dgm:spPr/>
    </dgm:pt>
    <dgm:pt modelId="{38AFBEF0-54E9-4BCC-85DA-7185DBC9CB69}" type="pres">
      <dgm:prSet presAssocID="{F80121BD-C72F-4F60-B890-3E5A190678A2}" presName="text" presStyleLbl="fgAcc0" presStyleIdx="0" presStyleCnt="1" custScaleX="275902">
        <dgm:presLayoutVars>
          <dgm:chPref val="3"/>
        </dgm:presLayoutVars>
      </dgm:prSet>
      <dgm:spPr/>
      <dgm:t>
        <a:bodyPr/>
        <a:lstStyle/>
        <a:p>
          <a:endParaRPr lang="ru-RU"/>
        </a:p>
      </dgm:t>
    </dgm:pt>
    <dgm:pt modelId="{62CA7C19-2204-44B3-A4C9-42FD84032E76}" type="pres">
      <dgm:prSet presAssocID="{F80121BD-C72F-4F60-B890-3E5A190678A2}" presName="hierChild2" presStyleCnt="0"/>
      <dgm:spPr/>
    </dgm:pt>
    <dgm:pt modelId="{315ED04D-6005-4B05-8149-31DC5CBCA69D}" type="pres">
      <dgm:prSet presAssocID="{D01C4B00-AA7C-4B38-B71C-89B306500E5D}" presName="Name10" presStyleLbl="parChTrans1D2" presStyleIdx="0" presStyleCnt="3"/>
      <dgm:spPr/>
      <dgm:t>
        <a:bodyPr/>
        <a:lstStyle/>
        <a:p>
          <a:endParaRPr lang="ru-RU"/>
        </a:p>
      </dgm:t>
    </dgm:pt>
    <dgm:pt modelId="{9112AF26-5F59-4497-8981-83A67AC44A51}" type="pres">
      <dgm:prSet presAssocID="{80E8C984-5E05-4204-B13C-A4069018E7E9}" presName="hierRoot2" presStyleCnt="0"/>
      <dgm:spPr/>
    </dgm:pt>
    <dgm:pt modelId="{3FF21FC0-6DCB-41B6-ACFB-8A865A9802F2}" type="pres">
      <dgm:prSet presAssocID="{80E8C984-5E05-4204-B13C-A4069018E7E9}" presName="composite2" presStyleCnt="0"/>
      <dgm:spPr/>
    </dgm:pt>
    <dgm:pt modelId="{F9EFA366-A507-40FD-8714-B863F6C14D87}" type="pres">
      <dgm:prSet presAssocID="{80E8C984-5E05-4204-B13C-A4069018E7E9}" presName="background2" presStyleLbl="node2" presStyleIdx="0" presStyleCnt="3"/>
      <dgm:spPr/>
    </dgm:pt>
    <dgm:pt modelId="{0502701D-3F5F-4B0C-8C5B-FFC970CCEA8B}" type="pres">
      <dgm:prSet presAssocID="{80E8C984-5E05-4204-B13C-A4069018E7E9}" presName="text2" presStyleLbl="fgAcc2" presStyleIdx="0" presStyleCnt="3" custScaleX="112348" custScaleY="167665">
        <dgm:presLayoutVars>
          <dgm:chPref val="3"/>
        </dgm:presLayoutVars>
      </dgm:prSet>
      <dgm:spPr/>
      <dgm:t>
        <a:bodyPr/>
        <a:lstStyle/>
        <a:p>
          <a:endParaRPr lang="ru-RU"/>
        </a:p>
      </dgm:t>
    </dgm:pt>
    <dgm:pt modelId="{C43B0848-83AC-4181-B3EB-56C41DF2FF33}" type="pres">
      <dgm:prSet presAssocID="{80E8C984-5E05-4204-B13C-A4069018E7E9}" presName="hierChild3" presStyleCnt="0"/>
      <dgm:spPr/>
    </dgm:pt>
    <dgm:pt modelId="{272EE455-50BE-46CC-9243-7492F7EC3E88}" type="pres">
      <dgm:prSet presAssocID="{4DDD6E50-76B2-4EC5-B87B-9066F865B7C5}" presName="Name10" presStyleLbl="parChTrans1D2" presStyleIdx="1" presStyleCnt="3"/>
      <dgm:spPr/>
      <dgm:t>
        <a:bodyPr/>
        <a:lstStyle/>
        <a:p>
          <a:endParaRPr lang="ru-RU"/>
        </a:p>
      </dgm:t>
    </dgm:pt>
    <dgm:pt modelId="{A1F634D3-A764-4A01-8DB0-1A61DC91BD33}" type="pres">
      <dgm:prSet presAssocID="{BB0F62C8-6599-4033-AD04-4C9BE8651195}" presName="hierRoot2" presStyleCnt="0"/>
      <dgm:spPr/>
    </dgm:pt>
    <dgm:pt modelId="{EC084779-40F2-4C30-8306-C01525842253}" type="pres">
      <dgm:prSet presAssocID="{BB0F62C8-6599-4033-AD04-4C9BE8651195}" presName="composite2" presStyleCnt="0"/>
      <dgm:spPr/>
    </dgm:pt>
    <dgm:pt modelId="{03FC4A84-DBDE-4522-BAC8-24860BE2FD0B}" type="pres">
      <dgm:prSet presAssocID="{BB0F62C8-6599-4033-AD04-4C9BE8651195}" presName="background2" presStyleLbl="node2" presStyleIdx="1" presStyleCnt="3"/>
      <dgm:spPr/>
    </dgm:pt>
    <dgm:pt modelId="{0339D345-27E3-4173-B8B2-FF2989260222}" type="pres">
      <dgm:prSet presAssocID="{BB0F62C8-6599-4033-AD04-4C9BE8651195}" presName="text2" presStyleLbl="fgAcc2" presStyleIdx="1" presStyleCnt="3" custScaleX="131336" custScaleY="167665">
        <dgm:presLayoutVars>
          <dgm:chPref val="3"/>
        </dgm:presLayoutVars>
      </dgm:prSet>
      <dgm:spPr/>
      <dgm:t>
        <a:bodyPr/>
        <a:lstStyle/>
        <a:p>
          <a:endParaRPr lang="ru-RU"/>
        </a:p>
      </dgm:t>
    </dgm:pt>
    <dgm:pt modelId="{228F5B04-187A-4F1A-A6DA-BEB1CAAAABB9}" type="pres">
      <dgm:prSet presAssocID="{BB0F62C8-6599-4033-AD04-4C9BE8651195}" presName="hierChild3" presStyleCnt="0"/>
      <dgm:spPr/>
    </dgm:pt>
    <dgm:pt modelId="{9E8A4608-9C42-4504-BF0A-1F4D2649E5A4}" type="pres">
      <dgm:prSet presAssocID="{D2AB4F90-084B-4736-97D8-1E0435055C46}" presName="Name10" presStyleLbl="parChTrans1D2" presStyleIdx="2" presStyleCnt="3"/>
      <dgm:spPr/>
      <dgm:t>
        <a:bodyPr/>
        <a:lstStyle/>
        <a:p>
          <a:endParaRPr lang="ru-RU"/>
        </a:p>
      </dgm:t>
    </dgm:pt>
    <dgm:pt modelId="{1E402913-549F-4981-A6A3-4062B69DDFA5}" type="pres">
      <dgm:prSet presAssocID="{01919B2E-15B3-47F8-9102-55A4CAC7B23F}" presName="hierRoot2" presStyleCnt="0"/>
      <dgm:spPr/>
    </dgm:pt>
    <dgm:pt modelId="{1CB000DC-655B-401E-9CE2-8B98EDD9ADB9}" type="pres">
      <dgm:prSet presAssocID="{01919B2E-15B3-47F8-9102-55A4CAC7B23F}" presName="composite2" presStyleCnt="0"/>
      <dgm:spPr/>
    </dgm:pt>
    <dgm:pt modelId="{E92A8706-C12D-4656-97C0-E48721F70150}" type="pres">
      <dgm:prSet presAssocID="{01919B2E-15B3-47F8-9102-55A4CAC7B23F}" presName="background2" presStyleLbl="node2" presStyleIdx="2" presStyleCnt="3"/>
      <dgm:spPr/>
    </dgm:pt>
    <dgm:pt modelId="{3F23E985-B1C8-4469-9D4A-6643E013C678}" type="pres">
      <dgm:prSet presAssocID="{01919B2E-15B3-47F8-9102-55A4CAC7B23F}" presName="text2" presStyleLbl="fgAcc2" presStyleIdx="2" presStyleCnt="3" custScaleX="121123" custScaleY="163509">
        <dgm:presLayoutVars>
          <dgm:chPref val="3"/>
        </dgm:presLayoutVars>
      </dgm:prSet>
      <dgm:spPr/>
      <dgm:t>
        <a:bodyPr/>
        <a:lstStyle/>
        <a:p>
          <a:endParaRPr lang="ru-RU"/>
        </a:p>
      </dgm:t>
    </dgm:pt>
    <dgm:pt modelId="{E7E5A600-F4BC-441B-B272-6CDEF269D5F6}" type="pres">
      <dgm:prSet presAssocID="{01919B2E-15B3-47F8-9102-55A4CAC7B23F}" presName="hierChild3" presStyleCnt="0"/>
      <dgm:spPr/>
    </dgm:pt>
  </dgm:ptLst>
  <dgm:cxnLst>
    <dgm:cxn modelId="{A271456D-F0E4-43AD-BB13-92F9D49E790D}" srcId="{F80121BD-C72F-4F60-B890-3E5A190678A2}" destId="{80E8C984-5E05-4204-B13C-A4069018E7E9}" srcOrd="0" destOrd="0" parTransId="{D01C4B00-AA7C-4B38-B71C-89B306500E5D}" sibTransId="{EBD429EE-101A-4808-9879-8EBDF16E09D3}"/>
    <dgm:cxn modelId="{9B2E39C2-D243-425D-8856-865E7D77CDB8}" type="presOf" srcId="{D2AB4F90-084B-4736-97D8-1E0435055C46}" destId="{9E8A4608-9C42-4504-BF0A-1F4D2649E5A4}" srcOrd="0" destOrd="0" presId="urn:microsoft.com/office/officeart/2005/8/layout/hierarchy1"/>
    <dgm:cxn modelId="{2A38FB84-34C6-48AB-8017-E561328C65C8}" type="presOf" srcId="{F4DAE20A-530E-459F-B28B-5EC5E4B4E05B}" destId="{A76AA2C0-AB2D-4843-94C5-FD3C77C9CAF2}" srcOrd="0" destOrd="0" presId="urn:microsoft.com/office/officeart/2005/8/layout/hierarchy1"/>
    <dgm:cxn modelId="{9E78D530-A758-4105-8219-882BA6A12CDC}" srcId="{F4DAE20A-530E-459F-B28B-5EC5E4B4E05B}" destId="{F80121BD-C72F-4F60-B890-3E5A190678A2}" srcOrd="0" destOrd="0" parTransId="{40D03D00-8B71-4F18-8084-7E834FB8EFFB}" sibTransId="{E0C5D537-DC02-4E37-A2DE-D169157CC9DB}"/>
    <dgm:cxn modelId="{A93A7AB7-BDD8-4C66-97BA-82F8DB22A6B6}" type="presOf" srcId="{D01C4B00-AA7C-4B38-B71C-89B306500E5D}" destId="{315ED04D-6005-4B05-8149-31DC5CBCA69D}" srcOrd="0" destOrd="0" presId="urn:microsoft.com/office/officeart/2005/8/layout/hierarchy1"/>
    <dgm:cxn modelId="{C8871584-43CA-4F6B-8CF7-F667D5DA8AC7}" type="presOf" srcId="{4DDD6E50-76B2-4EC5-B87B-9066F865B7C5}" destId="{272EE455-50BE-46CC-9243-7492F7EC3E88}" srcOrd="0" destOrd="0" presId="urn:microsoft.com/office/officeart/2005/8/layout/hierarchy1"/>
    <dgm:cxn modelId="{5F2917A8-5538-4A90-9606-F6A9877F564F}" srcId="{F80121BD-C72F-4F60-B890-3E5A190678A2}" destId="{01919B2E-15B3-47F8-9102-55A4CAC7B23F}" srcOrd="2" destOrd="0" parTransId="{D2AB4F90-084B-4736-97D8-1E0435055C46}" sibTransId="{4D7F820C-D825-4012-A46E-9ABC85B1F3C5}"/>
    <dgm:cxn modelId="{E7B4F2E7-7877-4A06-B7AB-FD19A147E70F}" type="presOf" srcId="{BB0F62C8-6599-4033-AD04-4C9BE8651195}" destId="{0339D345-27E3-4173-B8B2-FF2989260222}" srcOrd="0" destOrd="0" presId="urn:microsoft.com/office/officeart/2005/8/layout/hierarchy1"/>
    <dgm:cxn modelId="{C7FC6433-B887-409C-B8CB-FC151B369ACB}" type="presOf" srcId="{01919B2E-15B3-47F8-9102-55A4CAC7B23F}" destId="{3F23E985-B1C8-4469-9D4A-6643E013C678}" srcOrd="0" destOrd="0" presId="urn:microsoft.com/office/officeart/2005/8/layout/hierarchy1"/>
    <dgm:cxn modelId="{55166FCE-3213-4938-9BD0-7BAF37C82822}" type="presOf" srcId="{80E8C984-5E05-4204-B13C-A4069018E7E9}" destId="{0502701D-3F5F-4B0C-8C5B-FFC970CCEA8B}" srcOrd="0" destOrd="0" presId="urn:microsoft.com/office/officeart/2005/8/layout/hierarchy1"/>
    <dgm:cxn modelId="{E36C6AA7-D3F4-4E1D-9F47-CF90379D71C7}" type="presOf" srcId="{F80121BD-C72F-4F60-B890-3E5A190678A2}" destId="{38AFBEF0-54E9-4BCC-85DA-7185DBC9CB69}" srcOrd="0" destOrd="0" presId="urn:microsoft.com/office/officeart/2005/8/layout/hierarchy1"/>
    <dgm:cxn modelId="{61D8EAFF-37CE-4116-9221-FB6673955A5E}" srcId="{F80121BD-C72F-4F60-B890-3E5A190678A2}" destId="{BB0F62C8-6599-4033-AD04-4C9BE8651195}" srcOrd="1" destOrd="0" parTransId="{4DDD6E50-76B2-4EC5-B87B-9066F865B7C5}" sibTransId="{073B426B-4DC1-4DE8-8734-A88122D5A87C}"/>
    <dgm:cxn modelId="{37A0FA95-F8FD-402A-B83E-7CA4AFE638E9}" type="presParOf" srcId="{A76AA2C0-AB2D-4843-94C5-FD3C77C9CAF2}" destId="{EDF29347-5E49-446C-8633-1D053CA63093}" srcOrd="0" destOrd="0" presId="urn:microsoft.com/office/officeart/2005/8/layout/hierarchy1"/>
    <dgm:cxn modelId="{EC5841FE-BCEB-4C3B-8D8B-6F452F0E038E}" type="presParOf" srcId="{EDF29347-5E49-446C-8633-1D053CA63093}" destId="{F95AE4E3-271A-47E2-9E68-24DE5A9E931D}" srcOrd="0" destOrd="0" presId="urn:microsoft.com/office/officeart/2005/8/layout/hierarchy1"/>
    <dgm:cxn modelId="{0C143BCE-F270-431D-903D-EAC59C09E617}" type="presParOf" srcId="{F95AE4E3-271A-47E2-9E68-24DE5A9E931D}" destId="{F168DAD5-2945-4F08-BE25-0E86DFC94391}" srcOrd="0" destOrd="0" presId="urn:microsoft.com/office/officeart/2005/8/layout/hierarchy1"/>
    <dgm:cxn modelId="{572D2D5E-3119-4C22-9ECF-3CE044BC2CB2}" type="presParOf" srcId="{F95AE4E3-271A-47E2-9E68-24DE5A9E931D}" destId="{38AFBEF0-54E9-4BCC-85DA-7185DBC9CB69}" srcOrd="1" destOrd="0" presId="urn:microsoft.com/office/officeart/2005/8/layout/hierarchy1"/>
    <dgm:cxn modelId="{93E2B1DA-E836-4A6A-8496-DABF3ADAC20D}" type="presParOf" srcId="{EDF29347-5E49-446C-8633-1D053CA63093}" destId="{62CA7C19-2204-44B3-A4C9-42FD84032E76}" srcOrd="1" destOrd="0" presId="urn:microsoft.com/office/officeart/2005/8/layout/hierarchy1"/>
    <dgm:cxn modelId="{CA0A5191-BAAD-412B-894D-46CAC39C22F3}" type="presParOf" srcId="{62CA7C19-2204-44B3-A4C9-42FD84032E76}" destId="{315ED04D-6005-4B05-8149-31DC5CBCA69D}" srcOrd="0" destOrd="0" presId="urn:microsoft.com/office/officeart/2005/8/layout/hierarchy1"/>
    <dgm:cxn modelId="{FA79EB5B-17CC-427D-BAE0-AF5F1CA36E3F}" type="presParOf" srcId="{62CA7C19-2204-44B3-A4C9-42FD84032E76}" destId="{9112AF26-5F59-4497-8981-83A67AC44A51}" srcOrd="1" destOrd="0" presId="urn:microsoft.com/office/officeart/2005/8/layout/hierarchy1"/>
    <dgm:cxn modelId="{B8FCCE96-77D0-49EA-884C-9A1F4C6FBB4F}" type="presParOf" srcId="{9112AF26-5F59-4497-8981-83A67AC44A51}" destId="{3FF21FC0-6DCB-41B6-ACFB-8A865A9802F2}" srcOrd="0" destOrd="0" presId="urn:microsoft.com/office/officeart/2005/8/layout/hierarchy1"/>
    <dgm:cxn modelId="{6D142C19-C163-48E4-B5EA-75E494D60B7A}" type="presParOf" srcId="{3FF21FC0-6DCB-41B6-ACFB-8A865A9802F2}" destId="{F9EFA366-A507-40FD-8714-B863F6C14D87}" srcOrd="0" destOrd="0" presId="urn:microsoft.com/office/officeart/2005/8/layout/hierarchy1"/>
    <dgm:cxn modelId="{992AEB73-D79B-4765-8058-C7FF21666899}" type="presParOf" srcId="{3FF21FC0-6DCB-41B6-ACFB-8A865A9802F2}" destId="{0502701D-3F5F-4B0C-8C5B-FFC970CCEA8B}" srcOrd="1" destOrd="0" presId="urn:microsoft.com/office/officeart/2005/8/layout/hierarchy1"/>
    <dgm:cxn modelId="{E8FC4B33-FD36-4BC2-A961-CF287429A20F}" type="presParOf" srcId="{9112AF26-5F59-4497-8981-83A67AC44A51}" destId="{C43B0848-83AC-4181-B3EB-56C41DF2FF33}" srcOrd="1" destOrd="0" presId="urn:microsoft.com/office/officeart/2005/8/layout/hierarchy1"/>
    <dgm:cxn modelId="{86D64ADE-9272-48DF-8227-CB2CD4C37DEC}" type="presParOf" srcId="{62CA7C19-2204-44B3-A4C9-42FD84032E76}" destId="{272EE455-50BE-46CC-9243-7492F7EC3E88}" srcOrd="2" destOrd="0" presId="urn:microsoft.com/office/officeart/2005/8/layout/hierarchy1"/>
    <dgm:cxn modelId="{927BC9EF-B8B4-4E49-AE75-07CDE6EF2CC3}" type="presParOf" srcId="{62CA7C19-2204-44B3-A4C9-42FD84032E76}" destId="{A1F634D3-A764-4A01-8DB0-1A61DC91BD33}" srcOrd="3" destOrd="0" presId="urn:microsoft.com/office/officeart/2005/8/layout/hierarchy1"/>
    <dgm:cxn modelId="{FA72A1B5-F0EB-40A0-8514-7EF1331F9FA4}" type="presParOf" srcId="{A1F634D3-A764-4A01-8DB0-1A61DC91BD33}" destId="{EC084779-40F2-4C30-8306-C01525842253}" srcOrd="0" destOrd="0" presId="urn:microsoft.com/office/officeart/2005/8/layout/hierarchy1"/>
    <dgm:cxn modelId="{A1658DE9-CC36-47A1-8EE4-55D86FDFF7AF}" type="presParOf" srcId="{EC084779-40F2-4C30-8306-C01525842253}" destId="{03FC4A84-DBDE-4522-BAC8-24860BE2FD0B}" srcOrd="0" destOrd="0" presId="urn:microsoft.com/office/officeart/2005/8/layout/hierarchy1"/>
    <dgm:cxn modelId="{5E8D88AB-A9E7-4065-A349-26E12193E637}" type="presParOf" srcId="{EC084779-40F2-4C30-8306-C01525842253}" destId="{0339D345-27E3-4173-B8B2-FF2989260222}" srcOrd="1" destOrd="0" presId="urn:microsoft.com/office/officeart/2005/8/layout/hierarchy1"/>
    <dgm:cxn modelId="{967A76AB-8C81-4199-947F-BE273F3CF184}" type="presParOf" srcId="{A1F634D3-A764-4A01-8DB0-1A61DC91BD33}" destId="{228F5B04-187A-4F1A-A6DA-BEB1CAAAABB9}" srcOrd="1" destOrd="0" presId="urn:microsoft.com/office/officeart/2005/8/layout/hierarchy1"/>
    <dgm:cxn modelId="{E911290A-46FE-47A0-8648-AC37AF1FA54B}" type="presParOf" srcId="{62CA7C19-2204-44B3-A4C9-42FD84032E76}" destId="{9E8A4608-9C42-4504-BF0A-1F4D2649E5A4}" srcOrd="4" destOrd="0" presId="urn:microsoft.com/office/officeart/2005/8/layout/hierarchy1"/>
    <dgm:cxn modelId="{79891D78-813E-4A57-B1DC-3829F45E56E8}" type="presParOf" srcId="{62CA7C19-2204-44B3-A4C9-42FD84032E76}" destId="{1E402913-549F-4981-A6A3-4062B69DDFA5}" srcOrd="5" destOrd="0" presId="urn:microsoft.com/office/officeart/2005/8/layout/hierarchy1"/>
    <dgm:cxn modelId="{EF9B8C9C-57E2-4F96-B536-AF877BB493B5}" type="presParOf" srcId="{1E402913-549F-4981-A6A3-4062B69DDFA5}" destId="{1CB000DC-655B-401E-9CE2-8B98EDD9ADB9}" srcOrd="0" destOrd="0" presId="urn:microsoft.com/office/officeart/2005/8/layout/hierarchy1"/>
    <dgm:cxn modelId="{B91B90CA-0EBA-40F6-8222-1DD7FDBEE5A6}" type="presParOf" srcId="{1CB000DC-655B-401E-9CE2-8B98EDD9ADB9}" destId="{E92A8706-C12D-4656-97C0-E48721F70150}" srcOrd="0" destOrd="0" presId="urn:microsoft.com/office/officeart/2005/8/layout/hierarchy1"/>
    <dgm:cxn modelId="{7C555E60-90F1-4829-8C84-1D57F4180BE3}" type="presParOf" srcId="{1CB000DC-655B-401E-9CE2-8B98EDD9ADB9}" destId="{3F23E985-B1C8-4469-9D4A-6643E013C678}" srcOrd="1" destOrd="0" presId="urn:microsoft.com/office/officeart/2005/8/layout/hierarchy1"/>
    <dgm:cxn modelId="{4901B019-4B62-4007-8847-018355582E10}" type="presParOf" srcId="{1E402913-549F-4981-A6A3-4062B69DDFA5}" destId="{E7E5A600-F4BC-441B-B272-6CDEF269D5F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7B0B0A-5E11-4062-9846-3D2A0DCC7C09}" type="doc">
      <dgm:prSet loTypeId="urn:microsoft.com/office/officeart/2005/8/layout/StepDownProcess" loCatId="process" qsTypeId="urn:microsoft.com/office/officeart/2005/8/quickstyle/simple2" qsCatId="simple" csTypeId="urn:microsoft.com/office/officeart/2005/8/colors/colorful1#1" csCatId="colorful" phldr="1"/>
      <dgm:spPr/>
      <dgm:t>
        <a:bodyPr/>
        <a:lstStyle/>
        <a:p>
          <a:endParaRPr lang="en-US"/>
        </a:p>
      </dgm:t>
    </dgm:pt>
    <dgm:pt modelId="{DC9DD9BC-CC51-4D8C-8663-BA8034C11721}">
      <dgm:prSet custT="1"/>
      <dgm:spPr/>
      <dgm:t>
        <a:bodyPr/>
        <a:lstStyle/>
        <a:p>
          <a:r>
            <a:rPr lang="kk-KZ" sz="1200" b="1" dirty="0" smtClean="0"/>
            <a:t>4 О</a:t>
          </a:r>
          <a:r>
            <a:rPr lang="ru-RU" sz="1200" b="1" dirty="0" err="1" smtClean="0"/>
            <a:t>ңтайлы</a:t>
          </a:r>
          <a:r>
            <a:rPr lang="ru-RU" sz="1200" b="1" dirty="0" smtClean="0"/>
            <a:t> </a:t>
          </a:r>
          <a:r>
            <a:rPr lang="ru-RU" sz="1200" b="1" dirty="0" err="1" smtClean="0"/>
            <a:t>емдеу</a:t>
          </a:r>
          <a:r>
            <a:rPr lang="ru-RU" sz="1200" b="1" dirty="0" smtClean="0"/>
            <a:t> </a:t>
          </a:r>
          <a:r>
            <a:rPr lang="ru-RU" sz="1200" b="1" dirty="0" err="1" smtClean="0"/>
            <a:t>стратегиясын</a:t>
          </a:r>
          <a:r>
            <a:rPr lang="ru-RU" sz="1200" b="1" dirty="0" smtClean="0"/>
            <a:t> </a:t>
          </a:r>
          <a:r>
            <a:rPr lang="ru-RU" sz="1200" b="1" dirty="0" err="1" smtClean="0"/>
            <a:t>таңдау</a:t>
          </a:r>
          <a:r>
            <a:rPr lang="ru-RU" sz="1200" b="1" dirty="0" smtClean="0"/>
            <a:t> </a:t>
          </a:r>
          <a:r>
            <a:rPr lang="ru-RU" sz="1200" b="1" dirty="0" err="1" smtClean="0"/>
            <a:t>және</a:t>
          </a:r>
          <a:r>
            <a:rPr lang="ru-RU" sz="1200" b="1" dirty="0" smtClean="0"/>
            <a:t> </a:t>
          </a:r>
          <a:r>
            <a:rPr lang="ru-RU" sz="1200" b="1" dirty="0" err="1" smtClean="0"/>
            <a:t>емнің</a:t>
          </a:r>
          <a:r>
            <a:rPr lang="ru-RU" sz="1200" b="1" dirty="0" smtClean="0"/>
            <a:t> </a:t>
          </a:r>
          <a:r>
            <a:rPr lang="ru-RU" sz="1200" b="1" dirty="0" err="1" smtClean="0"/>
            <a:t>тиімділігін</a:t>
          </a:r>
          <a:r>
            <a:rPr lang="ru-RU" sz="1200" b="1" dirty="0" smtClean="0"/>
            <a:t> </a:t>
          </a:r>
          <a:r>
            <a:rPr lang="ru-RU" sz="1200" b="1" dirty="0" err="1" smtClean="0"/>
            <a:t>бағалау</a:t>
          </a:r>
          <a:r>
            <a:rPr lang="ru-RU" sz="1200" b="1" dirty="0" smtClean="0"/>
            <a:t>.</a:t>
          </a:r>
          <a:endParaRPr lang="en-US" sz="1200" dirty="0"/>
        </a:p>
      </dgm:t>
    </dgm:pt>
    <dgm:pt modelId="{C4D09E0E-4515-404D-9CB5-04AF47166A88}" type="sibTrans" cxnId="{BD253FD1-2250-42E6-8B5A-0ECE63F794BE}">
      <dgm:prSet/>
      <dgm:spPr/>
      <dgm:t>
        <a:bodyPr/>
        <a:lstStyle/>
        <a:p>
          <a:endParaRPr lang="en-US"/>
        </a:p>
      </dgm:t>
    </dgm:pt>
    <dgm:pt modelId="{0D23DA5F-5706-4016-8003-45A305D26AF9}" type="parTrans" cxnId="{BD253FD1-2250-42E6-8B5A-0ECE63F794BE}">
      <dgm:prSet/>
      <dgm:spPr/>
      <dgm:t>
        <a:bodyPr/>
        <a:lstStyle/>
        <a:p>
          <a:endParaRPr lang="en-US"/>
        </a:p>
      </dgm:t>
    </dgm:pt>
    <dgm:pt modelId="{FC0872FF-409A-445D-9912-9BE2AE13D73C}">
      <dgm:prSet custT="1"/>
      <dgm:spPr/>
      <dgm:t>
        <a:bodyPr/>
        <a:lstStyle/>
        <a:p>
          <a:r>
            <a:rPr lang="kk-KZ" sz="1400" dirty="0" smtClean="0">
              <a:solidFill>
                <a:schemeClr val="tx1"/>
              </a:solidFill>
            </a:rPr>
            <a:t>3 П</a:t>
          </a:r>
          <a:r>
            <a:rPr lang="ru-RU" sz="1400" dirty="0" err="1" smtClean="0">
              <a:solidFill>
                <a:schemeClr val="tx1"/>
              </a:solidFill>
            </a:rPr>
            <a:t>сихикалық</a:t>
          </a:r>
          <a:r>
            <a:rPr lang="ru-RU" sz="1400" dirty="0" smtClean="0">
              <a:solidFill>
                <a:schemeClr val="tx1"/>
              </a:solidFill>
            </a:rPr>
            <a:t> </a:t>
          </a:r>
          <a:r>
            <a:rPr lang="ru-RU" sz="1400" dirty="0" err="1" smtClean="0">
              <a:solidFill>
                <a:schemeClr val="tx1"/>
              </a:solidFill>
            </a:rPr>
            <a:t>бұзылулардың</a:t>
          </a:r>
          <a:r>
            <a:rPr lang="ru-RU" sz="1400" dirty="0" smtClean="0">
              <a:solidFill>
                <a:schemeClr val="tx1"/>
              </a:solidFill>
            </a:rPr>
            <a:t> </a:t>
          </a:r>
          <a:r>
            <a:rPr lang="ru-RU" sz="1400" dirty="0" err="1" smtClean="0">
              <a:solidFill>
                <a:schemeClr val="tx1"/>
              </a:solidFill>
            </a:rPr>
            <a:t>табиғаты</a:t>
          </a:r>
          <a:r>
            <a:rPr lang="ru-RU" sz="1400" dirty="0" smtClean="0">
              <a:solidFill>
                <a:schemeClr val="tx1"/>
              </a:solidFill>
            </a:rPr>
            <a:t> </a:t>
          </a:r>
          <a:r>
            <a:rPr lang="ru-RU" sz="1400" dirty="0" err="1" smtClean="0">
              <a:solidFill>
                <a:schemeClr val="tx1"/>
              </a:solidFill>
            </a:rPr>
            <a:t>анықтау</a:t>
          </a:r>
          <a:endParaRPr lang="en-US" sz="1400" dirty="0">
            <a:solidFill>
              <a:schemeClr val="tx1"/>
            </a:solidFill>
          </a:endParaRPr>
        </a:p>
      </dgm:t>
    </dgm:pt>
    <dgm:pt modelId="{7E5395B1-09A7-4DAE-B64A-D13FAD95D7FF}" type="sibTrans" cxnId="{F8DBA6E8-74FF-4E72-8FDB-05E01302A6C6}">
      <dgm:prSet/>
      <dgm:spPr/>
      <dgm:t>
        <a:bodyPr/>
        <a:lstStyle/>
        <a:p>
          <a:endParaRPr lang="en-US"/>
        </a:p>
      </dgm:t>
    </dgm:pt>
    <dgm:pt modelId="{279AC4FF-CA88-4686-8817-4D68C79A9F91}" type="parTrans" cxnId="{F8DBA6E8-74FF-4E72-8FDB-05E01302A6C6}">
      <dgm:prSet/>
      <dgm:spPr/>
      <dgm:t>
        <a:bodyPr/>
        <a:lstStyle/>
        <a:p>
          <a:endParaRPr lang="en-US"/>
        </a:p>
      </dgm:t>
    </dgm:pt>
    <dgm:pt modelId="{67D7C6DA-8EE7-49F0-8EBE-E9FEF5D9D48D}">
      <dgm:prSet phldrT="[Текст]" custT="1"/>
      <dgm:spPr/>
      <dgm:t>
        <a:bodyPr/>
        <a:lstStyle/>
        <a:p>
          <a:r>
            <a:rPr lang="kk-KZ" sz="1400" dirty="0" smtClean="0">
              <a:solidFill>
                <a:srgbClr val="FF0000"/>
              </a:solidFill>
            </a:rPr>
            <a:t>2 Психикалық мәселелердің себебін анықтау</a:t>
          </a:r>
          <a:endParaRPr lang="en-US" sz="1400" dirty="0">
            <a:solidFill>
              <a:srgbClr val="FF0000"/>
            </a:solidFill>
          </a:endParaRPr>
        </a:p>
      </dgm:t>
    </dgm:pt>
    <dgm:pt modelId="{D802704A-DD46-4738-A5CC-6305526DC670}" type="sibTrans" cxnId="{169BCE44-D89F-4C24-AA9A-09C40DB47493}">
      <dgm:prSet/>
      <dgm:spPr/>
      <dgm:t>
        <a:bodyPr/>
        <a:lstStyle/>
        <a:p>
          <a:endParaRPr lang="en-US"/>
        </a:p>
      </dgm:t>
    </dgm:pt>
    <dgm:pt modelId="{DDC4AA25-2806-4A59-930C-20483339890F}" type="parTrans" cxnId="{169BCE44-D89F-4C24-AA9A-09C40DB47493}">
      <dgm:prSet/>
      <dgm:spPr/>
      <dgm:t>
        <a:bodyPr/>
        <a:lstStyle/>
        <a:p>
          <a:endParaRPr lang="en-US"/>
        </a:p>
      </dgm:t>
    </dgm:pt>
    <dgm:pt modelId="{7C1352E2-7FDF-4E22-9C6B-10D03C4A0C15}">
      <dgm:prSet phldrT="[Текст]" custT="1"/>
      <dgm:spPr/>
      <dgm:t>
        <a:bodyPr/>
        <a:lstStyle/>
        <a:p>
          <a:r>
            <a:rPr lang="uk-UA" sz="1200" dirty="0" smtClean="0">
              <a:solidFill>
                <a:schemeClr val="tx1">
                  <a:lumMod val="95000"/>
                  <a:lumOff val="5000"/>
                </a:schemeClr>
              </a:solidFill>
            </a:rPr>
            <a:t>1 </a:t>
          </a:r>
          <a:r>
            <a:rPr lang="uk-UA" sz="1200" dirty="0" err="1" smtClean="0">
              <a:solidFill>
                <a:schemeClr val="tx1">
                  <a:lumMod val="95000"/>
                  <a:lumOff val="5000"/>
                </a:schemeClr>
              </a:solidFill>
            </a:rPr>
            <a:t>Объективті</a:t>
          </a:r>
          <a:r>
            <a:rPr lang="uk-UA" sz="1200" dirty="0" smtClean="0">
              <a:solidFill>
                <a:schemeClr val="tx1">
                  <a:lumMod val="95000"/>
                  <a:lumOff val="5000"/>
                </a:schemeClr>
              </a:solidFill>
            </a:rPr>
            <a:t> </a:t>
          </a:r>
          <a:r>
            <a:rPr lang="uk-UA" sz="1200" dirty="0" err="1" smtClean="0">
              <a:solidFill>
                <a:schemeClr val="tx1">
                  <a:lumMod val="95000"/>
                  <a:lumOff val="5000"/>
                </a:schemeClr>
              </a:solidFill>
            </a:rPr>
            <a:t>ақпарат</a:t>
          </a:r>
          <a:r>
            <a:rPr lang="uk-UA" sz="1200" dirty="0" smtClean="0">
              <a:solidFill>
                <a:schemeClr val="tx1">
                  <a:lumMod val="95000"/>
                  <a:lumOff val="5000"/>
                </a:schemeClr>
              </a:solidFill>
            </a:rPr>
            <a:t> </a:t>
          </a:r>
          <a:r>
            <a:rPr lang="uk-UA" sz="1200" dirty="0" err="1" smtClean="0">
              <a:solidFill>
                <a:schemeClr val="tx1">
                  <a:lumMod val="95000"/>
                  <a:lumOff val="5000"/>
                </a:schemeClr>
              </a:solidFill>
            </a:rPr>
            <a:t>алу</a:t>
          </a:r>
          <a:endParaRPr lang="en-US" sz="1200" dirty="0">
            <a:solidFill>
              <a:schemeClr val="tx1">
                <a:lumMod val="95000"/>
                <a:lumOff val="5000"/>
              </a:schemeClr>
            </a:solidFill>
          </a:endParaRPr>
        </a:p>
      </dgm:t>
    </dgm:pt>
    <dgm:pt modelId="{B0E68ED9-4CED-4245-857D-C985561E8D75}" type="sibTrans" cxnId="{23C106D1-35C2-4F20-8BF7-1D32379BF0E4}">
      <dgm:prSet/>
      <dgm:spPr/>
      <dgm:t>
        <a:bodyPr/>
        <a:lstStyle/>
        <a:p>
          <a:endParaRPr lang="en-US"/>
        </a:p>
      </dgm:t>
    </dgm:pt>
    <dgm:pt modelId="{CB962C81-4B50-4661-BD1A-80AF06E10B10}" type="parTrans" cxnId="{23C106D1-35C2-4F20-8BF7-1D32379BF0E4}">
      <dgm:prSet/>
      <dgm:spPr/>
      <dgm:t>
        <a:bodyPr/>
        <a:lstStyle/>
        <a:p>
          <a:endParaRPr lang="en-US"/>
        </a:p>
      </dgm:t>
    </dgm:pt>
    <dgm:pt modelId="{D1C463D3-EEDC-4A27-AE6A-DC0734BB9E28}" type="pres">
      <dgm:prSet presAssocID="{5B7B0B0A-5E11-4062-9846-3D2A0DCC7C09}" presName="rootnode" presStyleCnt="0">
        <dgm:presLayoutVars>
          <dgm:chMax/>
          <dgm:chPref/>
          <dgm:dir/>
          <dgm:animLvl val="lvl"/>
        </dgm:presLayoutVars>
      </dgm:prSet>
      <dgm:spPr/>
      <dgm:t>
        <a:bodyPr/>
        <a:lstStyle/>
        <a:p>
          <a:endParaRPr lang="ru-RU"/>
        </a:p>
      </dgm:t>
    </dgm:pt>
    <dgm:pt modelId="{3A2C8143-ABFD-4608-B007-19BAFFC8A95F}" type="pres">
      <dgm:prSet presAssocID="{7C1352E2-7FDF-4E22-9C6B-10D03C4A0C15}" presName="composite" presStyleCnt="0"/>
      <dgm:spPr/>
    </dgm:pt>
    <dgm:pt modelId="{EC369473-5660-4C06-B5D1-B143C77260A9}" type="pres">
      <dgm:prSet presAssocID="{7C1352E2-7FDF-4E22-9C6B-10D03C4A0C15}" presName="bentUpArrow1" presStyleLbl="alignImgPlace1" presStyleIdx="0" presStyleCnt="3"/>
      <dgm:spPr/>
    </dgm:pt>
    <dgm:pt modelId="{C5A70CE4-4E5F-46DF-A96F-46432E6F5BBC}" type="pres">
      <dgm:prSet presAssocID="{7C1352E2-7FDF-4E22-9C6B-10D03C4A0C15}" presName="ParentText" presStyleLbl="node1" presStyleIdx="0" presStyleCnt="4" custScaleX="344278" custLinFactNeighborX="8887" custLinFactNeighborY="-860">
        <dgm:presLayoutVars>
          <dgm:chMax val="1"/>
          <dgm:chPref val="1"/>
          <dgm:bulletEnabled val="1"/>
        </dgm:presLayoutVars>
      </dgm:prSet>
      <dgm:spPr/>
      <dgm:t>
        <a:bodyPr/>
        <a:lstStyle/>
        <a:p>
          <a:endParaRPr lang="ru-RU"/>
        </a:p>
      </dgm:t>
    </dgm:pt>
    <dgm:pt modelId="{149F20DF-36A0-40E7-A1DD-292778554646}" type="pres">
      <dgm:prSet presAssocID="{7C1352E2-7FDF-4E22-9C6B-10D03C4A0C15}" presName="ChildText" presStyleLbl="revTx" presStyleIdx="0" presStyleCnt="3">
        <dgm:presLayoutVars>
          <dgm:chMax val="0"/>
          <dgm:chPref val="0"/>
          <dgm:bulletEnabled val="1"/>
        </dgm:presLayoutVars>
      </dgm:prSet>
      <dgm:spPr/>
    </dgm:pt>
    <dgm:pt modelId="{1F20B1AE-CE80-4722-A5B1-B11871E15366}" type="pres">
      <dgm:prSet presAssocID="{B0E68ED9-4CED-4245-857D-C985561E8D75}" presName="sibTrans" presStyleCnt="0"/>
      <dgm:spPr/>
    </dgm:pt>
    <dgm:pt modelId="{A05BCB6C-3393-4FD7-B341-504CC1BCB59B}" type="pres">
      <dgm:prSet presAssocID="{67D7C6DA-8EE7-49F0-8EBE-E9FEF5D9D48D}" presName="composite" presStyleCnt="0"/>
      <dgm:spPr/>
    </dgm:pt>
    <dgm:pt modelId="{5DC424E2-93DB-4E30-AB42-0ACCBE8F83F2}" type="pres">
      <dgm:prSet presAssocID="{67D7C6DA-8EE7-49F0-8EBE-E9FEF5D9D48D}" presName="bentUpArrow1" presStyleLbl="alignImgPlace1" presStyleIdx="1" presStyleCnt="3"/>
      <dgm:spPr/>
    </dgm:pt>
    <dgm:pt modelId="{A30A0125-77B8-41C6-84E7-22E5D3A5F898}" type="pres">
      <dgm:prSet presAssocID="{67D7C6DA-8EE7-49F0-8EBE-E9FEF5D9D48D}" presName="ParentText" presStyleLbl="node1" presStyleIdx="1" presStyleCnt="4" custScaleX="359908">
        <dgm:presLayoutVars>
          <dgm:chMax val="1"/>
          <dgm:chPref val="1"/>
          <dgm:bulletEnabled val="1"/>
        </dgm:presLayoutVars>
      </dgm:prSet>
      <dgm:spPr/>
      <dgm:t>
        <a:bodyPr/>
        <a:lstStyle/>
        <a:p>
          <a:endParaRPr lang="ru-RU"/>
        </a:p>
      </dgm:t>
    </dgm:pt>
    <dgm:pt modelId="{B4109B41-D209-4F77-94A3-FBBCD57DCDCC}" type="pres">
      <dgm:prSet presAssocID="{67D7C6DA-8EE7-49F0-8EBE-E9FEF5D9D48D}" presName="ChildText" presStyleLbl="revTx" presStyleIdx="1" presStyleCnt="3">
        <dgm:presLayoutVars>
          <dgm:chMax val="0"/>
          <dgm:chPref val="0"/>
          <dgm:bulletEnabled val="1"/>
        </dgm:presLayoutVars>
      </dgm:prSet>
      <dgm:spPr/>
    </dgm:pt>
    <dgm:pt modelId="{E452BF20-BDF3-43FA-AF12-DDED07C77561}" type="pres">
      <dgm:prSet presAssocID="{D802704A-DD46-4738-A5CC-6305526DC670}" presName="sibTrans" presStyleCnt="0"/>
      <dgm:spPr/>
    </dgm:pt>
    <dgm:pt modelId="{E53201DB-6683-4B1C-AECF-6117AD15BC61}" type="pres">
      <dgm:prSet presAssocID="{FC0872FF-409A-445D-9912-9BE2AE13D73C}" presName="composite" presStyleCnt="0"/>
      <dgm:spPr/>
    </dgm:pt>
    <dgm:pt modelId="{E3B78350-69A3-45E8-BEDA-720B3968DD99}" type="pres">
      <dgm:prSet presAssocID="{FC0872FF-409A-445D-9912-9BE2AE13D73C}" presName="bentUpArrow1" presStyleLbl="alignImgPlace1" presStyleIdx="2" presStyleCnt="3"/>
      <dgm:spPr/>
    </dgm:pt>
    <dgm:pt modelId="{A2294B4C-CA65-432D-B2A3-4FD3D84F330C}" type="pres">
      <dgm:prSet presAssocID="{FC0872FF-409A-445D-9912-9BE2AE13D73C}" presName="ParentText" presStyleLbl="node1" presStyleIdx="2" presStyleCnt="4" custScaleX="367446" custLinFactNeighborX="1210" custLinFactNeighborY="5187">
        <dgm:presLayoutVars>
          <dgm:chMax val="1"/>
          <dgm:chPref val="1"/>
          <dgm:bulletEnabled val="1"/>
        </dgm:presLayoutVars>
      </dgm:prSet>
      <dgm:spPr/>
      <dgm:t>
        <a:bodyPr/>
        <a:lstStyle/>
        <a:p>
          <a:endParaRPr lang="ru-RU"/>
        </a:p>
      </dgm:t>
    </dgm:pt>
    <dgm:pt modelId="{BA6C4565-514E-4EE5-8DB6-22EC0DA8CF9A}" type="pres">
      <dgm:prSet presAssocID="{FC0872FF-409A-445D-9912-9BE2AE13D73C}" presName="ChildText" presStyleLbl="revTx" presStyleIdx="2" presStyleCnt="3">
        <dgm:presLayoutVars>
          <dgm:chMax val="0"/>
          <dgm:chPref val="0"/>
          <dgm:bulletEnabled val="1"/>
        </dgm:presLayoutVars>
      </dgm:prSet>
      <dgm:spPr/>
    </dgm:pt>
    <dgm:pt modelId="{46895CD7-8F7E-4F4C-9B60-91FAF1B410A5}" type="pres">
      <dgm:prSet presAssocID="{7E5395B1-09A7-4DAE-B64A-D13FAD95D7FF}" presName="sibTrans" presStyleCnt="0"/>
      <dgm:spPr/>
    </dgm:pt>
    <dgm:pt modelId="{6DBFFF7E-B2C7-4729-B05F-2A7B8CFFC744}" type="pres">
      <dgm:prSet presAssocID="{DC9DD9BC-CC51-4D8C-8663-BA8034C11721}" presName="composite" presStyleCnt="0"/>
      <dgm:spPr/>
    </dgm:pt>
    <dgm:pt modelId="{09ECAF88-D009-4899-9675-B2C4C8FB878F}" type="pres">
      <dgm:prSet presAssocID="{DC9DD9BC-CC51-4D8C-8663-BA8034C11721}" presName="ParentText" presStyleLbl="node1" presStyleIdx="3" presStyleCnt="4" custScaleX="464293" custLinFactNeighborX="-333" custLinFactNeighborY="1492">
        <dgm:presLayoutVars>
          <dgm:chMax val="1"/>
          <dgm:chPref val="1"/>
          <dgm:bulletEnabled val="1"/>
        </dgm:presLayoutVars>
      </dgm:prSet>
      <dgm:spPr/>
      <dgm:t>
        <a:bodyPr/>
        <a:lstStyle/>
        <a:p>
          <a:endParaRPr lang="ru-RU"/>
        </a:p>
      </dgm:t>
    </dgm:pt>
  </dgm:ptLst>
  <dgm:cxnLst>
    <dgm:cxn modelId="{169BCE44-D89F-4C24-AA9A-09C40DB47493}" srcId="{5B7B0B0A-5E11-4062-9846-3D2A0DCC7C09}" destId="{67D7C6DA-8EE7-49F0-8EBE-E9FEF5D9D48D}" srcOrd="1" destOrd="0" parTransId="{DDC4AA25-2806-4A59-930C-20483339890F}" sibTransId="{D802704A-DD46-4738-A5CC-6305526DC670}"/>
    <dgm:cxn modelId="{F3841232-7F10-419A-923B-A87DB222DBBC}" type="presOf" srcId="{67D7C6DA-8EE7-49F0-8EBE-E9FEF5D9D48D}" destId="{A30A0125-77B8-41C6-84E7-22E5D3A5F898}" srcOrd="0" destOrd="0" presId="urn:microsoft.com/office/officeart/2005/8/layout/StepDownProcess"/>
    <dgm:cxn modelId="{23C106D1-35C2-4F20-8BF7-1D32379BF0E4}" srcId="{5B7B0B0A-5E11-4062-9846-3D2A0DCC7C09}" destId="{7C1352E2-7FDF-4E22-9C6B-10D03C4A0C15}" srcOrd="0" destOrd="0" parTransId="{CB962C81-4B50-4661-BD1A-80AF06E10B10}" sibTransId="{B0E68ED9-4CED-4245-857D-C985561E8D75}"/>
    <dgm:cxn modelId="{F8DBA6E8-74FF-4E72-8FDB-05E01302A6C6}" srcId="{5B7B0B0A-5E11-4062-9846-3D2A0DCC7C09}" destId="{FC0872FF-409A-445D-9912-9BE2AE13D73C}" srcOrd="2" destOrd="0" parTransId="{279AC4FF-CA88-4686-8817-4D68C79A9F91}" sibTransId="{7E5395B1-09A7-4DAE-B64A-D13FAD95D7FF}"/>
    <dgm:cxn modelId="{588EEA32-72C0-4DA8-927C-DD5687DCDA9F}" type="presOf" srcId="{7C1352E2-7FDF-4E22-9C6B-10D03C4A0C15}" destId="{C5A70CE4-4E5F-46DF-A96F-46432E6F5BBC}" srcOrd="0" destOrd="0" presId="urn:microsoft.com/office/officeart/2005/8/layout/StepDownProcess"/>
    <dgm:cxn modelId="{BD253FD1-2250-42E6-8B5A-0ECE63F794BE}" srcId="{5B7B0B0A-5E11-4062-9846-3D2A0DCC7C09}" destId="{DC9DD9BC-CC51-4D8C-8663-BA8034C11721}" srcOrd="3" destOrd="0" parTransId="{0D23DA5F-5706-4016-8003-45A305D26AF9}" sibTransId="{C4D09E0E-4515-404D-9CB5-04AF47166A88}"/>
    <dgm:cxn modelId="{424E090C-D40F-4D50-A15B-8B80C44738D5}" type="presOf" srcId="{FC0872FF-409A-445D-9912-9BE2AE13D73C}" destId="{A2294B4C-CA65-432D-B2A3-4FD3D84F330C}" srcOrd="0" destOrd="0" presId="urn:microsoft.com/office/officeart/2005/8/layout/StepDownProcess"/>
    <dgm:cxn modelId="{A42EAF08-EB26-4F40-AAC1-4F0D54F106C7}" type="presOf" srcId="{5B7B0B0A-5E11-4062-9846-3D2A0DCC7C09}" destId="{D1C463D3-EEDC-4A27-AE6A-DC0734BB9E28}" srcOrd="0" destOrd="0" presId="urn:microsoft.com/office/officeart/2005/8/layout/StepDownProcess"/>
    <dgm:cxn modelId="{EDC30AFD-F880-42B1-BD33-DBC6DDCE2409}" type="presOf" srcId="{DC9DD9BC-CC51-4D8C-8663-BA8034C11721}" destId="{09ECAF88-D009-4899-9675-B2C4C8FB878F}" srcOrd="0" destOrd="0" presId="urn:microsoft.com/office/officeart/2005/8/layout/StepDownProcess"/>
    <dgm:cxn modelId="{E9BC0B73-89DB-4516-8B7A-BB372DB932A9}" type="presParOf" srcId="{D1C463D3-EEDC-4A27-AE6A-DC0734BB9E28}" destId="{3A2C8143-ABFD-4608-B007-19BAFFC8A95F}" srcOrd="0" destOrd="0" presId="urn:microsoft.com/office/officeart/2005/8/layout/StepDownProcess"/>
    <dgm:cxn modelId="{2D1169CA-B7C5-4E69-B77E-8A8C3B4D4537}" type="presParOf" srcId="{3A2C8143-ABFD-4608-B007-19BAFFC8A95F}" destId="{EC369473-5660-4C06-B5D1-B143C77260A9}" srcOrd="0" destOrd="0" presId="urn:microsoft.com/office/officeart/2005/8/layout/StepDownProcess"/>
    <dgm:cxn modelId="{2E68235D-7EBB-4BA0-AE46-A95E54E69357}" type="presParOf" srcId="{3A2C8143-ABFD-4608-B007-19BAFFC8A95F}" destId="{C5A70CE4-4E5F-46DF-A96F-46432E6F5BBC}" srcOrd="1" destOrd="0" presId="urn:microsoft.com/office/officeart/2005/8/layout/StepDownProcess"/>
    <dgm:cxn modelId="{FE02955B-AAF6-4764-80D8-D7BE9F36238A}" type="presParOf" srcId="{3A2C8143-ABFD-4608-B007-19BAFFC8A95F}" destId="{149F20DF-36A0-40E7-A1DD-292778554646}" srcOrd="2" destOrd="0" presId="urn:microsoft.com/office/officeart/2005/8/layout/StepDownProcess"/>
    <dgm:cxn modelId="{4AE4C88A-2687-4073-8B07-D360CDCEAE96}" type="presParOf" srcId="{D1C463D3-EEDC-4A27-AE6A-DC0734BB9E28}" destId="{1F20B1AE-CE80-4722-A5B1-B11871E15366}" srcOrd="1" destOrd="0" presId="urn:microsoft.com/office/officeart/2005/8/layout/StepDownProcess"/>
    <dgm:cxn modelId="{6AECD181-150D-4598-B0D1-26D2A7A71453}" type="presParOf" srcId="{D1C463D3-EEDC-4A27-AE6A-DC0734BB9E28}" destId="{A05BCB6C-3393-4FD7-B341-504CC1BCB59B}" srcOrd="2" destOrd="0" presId="urn:microsoft.com/office/officeart/2005/8/layout/StepDownProcess"/>
    <dgm:cxn modelId="{21E3D77D-43E7-415E-95D9-4E02ABDCC4BA}" type="presParOf" srcId="{A05BCB6C-3393-4FD7-B341-504CC1BCB59B}" destId="{5DC424E2-93DB-4E30-AB42-0ACCBE8F83F2}" srcOrd="0" destOrd="0" presId="urn:microsoft.com/office/officeart/2005/8/layout/StepDownProcess"/>
    <dgm:cxn modelId="{5683810D-7F1D-4997-B4F2-0E591A2607BA}" type="presParOf" srcId="{A05BCB6C-3393-4FD7-B341-504CC1BCB59B}" destId="{A30A0125-77B8-41C6-84E7-22E5D3A5F898}" srcOrd="1" destOrd="0" presId="urn:microsoft.com/office/officeart/2005/8/layout/StepDownProcess"/>
    <dgm:cxn modelId="{508844F2-B470-4DA3-891A-74E31F5FA494}" type="presParOf" srcId="{A05BCB6C-3393-4FD7-B341-504CC1BCB59B}" destId="{B4109B41-D209-4F77-94A3-FBBCD57DCDCC}" srcOrd="2" destOrd="0" presId="urn:microsoft.com/office/officeart/2005/8/layout/StepDownProcess"/>
    <dgm:cxn modelId="{B3A03FDF-997F-44F7-BDE5-163A4351D1AE}" type="presParOf" srcId="{D1C463D3-EEDC-4A27-AE6A-DC0734BB9E28}" destId="{E452BF20-BDF3-43FA-AF12-DDED07C77561}" srcOrd="3" destOrd="0" presId="urn:microsoft.com/office/officeart/2005/8/layout/StepDownProcess"/>
    <dgm:cxn modelId="{0D8A6D31-1C89-43AE-B34E-74FC65FD3994}" type="presParOf" srcId="{D1C463D3-EEDC-4A27-AE6A-DC0734BB9E28}" destId="{E53201DB-6683-4B1C-AECF-6117AD15BC61}" srcOrd="4" destOrd="0" presId="urn:microsoft.com/office/officeart/2005/8/layout/StepDownProcess"/>
    <dgm:cxn modelId="{260A39D5-C18F-4FD9-9FEB-41F32551AAEE}" type="presParOf" srcId="{E53201DB-6683-4B1C-AECF-6117AD15BC61}" destId="{E3B78350-69A3-45E8-BEDA-720B3968DD99}" srcOrd="0" destOrd="0" presId="urn:microsoft.com/office/officeart/2005/8/layout/StepDownProcess"/>
    <dgm:cxn modelId="{D847F94D-C118-4F35-8EE0-B81965C943F4}" type="presParOf" srcId="{E53201DB-6683-4B1C-AECF-6117AD15BC61}" destId="{A2294B4C-CA65-432D-B2A3-4FD3D84F330C}" srcOrd="1" destOrd="0" presId="urn:microsoft.com/office/officeart/2005/8/layout/StepDownProcess"/>
    <dgm:cxn modelId="{FA08A2B8-52C1-4CD2-A169-B7BEFBE3F3F5}" type="presParOf" srcId="{E53201DB-6683-4B1C-AECF-6117AD15BC61}" destId="{BA6C4565-514E-4EE5-8DB6-22EC0DA8CF9A}" srcOrd="2" destOrd="0" presId="urn:microsoft.com/office/officeart/2005/8/layout/StepDownProcess"/>
    <dgm:cxn modelId="{8533FF2D-151F-47EC-891A-6EF5A6093ADC}" type="presParOf" srcId="{D1C463D3-EEDC-4A27-AE6A-DC0734BB9E28}" destId="{46895CD7-8F7E-4F4C-9B60-91FAF1B410A5}" srcOrd="5" destOrd="0" presId="urn:microsoft.com/office/officeart/2005/8/layout/StepDownProcess"/>
    <dgm:cxn modelId="{CD134BC1-0106-4C8E-8515-F348C47EA08D}" type="presParOf" srcId="{D1C463D3-EEDC-4A27-AE6A-DC0734BB9E28}" destId="{6DBFFF7E-B2C7-4729-B05F-2A7B8CFFC744}" srcOrd="6" destOrd="0" presId="urn:microsoft.com/office/officeart/2005/8/layout/StepDownProcess"/>
    <dgm:cxn modelId="{B6C4D79D-ADC1-4B1C-B04E-E70EC7FA6844}" type="presParOf" srcId="{6DBFFF7E-B2C7-4729-B05F-2A7B8CFFC744}" destId="{09ECAF88-D009-4899-9675-B2C4C8FB878F}" srcOrd="0"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ABBD3E-26AA-4A08-B3FC-B7AAE614F7A4}">
      <dsp:nvSpPr>
        <dsp:cNvPr id="0" name=""/>
        <dsp:cNvSpPr/>
      </dsp:nvSpPr>
      <dsp:spPr>
        <a:xfrm>
          <a:off x="-5328784" y="-816124"/>
          <a:ext cx="6345761" cy="6345761"/>
        </a:xfrm>
        <a:prstGeom prst="blockArc">
          <a:avLst>
            <a:gd name="adj1" fmla="val 18900000"/>
            <a:gd name="adj2" fmla="val 2700000"/>
            <a:gd name="adj3" fmla="val 340"/>
          </a:avLst>
        </a:pr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9BF617-CE21-4516-A743-919A716E24BA}">
      <dsp:nvSpPr>
        <dsp:cNvPr id="0" name=""/>
        <dsp:cNvSpPr/>
      </dsp:nvSpPr>
      <dsp:spPr>
        <a:xfrm>
          <a:off x="654235" y="259832"/>
          <a:ext cx="9970490" cy="136574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8270" tIns="60960" rIns="60960" bIns="60960" numCol="1" spcCol="1270" anchor="ctr" anchorCtr="0">
          <a:noAutofit/>
        </a:bodyPr>
        <a:lstStyle/>
        <a:p>
          <a:pPr lvl="0" algn="just" defTabSz="1066800">
            <a:lnSpc>
              <a:spcPct val="90000"/>
            </a:lnSpc>
            <a:spcBef>
              <a:spcPct val="0"/>
            </a:spcBef>
            <a:spcAft>
              <a:spcPct val="35000"/>
            </a:spcAft>
          </a:pPr>
          <a:r>
            <a:rPr lang="kk-KZ" sz="2400" b="0" kern="1200" baseline="0" dirty="0">
              <a:latin typeface="Times New Roman" panose="02020603050405020304" pitchFamily="18" charset="0"/>
              <a:cs typeface="Times New Roman" panose="02020603050405020304" pitchFamily="18" charset="0"/>
            </a:rPr>
            <a:t>Дұрыс жауабы бар немесе жоқ әдістер. </a:t>
          </a:r>
          <a:endParaRPr lang="ru-RU" sz="24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kk-KZ" sz="1800" b="0" kern="1200" baseline="0" dirty="0">
              <a:latin typeface="Times New Roman" panose="02020603050405020304" pitchFamily="18" charset="0"/>
              <a:cs typeface="Times New Roman" panose="02020603050405020304" pitchFamily="18" charset="0"/>
            </a:rPr>
            <a:t>Бұл көрсеткіш бойынша міндетті түрде дұрыс жауапты талап ететін тесттер (интеллект тесттері) және жауаптардың жиілігі мен бағытына негізделетін тесттер (тұлғаық сұрақтамалар)</a:t>
          </a:r>
          <a:endParaRPr lang="ru-RU" sz="1800" kern="1200" dirty="0">
            <a:latin typeface="Times New Roman" panose="02020603050405020304" pitchFamily="18" charset="0"/>
            <a:cs typeface="Times New Roman" panose="02020603050405020304" pitchFamily="18" charset="0"/>
          </a:endParaRPr>
        </a:p>
      </dsp:txBody>
      <dsp:txXfrm>
        <a:off x="654235" y="259832"/>
        <a:ext cx="9970490" cy="1365740"/>
      </dsp:txXfrm>
    </dsp:sp>
    <dsp:sp modelId="{D8AFE948-A8D4-48AE-B422-5D63938D2984}">
      <dsp:nvSpPr>
        <dsp:cNvPr id="0" name=""/>
        <dsp:cNvSpPr/>
      </dsp:nvSpPr>
      <dsp:spPr>
        <a:xfrm>
          <a:off x="65046" y="353513"/>
          <a:ext cx="1178378" cy="117837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C828D1-7771-4933-BA86-E064AC80F71A}">
      <dsp:nvSpPr>
        <dsp:cNvPr id="0" name=""/>
        <dsp:cNvSpPr/>
      </dsp:nvSpPr>
      <dsp:spPr>
        <a:xfrm>
          <a:off x="996907" y="1877764"/>
          <a:ext cx="9627818" cy="957983"/>
        </a:xfrm>
        <a:prstGeom prst="rect">
          <a:avLst/>
        </a:prstGeom>
        <a:solidFill>
          <a:schemeClr val="accent5">
            <a:hueOff val="754920"/>
            <a:satOff val="899"/>
            <a:lumOff val="21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8270" tIns="60960" rIns="60960" bIns="60960" numCol="1" spcCol="1270" anchor="ctr" anchorCtr="0">
          <a:noAutofit/>
        </a:bodyPr>
        <a:lstStyle/>
        <a:p>
          <a:pPr lvl="0" algn="just" defTabSz="1066800">
            <a:lnSpc>
              <a:spcPct val="90000"/>
            </a:lnSpc>
            <a:spcBef>
              <a:spcPct val="0"/>
            </a:spcBef>
            <a:spcAft>
              <a:spcPct val="35000"/>
            </a:spcAft>
          </a:pPr>
          <a:r>
            <a:rPr lang="kk-KZ" sz="2400" b="0" kern="1200" baseline="0" dirty="0">
              <a:latin typeface="Times New Roman" panose="02020603050405020304" pitchFamily="18" charset="0"/>
              <a:cs typeface="Times New Roman" panose="02020603050405020304" pitchFamily="18" charset="0"/>
            </a:rPr>
            <a:t>Сөйлеу белсенділігі. </a:t>
          </a:r>
          <a:endParaRPr lang="ru-RU" sz="24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kk-KZ" sz="1800" b="0" kern="1200" baseline="0" dirty="0">
              <a:latin typeface="Times New Roman" panose="02020603050405020304" pitchFamily="18" charset="0"/>
              <a:cs typeface="Times New Roman" panose="02020603050405020304" pitchFamily="18" charset="0"/>
            </a:rPr>
            <a:t>Бұл көрсеткіш арқылы әдістер вербалды және вербалды емес деп бөлінеді.</a:t>
          </a:r>
          <a:endParaRPr lang="ru-RU" sz="1800" kern="1200" dirty="0">
            <a:latin typeface="Times New Roman" panose="02020603050405020304" pitchFamily="18" charset="0"/>
            <a:cs typeface="Times New Roman" panose="02020603050405020304" pitchFamily="18" charset="0"/>
          </a:endParaRPr>
        </a:p>
      </dsp:txBody>
      <dsp:txXfrm>
        <a:off x="996907" y="1877764"/>
        <a:ext cx="9627818" cy="957983"/>
      </dsp:txXfrm>
    </dsp:sp>
    <dsp:sp modelId="{4A4AE1D8-F655-4976-9E4C-A6F6E871D70E}">
      <dsp:nvSpPr>
        <dsp:cNvPr id="0" name=""/>
        <dsp:cNvSpPr/>
      </dsp:nvSpPr>
      <dsp:spPr>
        <a:xfrm>
          <a:off x="407718" y="1767567"/>
          <a:ext cx="1178378" cy="1178378"/>
        </a:xfrm>
        <a:prstGeom prst="ellipse">
          <a:avLst/>
        </a:prstGeom>
        <a:solidFill>
          <a:schemeClr val="lt1">
            <a:hueOff val="0"/>
            <a:satOff val="0"/>
            <a:lumOff val="0"/>
            <a:alphaOff val="0"/>
          </a:schemeClr>
        </a:solidFill>
        <a:ln w="12700" cap="flat" cmpd="sng" algn="ctr">
          <a:solidFill>
            <a:schemeClr val="accent5">
              <a:hueOff val="754920"/>
              <a:satOff val="899"/>
              <a:lumOff val="2157"/>
              <a:alphaOff val="0"/>
            </a:schemeClr>
          </a:solidFill>
          <a:prstDash val="solid"/>
        </a:ln>
        <a:effectLst/>
      </dsp:spPr>
      <dsp:style>
        <a:lnRef idx="2">
          <a:scrgbClr r="0" g="0" b="0"/>
        </a:lnRef>
        <a:fillRef idx="1">
          <a:scrgbClr r="0" g="0" b="0"/>
        </a:fillRef>
        <a:effectRef idx="0">
          <a:scrgbClr r="0" g="0" b="0"/>
        </a:effectRef>
        <a:fontRef idx="minor"/>
      </dsp:style>
    </dsp:sp>
    <dsp:sp modelId="{3014DC87-7F05-4CF9-A561-6CE63955A5BC}">
      <dsp:nvSpPr>
        <dsp:cNvPr id="0" name=""/>
        <dsp:cNvSpPr/>
      </dsp:nvSpPr>
      <dsp:spPr>
        <a:xfrm>
          <a:off x="654235" y="3124502"/>
          <a:ext cx="9970490" cy="1292614"/>
        </a:xfrm>
        <a:prstGeom prst="rect">
          <a:avLst/>
        </a:prstGeom>
        <a:solidFill>
          <a:schemeClr val="accent5">
            <a:hueOff val="1509839"/>
            <a:satOff val="1799"/>
            <a:lumOff val="4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8270" tIns="60960" rIns="60960" bIns="60960" numCol="1" spcCol="1270" anchor="ctr" anchorCtr="0">
          <a:noAutofit/>
        </a:bodyPr>
        <a:lstStyle/>
        <a:p>
          <a:pPr lvl="0" algn="l" defTabSz="1066800">
            <a:lnSpc>
              <a:spcPct val="90000"/>
            </a:lnSpc>
            <a:spcBef>
              <a:spcPct val="0"/>
            </a:spcBef>
            <a:spcAft>
              <a:spcPct val="35000"/>
            </a:spcAft>
          </a:pPr>
          <a:r>
            <a:rPr lang="kk-KZ" sz="2400" b="0" kern="1200" baseline="0" dirty="0">
              <a:latin typeface="Times New Roman" panose="02020603050405020304" pitchFamily="18" charset="0"/>
              <a:cs typeface="Times New Roman" panose="02020603050405020304" pitchFamily="18" charset="0"/>
            </a:rPr>
            <a:t>Әдістердің негізінде жатқан принцип. </a:t>
          </a:r>
          <a:endParaRPr lang="ru-RU" sz="24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kk-KZ" sz="1800" b="0" kern="1200" baseline="0" dirty="0">
              <a:latin typeface="Times New Roman" panose="02020603050405020304" pitchFamily="18" charset="0"/>
              <a:cs typeface="Times New Roman" panose="02020603050405020304" pitchFamily="18" charset="0"/>
            </a:rPr>
            <a:t>Бұл көрсеткіш бойынша әдістердің 5 түрін бөледі: объективті тесттер, стандартталынған өзіндік есеп берулер, проективті әдістер, диалогқа негізделген техникалар, психофизилогиялық аппаратуралық әдістер</a:t>
          </a:r>
          <a:endParaRPr lang="ru-RU" sz="1800" kern="1200" dirty="0">
            <a:latin typeface="Times New Roman" panose="02020603050405020304" pitchFamily="18" charset="0"/>
            <a:cs typeface="Times New Roman" panose="02020603050405020304" pitchFamily="18" charset="0"/>
          </a:endParaRPr>
        </a:p>
      </dsp:txBody>
      <dsp:txXfrm>
        <a:off x="654235" y="3124502"/>
        <a:ext cx="9970490" cy="1292614"/>
      </dsp:txXfrm>
    </dsp:sp>
    <dsp:sp modelId="{E59F370E-8014-49B2-9862-52F795A34373}">
      <dsp:nvSpPr>
        <dsp:cNvPr id="0" name=""/>
        <dsp:cNvSpPr/>
      </dsp:nvSpPr>
      <dsp:spPr>
        <a:xfrm>
          <a:off x="65046" y="3181621"/>
          <a:ext cx="1178378" cy="1178378"/>
        </a:xfrm>
        <a:prstGeom prst="ellipse">
          <a:avLst/>
        </a:prstGeom>
        <a:solidFill>
          <a:schemeClr val="lt1">
            <a:hueOff val="0"/>
            <a:satOff val="0"/>
            <a:lumOff val="0"/>
            <a:alphaOff val="0"/>
          </a:schemeClr>
        </a:solidFill>
        <a:ln w="12700" cap="flat" cmpd="sng" algn="ctr">
          <a:solidFill>
            <a:schemeClr val="accent5">
              <a:hueOff val="1509839"/>
              <a:satOff val="1799"/>
              <a:lumOff val="431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8A4608-9C42-4504-BF0A-1F4D2649E5A4}">
      <dsp:nvSpPr>
        <dsp:cNvPr id="0" name=""/>
        <dsp:cNvSpPr/>
      </dsp:nvSpPr>
      <dsp:spPr>
        <a:xfrm>
          <a:off x="5798793" y="1764744"/>
          <a:ext cx="4002577" cy="808030"/>
        </a:xfrm>
        <a:custGeom>
          <a:avLst/>
          <a:gdLst/>
          <a:ahLst/>
          <a:cxnLst/>
          <a:rect l="0" t="0" r="0" b="0"/>
          <a:pathLst>
            <a:path>
              <a:moveTo>
                <a:pt x="0" y="0"/>
              </a:moveTo>
              <a:lnTo>
                <a:pt x="0" y="550649"/>
              </a:lnTo>
              <a:lnTo>
                <a:pt x="4002577" y="550649"/>
              </a:lnTo>
              <a:lnTo>
                <a:pt x="4002577" y="80803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2EE455-50BE-46CC-9243-7492F7EC3E88}">
      <dsp:nvSpPr>
        <dsp:cNvPr id="0" name=""/>
        <dsp:cNvSpPr/>
      </dsp:nvSpPr>
      <dsp:spPr>
        <a:xfrm>
          <a:off x="5676894" y="1764744"/>
          <a:ext cx="121899" cy="808030"/>
        </a:xfrm>
        <a:custGeom>
          <a:avLst/>
          <a:gdLst/>
          <a:ahLst/>
          <a:cxnLst/>
          <a:rect l="0" t="0" r="0" b="0"/>
          <a:pathLst>
            <a:path>
              <a:moveTo>
                <a:pt x="121899" y="0"/>
              </a:moveTo>
              <a:lnTo>
                <a:pt x="121899" y="550649"/>
              </a:lnTo>
              <a:lnTo>
                <a:pt x="0" y="550649"/>
              </a:lnTo>
              <a:lnTo>
                <a:pt x="0" y="80803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5ED04D-6005-4B05-8149-31DC5CBCA69D}">
      <dsp:nvSpPr>
        <dsp:cNvPr id="0" name=""/>
        <dsp:cNvSpPr/>
      </dsp:nvSpPr>
      <dsp:spPr>
        <a:xfrm>
          <a:off x="1674317" y="1764744"/>
          <a:ext cx="4124476" cy="808030"/>
        </a:xfrm>
        <a:custGeom>
          <a:avLst/>
          <a:gdLst/>
          <a:ahLst/>
          <a:cxnLst/>
          <a:rect l="0" t="0" r="0" b="0"/>
          <a:pathLst>
            <a:path>
              <a:moveTo>
                <a:pt x="4124476" y="0"/>
              </a:moveTo>
              <a:lnTo>
                <a:pt x="4124476" y="550649"/>
              </a:lnTo>
              <a:lnTo>
                <a:pt x="0" y="550649"/>
              </a:lnTo>
              <a:lnTo>
                <a:pt x="0" y="80803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8DAD5-2945-4F08-BE25-0E86DFC94391}">
      <dsp:nvSpPr>
        <dsp:cNvPr id="0" name=""/>
        <dsp:cNvSpPr/>
      </dsp:nvSpPr>
      <dsp:spPr>
        <a:xfrm>
          <a:off x="1966062" y="505"/>
          <a:ext cx="7665463" cy="1764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AFBEF0-54E9-4BCC-85DA-7185DBC9CB69}">
      <dsp:nvSpPr>
        <dsp:cNvPr id="0" name=""/>
        <dsp:cNvSpPr/>
      </dsp:nvSpPr>
      <dsp:spPr>
        <a:xfrm>
          <a:off x="2274765" y="293773"/>
          <a:ext cx="7665463" cy="1764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a:latin typeface="Times New Roman" pitchFamily="18" charset="0"/>
              <a:cs typeface="Times New Roman" pitchFamily="18" charset="0"/>
            </a:rPr>
            <a:t>Психодиагностикалық құралдар </a:t>
          </a:r>
          <a:endParaRPr lang="ru-RU" sz="2800" b="1" kern="1200" dirty="0">
            <a:latin typeface="Times New Roman" pitchFamily="18" charset="0"/>
            <a:cs typeface="Times New Roman" pitchFamily="18" charset="0"/>
          </a:endParaRPr>
        </a:p>
      </dsp:txBody>
      <dsp:txXfrm>
        <a:off x="2274765" y="293773"/>
        <a:ext cx="7665463" cy="1764238"/>
      </dsp:txXfrm>
    </dsp:sp>
    <dsp:sp modelId="{F9EFA366-A507-40FD-8714-B863F6C14D87}">
      <dsp:nvSpPr>
        <dsp:cNvPr id="0" name=""/>
        <dsp:cNvSpPr/>
      </dsp:nvSpPr>
      <dsp:spPr>
        <a:xfrm>
          <a:off x="113619" y="2572774"/>
          <a:ext cx="3121396" cy="29580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2701D-3F5F-4B0C-8C5B-FFC970CCEA8B}">
      <dsp:nvSpPr>
        <dsp:cNvPr id="0" name=""/>
        <dsp:cNvSpPr/>
      </dsp:nvSpPr>
      <dsp:spPr>
        <a:xfrm>
          <a:off x="422322" y="2866042"/>
          <a:ext cx="3121396" cy="29580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b="1" kern="1200" dirty="0">
              <a:latin typeface="Times New Roman" pitchFamily="18" charset="0"/>
              <a:cs typeface="Times New Roman" pitchFamily="18" charset="0"/>
            </a:rPr>
            <a:t>Өлшеу және бағалау, психодиагностика объектісінің элементтері күйін өзгерту құралдары</a:t>
          </a:r>
          <a:endParaRPr lang="ru-RU" sz="1800" b="1" kern="1200" dirty="0">
            <a:latin typeface="Times New Roman" pitchFamily="18" charset="0"/>
            <a:cs typeface="Times New Roman" pitchFamily="18" charset="0"/>
          </a:endParaRPr>
        </a:p>
      </dsp:txBody>
      <dsp:txXfrm>
        <a:off x="422322" y="2866042"/>
        <a:ext cx="3121396" cy="2958010"/>
      </dsp:txXfrm>
    </dsp:sp>
    <dsp:sp modelId="{03FC4A84-DBDE-4522-BAC8-24860BE2FD0B}">
      <dsp:nvSpPr>
        <dsp:cNvPr id="0" name=""/>
        <dsp:cNvSpPr/>
      </dsp:nvSpPr>
      <dsp:spPr>
        <a:xfrm>
          <a:off x="3852422" y="2572774"/>
          <a:ext cx="3648945" cy="29580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9D345-27E3-4173-B8B2-FF2989260222}">
      <dsp:nvSpPr>
        <dsp:cNvPr id="0" name=""/>
        <dsp:cNvSpPr/>
      </dsp:nvSpPr>
      <dsp:spPr>
        <a:xfrm>
          <a:off x="4161125" y="2866042"/>
          <a:ext cx="3648945" cy="29580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b="1" kern="1200" dirty="0">
              <a:latin typeface="Times New Roman" pitchFamily="18" charset="0"/>
              <a:cs typeface="Times New Roman" pitchFamily="18" charset="0"/>
            </a:rPr>
            <a:t>Психодиагнгостикалық сипаттау құралдары</a:t>
          </a:r>
          <a:endParaRPr lang="ru-RU" sz="1800" b="1" kern="1200" dirty="0">
            <a:latin typeface="Times New Roman" pitchFamily="18" charset="0"/>
            <a:cs typeface="Times New Roman" pitchFamily="18" charset="0"/>
          </a:endParaRPr>
        </a:p>
      </dsp:txBody>
      <dsp:txXfrm>
        <a:off x="4161125" y="2866042"/>
        <a:ext cx="3648945" cy="2958010"/>
      </dsp:txXfrm>
    </dsp:sp>
    <dsp:sp modelId="{E92A8706-C12D-4656-97C0-E48721F70150}">
      <dsp:nvSpPr>
        <dsp:cNvPr id="0" name=""/>
        <dsp:cNvSpPr/>
      </dsp:nvSpPr>
      <dsp:spPr>
        <a:xfrm>
          <a:off x="8118773" y="2572774"/>
          <a:ext cx="3365194" cy="28846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23E985-B1C8-4469-9D4A-6643E013C678}">
      <dsp:nvSpPr>
        <dsp:cNvPr id="0" name=""/>
        <dsp:cNvSpPr/>
      </dsp:nvSpPr>
      <dsp:spPr>
        <a:xfrm>
          <a:off x="8427476" y="2866042"/>
          <a:ext cx="3365194" cy="28846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b="1" kern="1200" dirty="0">
              <a:latin typeface="Times New Roman" pitchFamily="18" charset="0"/>
              <a:cs typeface="Times New Roman" pitchFamily="18" charset="0"/>
            </a:rPr>
            <a:t>Психодиагностикалық процесті сипаттау  және психодиагностикалық қорытынды жасау құралдары</a:t>
          </a:r>
          <a:endParaRPr lang="ru-RU" sz="1800" b="1" kern="1200" dirty="0">
            <a:latin typeface="Times New Roman" pitchFamily="18" charset="0"/>
            <a:cs typeface="Times New Roman" pitchFamily="18" charset="0"/>
          </a:endParaRPr>
        </a:p>
      </dsp:txBody>
      <dsp:txXfrm>
        <a:off x="8427476" y="2866042"/>
        <a:ext cx="3365194" cy="288468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369473-5660-4C06-B5D1-B143C77260A9}">
      <dsp:nvSpPr>
        <dsp:cNvPr id="0" name=""/>
        <dsp:cNvSpPr/>
      </dsp:nvSpPr>
      <dsp:spPr>
        <a:xfrm rot="5400000">
          <a:off x="1614103" y="1981797"/>
          <a:ext cx="691869" cy="787668"/>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5A70CE4-4E5F-46DF-A96F-46432E6F5BBC}">
      <dsp:nvSpPr>
        <dsp:cNvPr id="0" name=""/>
        <dsp:cNvSpPr/>
      </dsp:nvSpPr>
      <dsp:spPr>
        <a:xfrm>
          <a:off x="111753" y="1207835"/>
          <a:ext cx="4009808" cy="815252"/>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uk-UA" sz="1200" kern="1200" dirty="0" smtClean="0">
              <a:solidFill>
                <a:schemeClr val="tx1">
                  <a:lumMod val="95000"/>
                  <a:lumOff val="5000"/>
                </a:schemeClr>
              </a:solidFill>
            </a:rPr>
            <a:t>1 </a:t>
          </a:r>
          <a:r>
            <a:rPr lang="uk-UA" sz="1200" kern="1200" dirty="0" err="1" smtClean="0">
              <a:solidFill>
                <a:schemeClr val="tx1">
                  <a:lumMod val="95000"/>
                  <a:lumOff val="5000"/>
                </a:schemeClr>
              </a:solidFill>
            </a:rPr>
            <a:t>Объективті</a:t>
          </a:r>
          <a:r>
            <a:rPr lang="uk-UA" sz="1200" kern="1200" dirty="0" smtClean="0">
              <a:solidFill>
                <a:schemeClr val="tx1">
                  <a:lumMod val="95000"/>
                  <a:lumOff val="5000"/>
                </a:schemeClr>
              </a:solidFill>
            </a:rPr>
            <a:t> </a:t>
          </a:r>
          <a:r>
            <a:rPr lang="uk-UA" sz="1200" kern="1200" dirty="0" err="1" smtClean="0">
              <a:solidFill>
                <a:schemeClr val="tx1">
                  <a:lumMod val="95000"/>
                  <a:lumOff val="5000"/>
                </a:schemeClr>
              </a:solidFill>
            </a:rPr>
            <a:t>ақпарат</a:t>
          </a:r>
          <a:r>
            <a:rPr lang="uk-UA" sz="1200" kern="1200" dirty="0" smtClean="0">
              <a:solidFill>
                <a:schemeClr val="tx1">
                  <a:lumMod val="95000"/>
                  <a:lumOff val="5000"/>
                </a:schemeClr>
              </a:solidFill>
            </a:rPr>
            <a:t> </a:t>
          </a:r>
          <a:r>
            <a:rPr lang="uk-UA" sz="1200" kern="1200" dirty="0" err="1" smtClean="0">
              <a:solidFill>
                <a:schemeClr val="tx1">
                  <a:lumMod val="95000"/>
                  <a:lumOff val="5000"/>
                </a:schemeClr>
              </a:solidFill>
            </a:rPr>
            <a:t>алу</a:t>
          </a:r>
          <a:endParaRPr lang="en-US" sz="1200" kern="1200" dirty="0">
            <a:solidFill>
              <a:schemeClr val="tx1">
                <a:lumMod val="95000"/>
                <a:lumOff val="5000"/>
              </a:schemeClr>
            </a:solidFill>
          </a:endParaRPr>
        </a:p>
      </dsp:txBody>
      <dsp:txXfrm>
        <a:off x="111753" y="1207835"/>
        <a:ext cx="4009808" cy="815252"/>
      </dsp:txXfrm>
    </dsp:sp>
    <dsp:sp modelId="{149F20DF-36A0-40E7-A1DD-292778554646}">
      <dsp:nvSpPr>
        <dsp:cNvPr id="0" name=""/>
        <dsp:cNvSpPr/>
      </dsp:nvSpPr>
      <dsp:spPr>
        <a:xfrm>
          <a:off x="2595500" y="1292599"/>
          <a:ext cx="847092" cy="658923"/>
        </a:xfrm>
        <a:prstGeom prst="rect">
          <a:avLst/>
        </a:prstGeom>
        <a:noFill/>
        <a:ln>
          <a:noFill/>
        </a:ln>
        <a:effectLst/>
      </dsp:spPr>
      <dsp:style>
        <a:lnRef idx="0">
          <a:scrgbClr r="0" g="0" b="0"/>
        </a:lnRef>
        <a:fillRef idx="0">
          <a:scrgbClr r="0" g="0" b="0"/>
        </a:fillRef>
        <a:effectRef idx="0">
          <a:scrgbClr r="0" g="0" b="0"/>
        </a:effectRef>
        <a:fontRef idx="minor"/>
      </dsp:style>
    </dsp:sp>
    <dsp:sp modelId="{5DC424E2-93DB-4E30-AB42-0ACCBE8F83F2}">
      <dsp:nvSpPr>
        <dsp:cNvPr id="0" name=""/>
        <dsp:cNvSpPr/>
      </dsp:nvSpPr>
      <dsp:spPr>
        <a:xfrm rot="5400000">
          <a:off x="3629833" y="2897595"/>
          <a:ext cx="691869" cy="787668"/>
        </a:xfrm>
        <a:prstGeom prst="bentUpArrow">
          <a:avLst>
            <a:gd name="adj1" fmla="val 32840"/>
            <a:gd name="adj2" fmla="val 25000"/>
            <a:gd name="adj3" fmla="val 35780"/>
          </a:avLst>
        </a:prstGeom>
        <a:solidFill>
          <a:schemeClr val="accent1">
            <a:tint val="50000"/>
            <a:hueOff val="-762511"/>
            <a:satOff val="4341"/>
            <a:lumOff val="604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30A0125-77B8-41C6-84E7-22E5D3A5F898}">
      <dsp:nvSpPr>
        <dsp:cNvPr id="0" name=""/>
        <dsp:cNvSpPr/>
      </dsp:nvSpPr>
      <dsp:spPr>
        <a:xfrm>
          <a:off x="1932954" y="2130644"/>
          <a:ext cx="4191851" cy="815252"/>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solidFill>
                <a:srgbClr val="FF0000"/>
              </a:solidFill>
            </a:rPr>
            <a:t>2 Психикалық мәселелердің себебін анықтау</a:t>
          </a:r>
          <a:endParaRPr lang="en-US" sz="1400" kern="1200" dirty="0">
            <a:solidFill>
              <a:srgbClr val="FF0000"/>
            </a:solidFill>
          </a:endParaRPr>
        </a:p>
      </dsp:txBody>
      <dsp:txXfrm>
        <a:off x="1932954" y="2130644"/>
        <a:ext cx="4191851" cy="815252"/>
      </dsp:txXfrm>
    </dsp:sp>
    <dsp:sp modelId="{B4109B41-D209-4F77-94A3-FBBCD57DCDCC}">
      <dsp:nvSpPr>
        <dsp:cNvPr id="0" name=""/>
        <dsp:cNvSpPr/>
      </dsp:nvSpPr>
      <dsp:spPr>
        <a:xfrm>
          <a:off x="4611230" y="2208397"/>
          <a:ext cx="847092" cy="658923"/>
        </a:xfrm>
        <a:prstGeom prst="rect">
          <a:avLst/>
        </a:prstGeom>
        <a:noFill/>
        <a:ln>
          <a:noFill/>
        </a:ln>
        <a:effectLst/>
      </dsp:spPr>
      <dsp:style>
        <a:lnRef idx="0">
          <a:scrgbClr r="0" g="0" b="0"/>
        </a:lnRef>
        <a:fillRef idx="0">
          <a:scrgbClr r="0" g="0" b="0"/>
        </a:fillRef>
        <a:effectRef idx="0">
          <a:scrgbClr r="0" g="0" b="0"/>
        </a:effectRef>
        <a:fontRef idx="minor"/>
      </dsp:style>
    </dsp:sp>
    <dsp:sp modelId="{E3B78350-69A3-45E8-BEDA-720B3968DD99}">
      <dsp:nvSpPr>
        <dsp:cNvPr id="0" name=""/>
        <dsp:cNvSpPr/>
      </dsp:nvSpPr>
      <dsp:spPr>
        <a:xfrm rot="5400000">
          <a:off x="5598438" y="3813393"/>
          <a:ext cx="691869" cy="787668"/>
        </a:xfrm>
        <a:prstGeom prst="bentUpArrow">
          <a:avLst>
            <a:gd name="adj1" fmla="val 32840"/>
            <a:gd name="adj2" fmla="val 25000"/>
            <a:gd name="adj3" fmla="val 35780"/>
          </a:avLst>
        </a:prstGeom>
        <a:solidFill>
          <a:schemeClr val="accent1">
            <a:tint val="50000"/>
            <a:hueOff val="-1525023"/>
            <a:satOff val="8682"/>
            <a:lumOff val="1209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2294B4C-CA65-432D-B2A3-4FD3D84F330C}">
      <dsp:nvSpPr>
        <dsp:cNvPr id="0" name=""/>
        <dsp:cNvSpPr/>
      </dsp:nvSpPr>
      <dsp:spPr>
        <a:xfrm>
          <a:off x="3871755" y="3088729"/>
          <a:ext cx="4279646" cy="815252"/>
        </a:xfrm>
        <a:prstGeom prst="roundRect">
          <a:avLst>
            <a:gd name="adj" fmla="val 166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solidFill>
                <a:schemeClr val="tx1"/>
              </a:solidFill>
            </a:rPr>
            <a:t>3 П</a:t>
          </a:r>
          <a:r>
            <a:rPr lang="ru-RU" sz="1400" kern="1200" dirty="0" err="1" smtClean="0">
              <a:solidFill>
                <a:schemeClr val="tx1"/>
              </a:solidFill>
            </a:rPr>
            <a:t>сихикалық</a:t>
          </a:r>
          <a:r>
            <a:rPr lang="ru-RU" sz="1400" kern="1200" dirty="0" smtClean="0">
              <a:solidFill>
                <a:schemeClr val="tx1"/>
              </a:solidFill>
            </a:rPr>
            <a:t> </a:t>
          </a:r>
          <a:r>
            <a:rPr lang="ru-RU" sz="1400" kern="1200" dirty="0" err="1" smtClean="0">
              <a:solidFill>
                <a:schemeClr val="tx1"/>
              </a:solidFill>
            </a:rPr>
            <a:t>бұзылулардың</a:t>
          </a:r>
          <a:r>
            <a:rPr lang="ru-RU" sz="1400" kern="1200" dirty="0" smtClean="0">
              <a:solidFill>
                <a:schemeClr val="tx1"/>
              </a:solidFill>
            </a:rPr>
            <a:t> </a:t>
          </a:r>
          <a:r>
            <a:rPr lang="ru-RU" sz="1400" kern="1200" dirty="0" err="1" smtClean="0">
              <a:solidFill>
                <a:schemeClr val="tx1"/>
              </a:solidFill>
            </a:rPr>
            <a:t>табиғаты</a:t>
          </a:r>
          <a:r>
            <a:rPr lang="ru-RU" sz="1400" kern="1200" dirty="0" smtClean="0">
              <a:solidFill>
                <a:schemeClr val="tx1"/>
              </a:solidFill>
            </a:rPr>
            <a:t> </a:t>
          </a:r>
          <a:r>
            <a:rPr lang="ru-RU" sz="1400" kern="1200" dirty="0" err="1" smtClean="0">
              <a:solidFill>
                <a:schemeClr val="tx1"/>
              </a:solidFill>
            </a:rPr>
            <a:t>анықтау</a:t>
          </a:r>
          <a:endParaRPr lang="en-US" sz="1400" kern="1200" dirty="0">
            <a:solidFill>
              <a:schemeClr val="tx1"/>
            </a:solidFill>
          </a:endParaRPr>
        </a:p>
      </dsp:txBody>
      <dsp:txXfrm>
        <a:off x="3871755" y="3088729"/>
        <a:ext cx="4279646" cy="815252"/>
      </dsp:txXfrm>
    </dsp:sp>
    <dsp:sp modelId="{BA6C4565-514E-4EE5-8DB6-22EC0DA8CF9A}">
      <dsp:nvSpPr>
        <dsp:cNvPr id="0" name=""/>
        <dsp:cNvSpPr/>
      </dsp:nvSpPr>
      <dsp:spPr>
        <a:xfrm>
          <a:off x="6579836" y="3124194"/>
          <a:ext cx="847092" cy="658923"/>
        </a:xfrm>
        <a:prstGeom prst="rect">
          <a:avLst/>
        </a:prstGeom>
        <a:noFill/>
        <a:ln>
          <a:noFill/>
        </a:ln>
        <a:effectLst/>
      </dsp:spPr>
      <dsp:style>
        <a:lnRef idx="0">
          <a:scrgbClr r="0" g="0" b="0"/>
        </a:lnRef>
        <a:fillRef idx="0">
          <a:scrgbClr r="0" g="0" b="0"/>
        </a:fillRef>
        <a:effectRef idx="0">
          <a:scrgbClr r="0" g="0" b="0"/>
        </a:effectRef>
        <a:fontRef idx="minor"/>
      </dsp:style>
    </dsp:sp>
    <dsp:sp modelId="{09ECAF88-D009-4899-9675-B2C4C8FB878F}">
      <dsp:nvSpPr>
        <dsp:cNvPr id="0" name=""/>
        <dsp:cNvSpPr/>
      </dsp:nvSpPr>
      <dsp:spPr>
        <a:xfrm>
          <a:off x="5778492" y="3974403"/>
          <a:ext cx="5407624" cy="815252"/>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kk-KZ" sz="1200" b="1" kern="1200" dirty="0" smtClean="0"/>
            <a:t>4 О</a:t>
          </a:r>
          <a:r>
            <a:rPr lang="ru-RU" sz="1200" b="1" kern="1200" dirty="0" err="1" smtClean="0"/>
            <a:t>ңтайлы</a:t>
          </a:r>
          <a:r>
            <a:rPr lang="ru-RU" sz="1200" b="1" kern="1200" dirty="0" smtClean="0"/>
            <a:t> </a:t>
          </a:r>
          <a:r>
            <a:rPr lang="ru-RU" sz="1200" b="1" kern="1200" dirty="0" err="1" smtClean="0"/>
            <a:t>емдеу</a:t>
          </a:r>
          <a:r>
            <a:rPr lang="ru-RU" sz="1200" b="1" kern="1200" dirty="0" smtClean="0"/>
            <a:t> </a:t>
          </a:r>
          <a:r>
            <a:rPr lang="ru-RU" sz="1200" b="1" kern="1200" dirty="0" err="1" smtClean="0"/>
            <a:t>стратегиясын</a:t>
          </a:r>
          <a:r>
            <a:rPr lang="ru-RU" sz="1200" b="1" kern="1200" dirty="0" smtClean="0"/>
            <a:t> </a:t>
          </a:r>
          <a:r>
            <a:rPr lang="ru-RU" sz="1200" b="1" kern="1200" dirty="0" err="1" smtClean="0"/>
            <a:t>таңдау</a:t>
          </a:r>
          <a:r>
            <a:rPr lang="ru-RU" sz="1200" b="1" kern="1200" dirty="0" smtClean="0"/>
            <a:t> </a:t>
          </a:r>
          <a:r>
            <a:rPr lang="ru-RU" sz="1200" b="1" kern="1200" dirty="0" err="1" smtClean="0"/>
            <a:t>және</a:t>
          </a:r>
          <a:r>
            <a:rPr lang="ru-RU" sz="1200" b="1" kern="1200" dirty="0" smtClean="0"/>
            <a:t> </a:t>
          </a:r>
          <a:r>
            <a:rPr lang="ru-RU" sz="1200" b="1" kern="1200" dirty="0" err="1" smtClean="0"/>
            <a:t>емнің</a:t>
          </a:r>
          <a:r>
            <a:rPr lang="ru-RU" sz="1200" b="1" kern="1200" dirty="0" smtClean="0"/>
            <a:t> </a:t>
          </a:r>
          <a:r>
            <a:rPr lang="ru-RU" sz="1200" b="1" kern="1200" dirty="0" err="1" smtClean="0"/>
            <a:t>тиімділігін</a:t>
          </a:r>
          <a:r>
            <a:rPr lang="ru-RU" sz="1200" b="1" kern="1200" dirty="0" smtClean="0"/>
            <a:t> </a:t>
          </a:r>
          <a:r>
            <a:rPr lang="ru-RU" sz="1200" b="1" kern="1200" dirty="0" err="1" smtClean="0"/>
            <a:t>бағалау</a:t>
          </a:r>
          <a:r>
            <a:rPr lang="ru-RU" sz="1200" b="1" kern="1200" dirty="0" smtClean="0"/>
            <a:t>.</a:t>
          </a:r>
          <a:endParaRPr lang="en-US" sz="1200" kern="1200" dirty="0"/>
        </a:p>
      </dsp:txBody>
      <dsp:txXfrm>
        <a:off x="5778492" y="3974403"/>
        <a:ext cx="5407624" cy="81525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9B2AA-9E91-40C4-8B64-C3B59ABCC15C}" type="datetimeFigureOut">
              <a:rPr lang="ru-RU" smtClean="0"/>
              <a:pPr/>
              <a:t>19.09.2024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33C44-278C-4C93-916C-FD4A580B7833}" type="slidenum">
              <a:rPr lang="ru-RU" smtClean="0"/>
              <a:pPr/>
              <a:t>‹#›</a:t>
            </a:fld>
            <a:endParaRPr lang="ru-RU"/>
          </a:p>
        </p:txBody>
      </p:sp>
    </p:spTree>
    <p:extLst>
      <p:ext uri="{BB962C8B-B14F-4D97-AF65-F5344CB8AC3E}">
        <p14:creationId xmlns="" xmlns:p14="http://schemas.microsoft.com/office/powerpoint/2010/main" val="59595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B433C44-278C-4C93-916C-FD4A580B7833}" type="slidenum">
              <a:rPr lang="ru-RU" smtClean="0"/>
              <a:pPr/>
              <a:t>13</a:t>
            </a:fld>
            <a:endParaRPr lang="ru-RU"/>
          </a:p>
        </p:txBody>
      </p:sp>
    </p:spTree>
    <p:extLst>
      <p:ext uri="{BB962C8B-B14F-4D97-AF65-F5344CB8AC3E}">
        <p14:creationId xmlns="" xmlns:p14="http://schemas.microsoft.com/office/powerpoint/2010/main" val="117367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pPr/>
              <a:t>9/19/2024</a:t>
            </a:fld>
            <a:endParaRPr lang="en-US" dirty="0"/>
          </a:p>
        </p:txBody>
      </p:sp>
      <p:sp>
        <p:nvSpPr>
          <p:cNvPr id="24" name="Footer Placeholder 23">
            <a:extLst>
              <a:ext uri="{FF2B5EF4-FFF2-40B4-BE49-F238E27FC236}">
                <a16:creationId xmlns=""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 xmlns:p14="http://schemas.microsoft.com/office/powerpoint/2010/main" val="112556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pPr/>
              <a:t>9/19/2024</a:t>
            </a:fld>
            <a:endParaRPr lang="en-US" dirty="0"/>
          </a:p>
        </p:txBody>
      </p:sp>
      <p:sp>
        <p:nvSpPr>
          <p:cNvPr id="8" name="Footer Placeholder 7">
            <a:extLst>
              <a:ext uri="{FF2B5EF4-FFF2-40B4-BE49-F238E27FC236}">
                <a16:creationId xmlns=""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 xmlns:p14="http://schemas.microsoft.com/office/powerpoint/2010/main" val="348685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pPr/>
              <a:t>9/19/2024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a:extLst>
              <a:ext uri="{FF2B5EF4-FFF2-40B4-BE49-F238E27FC236}">
                <a16:creationId xmlns=""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9134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pPr/>
              <a:t>9/19/2024</a:t>
            </a:fld>
            <a:endParaRPr lang="en-US" dirty="0"/>
          </a:p>
        </p:txBody>
      </p:sp>
      <p:sp>
        <p:nvSpPr>
          <p:cNvPr id="11" name="Footer Placeholder 10">
            <a:extLst>
              <a:ext uri="{FF2B5EF4-FFF2-40B4-BE49-F238E27FC236}">
                <a16:creationId xmlns=""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 xmlns:p14="http://schemas.microsoft.com/office/powerpoint/2010/main" val="390631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pPr/>
              <a:t>9/19/2024</a:t>
            </a:fld>
            <a:endParaRPr lang="en-US" dirty="0"/>
          </a:p>
        </p:txBody>
      </p:sp>
    </p:spTree>
    <p:extLst>
      <p:ext uri="{BB962C8B-B14F-4D97-AF65-F5344CB8AC3E}">
        <p14:creationId xmlns="" xmlns:p14="http://schemas.microsoft.com/office/powerpoint/2010/main" val="156747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pPr/>
              <a:t>9/19/2024</a:t>
            </a:fld>
            <a:endParaRPr lang="en-US" dirty="0"/>
          </a:p>
        </p:txBody>
      </p:sp>
      <p:sp>
        <p:nvSpPr>
          <p:cNvPr id="9" name="Footer Placeholder 8">
            <a:extLst>
              <a:ext uri="{FF2B5EF4-FFF2-40B4-BE49-F238E27FC236}">
                <a16:creationId xmlns=""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 xmlns:p14="http://schemas.microsoft.com/office/powerpoint/2010/main" val="281006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pPr/>
              <a:t>9/19/2024</a:t>
            </a:fld>
            <a:endParaRPr lang="en-US" dirty="0"/>
          </a:p>
        </p:txBody>
      </p:sp>
      <p:sp>
        <p:nvSpPr>
          <p:cNvPr id="11" name="Footer Placeholder 10">
            <a:extLst>
              <a:ext uri="{FF2B5EF4-FFF2-40B4-BE49-F238E27FC236}">
                <a16:creationId xmlns=""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206627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pPr/>
              <a:t>9/19/2024</a:t>
            </a:fld>
            <a:endParaRPr lang="en-US" dirty="0"/>
          </a:p>
        </p:txBody>
      </p:sp>
      <p:sp>
        <p:nvSpPr>
          <p:cNvPr id="7" name="Footer Placeholder 6">
            <a:extLst>
              <a:ext uri="{FF2B5EF4-FFF2-40B4-BE49-F238E27FC236}">
                <a16:creationId xmlns=""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 xmlns:p14="http://schemas.microsoft.com/office/powerpoint/2010/main" val="215806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pPr/>
              <a:t>9/19/2024</a:t>
            </a:fld>
            <a:endParaRPr lang="en-US" dirty="0"/>
          </a:p>
        </p:txBody>
      </p:sp>
      <p:sp>
        <p:nvSpPr>
          <p:cNvPr id="6" name="Footer Placeholder 5">
            <a:extLst>
              <a:ext uri="{FF2B5EF4-FFF2-40B4-BE49-F238E27FC236}">
                <a16:creationId xmlns=""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 xmlns:p14="http://schemas.microsoft.com/office/powerpoint/2010/main" val="106448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pPr/>
              <a:t>9/19/2024</a:t>
            </a:fld>
            <a:endParaRPr lang="en-US" dirty="0"/>
          </a:p>
        </p:txBody>
      </p:sp>
      <p:sp>
        <p:nvSpPr>
          <p:cNvPr id="9" name="Footer Placeholder 8">
            <a:extLst>
              <a:ext uri="{FF2B5EF4-FFF2-40B4-BE49-F238E27FC236}">
                <a16:creationId xmlns=""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 xmlns:p14="http://schemas.microsoft.com/office/powerpoint/2010/main" val="93960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pPr/>
              <a:t>9/19/2024</a:t>
            </a:fld>
            <a:endParaRPr lang="en-US" dirty="0"/>
          </a:p>
        </p:txBody>
      </p:sp>
      <p:sp>
        <p:nvSpPr>
          <p:cNvPr id="12" name="Footer Placeholder 11">
            <a:extLst>
              <a:ext uri="{FF2B5EF4-FFF2-40B4-BE49-F238E27FC236}">
                <a16:creationId xmlns=""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 xmlns:p14="http://schemas.microsoft.com/office/powerpoint/2010/main" val="258797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pPr/>
              <a:t>9/19/2024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a:extLst>
              <a:ext uri="{FF2B5EF4-FFF2-40B4-BE49-F238E27FC236}">
                <a16:creationId xmlns=""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2379525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37" r:id="rId6"/>
    <p:sldLayoutId id="2147483733" r:id="rId7"/>
    <p:sldLayoutId id="2147483734" r:id="rId8"/>
    <p:sldLayoutId id="2147483735" r:id="rId9"/>
    <p:sldLayoutId id="2147483736" r:id="rId10"/>
    <p:sldLayoutId id="2147483738"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DBF1ABE-8590-450D-BB49-BDDCCF3EE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 xmlns:a16="http://schemas.microsoft.com/office/drawing/2014/main" id="{8A50E011-6D55-4A68-B283-7CDCF556B7CF}"/>
              </a:ext>
            </a:extLst>
          </p:cNvPr>
          <p:cNvPicPr>
            <a:picLocks noChangeAspect="1"/>
          </p:cNvPicPr>
          <p:nvPr/>
        </p:nvPicPr>
        <p:blipFill rotWithShape="1">
          <a:blip r:embed="rId2" cstate="print"/>
          <a:srcRect t="5447" r="-1" b="6982"/>
          <a:stretch/>
        </p:blipFill>
        <p:spPr>
          <a:xfrm>
            <a:off x="-34893" y="10"/>
            <a:ext cx="12188952" cy="6857990"/>
          </a:xfrm>
          <a:prstGeom prst="rect">
            <a:avLst/>
          </a:prstGeom>
        </p:spPr>
        <p:style>
          <a:lnRef idx="0">
            <a:schemeClr val="accent5"/>
          </a:lnRef>
          <a:fillRef idx="3">
            <a:schemeClr val="accent5"/>
          </a:fillRef>
          <a:effectRef idx="3">
            <a:schemeClr val="accent5"/>
          </a:effectRef>
          <a:fontRef idx="minor">
            <a:schemeClr val="lt1"/>
          </a:fontRef>
        </p:style>
      </p:pic>
      <p:sp>
        <p:nvSpPr>
          <p:cNvPr id="11" name="Freeform: Shape 10">
            <a:extLst>
              <a:ext uri="{FF2B5EF4-FFF2-40B4-BE49-F238E27FC236}">
                <a16:creationId xmlns="" xmlns:a16="http://schemas.microsoft.com/office/drawing/2014/main" id="{391F8D69-709A-4575-A393-B4C26481AF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 xmlns:a16="http://schemas.microsoft.com/office/drawing/2014/main" id="{C87A50C4-1191-461A-9E09-C8057F2AF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 xmlns:a16="http://schemas.microsoft.com/office/drawing/2014/main" id="{BC87DA9F-8DB2-4D48-8716-A928FBB8A5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 xmlns:a16="http://schemas.microsoft.com/office/drawing/2014/main" id="{195EA065-AC5D-431D-927E-87FF05884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 xmlns:a16="http://schemas.microsoft.com/office/drawing/2014/main" id="{46934B3C-D73F-4CD0-95B1-0244D662D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Подзаголовок 2">
            <a:extLst>
              <a:ext uri="{FF2B5EF4-FFF2-40B4-BE49-F238E27FC236}">
                <a16:creationId xmlns="" xmlns:a16="http://schemas.microsoft.com/office/drawing/2014/main" id="{E53B413E-8200-45B1-BA14-828A3A607EC1}"/>
              </a:ext>
            </a:extLst>
          </p:cNvPr>
          <p:cNvSpPr>
            <a:spLocks noGrp="1"/>
          </p:cNvSpPr>
          <p:nvPr>
            <p:ph type="subTitle" idx="1"/>
          </p:nvPr>
        </p:nvSpPr>
        <p:spPr>
          <a:xfrm>
            <a:off x="2619375" y="4706911"/>
            <a:ext cx="6953250" cy="1244184"/>
          </a:xfrm>
        </p:spPr>
        <p:txBody>
          <a:bodyPr anchor="t">
            <a:normAutofit fontScale="70000" lnSpcReduction="20000"/>
          </a:bodyPr>
          <a:lstStyle/>
          <a:p>
            <a:pPr algn="ctr">
              <a:lnSpc>
                <a:spcPct val="120000"/>
              </a:lnSpc>
            </a:pPr>
            <a:r>
              <a:rPr lang="kk-KZ" sz="2900" b="1" dirty="0">
                <a:solidFill>
                  <a:schemeClr val="accent6">
                    <a:lumMod val="50000"/>
                  </a:schemeClr>
                </a:solidFill>
                <a:latin typeface="Times New Roman" pitchFamily="18" charset="0"/>
                <a:ea typeface="Times New Roman" panose="02020603050405020304" pitchFamily="18" charset="0"/>
                <a:cs typeface="Times New Roman" pitchFamily="18" charset="0"/>
              </a:rPr>
              <a:t>Психодиагностика пәні</a:t>
            </a:r>
            <a:r>
              <a:rPr lang="kk-KZ" sz="2900" b="1" dirty="0">
                <a:solidFill>
                  <a:schemeClr val="accent6">
                    <a:lumMod val="50000"/>
                  </a:schemeClr>
                </a:solidFill>
                <a:latin typeface="Times New Roman" pitchFamily="18" charset="0"/>
                <a:cs typeface="Times New Roman" pitchFamily="18" charset="0"/>
              </a:rPr>
              <a:t>.</a:t>
            </a:r>
          </a:p>
          <a:p>
            <a:pPr algn="ctr">
              <a:lnSpc>
                <a:spcPct val="120000"/>
              </a:lnSpc>
            </a:pPr>
            <a:r>
              <a:rPr lang="kk-KZ" sz="2900" b="1" dirty="0">
                <a:solidFill>
                  <a:schemeClr val="accent6">
                    <a:lumMod val="50000"/>
                  </a:schemeClr>
                </a:solidFill>
                <a:latin typeface="Times New Roman" pitchFamily="18" charset="0"/>
                <a:cs typeface="Times New Roman" pitchFamily="18" charset="0"/>
              </a:rPr>
              <a:t>Пән оқытушысы, психология ғылымдарының кандидаты Байжуманова Б.Ш. </a:t>
            </a:r>
          </a:p>
          <a:p>
            <a:pPr algn="ctr">
              <a:lnSpc>
                <a:spcPct val="120000"/>
              </a:lnSpc>
            </a:pPr>
            <a:endParaRPr lang="en-US" sz="2000" b="1" dirty="0"/>
          </a:p>
        </p:txBody>
      </p:sp>
      <p:sp>
        <p:nvSpPr>
          <p:cNvPr id="6" name="Заголовок 5">
            <a:extLst>
              <a:ext uri="{FF2B5EF4-FFF2-40B4-BE49-F238E27FC236}">
                <a16:creationId xmlns="" xmlns:a16="http://schemas.microsoft.com/office/drawing/2014/main" id="{7539DB9D-FD14-4785-8201-741A49A67221}"/>
              </a:ext>
            </a:extLst>
          </p:cNvPr>
          <p:cNvSpPr>
            <a:spLocks noGrp="1"/>
          </p:cNvSpPr>
          <p:nvPr>
            <p:ph type="ctrTitle"/>
          </p:nvPr>
        </p:nvSpPr>
        <p:spPr>
          <a:xfrm>
            <a:off x="2604385" y="254834"/>
            <a:ext cx="9095056" cy="1873770"/>
          </a:xfrm>
        </p:spPr>
        <p:txBody>
          <a:bodyPr/>
          <a:lstStyle/>
          <a:p>
            <a:pPr algn="ctr"/>
            <a:r>
              <a:rPr lang="kk-KZ" sz="3200" b="1" dirty="0">
                <a:effectLst/>
                <a:latin typeface="Times New Roman" panose="02020603050405020304" pitchFamily="18" charset="0"/>
                <a:ea typeface="Times New Roman" panose="02020603050405020304" pitchFamily="18" charset="0"/>
              </a:rPr>
              <a:t>№1 дәріс</a:t>
            </a:r>
            <a:br>
              <a:rPr lang="kk-KZ" sz="3200" b="1" dirty="0">
                <a:effectLst/>
                <a:latin typeface="Times New Roman" panose="02020603050405020304" pitchFamily="18" charset="0"/>
                <a:ea typeface="Times New Roman" panose="02020603050405020304" pitchFamily="18" charset="0"/>
              </a:rPr>
            </a:br>
            <a:r>
              <a:rPr lang="kk-KZ" sz="3600" dirty="0">
                <a:latin typeface="Times New Roman" pitchFamily="18" charset="0"/>
                <a:cs typeface="Times New Roman" pitchFamily="18" charset="0"/>
              </a:rPr>
              <a:t>Психодиагностика ғылым саласы және практикалық әрекет ретінде</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2101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 xmlns:a16="http://schemas.microsoft.com/office/drawing/2014/main" id="{3D5FBB81-B61B-416A-8F5D-A8DDF62530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 xmlns:a16="http://schemas.microsoft.com/office/drawing/2014/main" id="{40C0D7D4-D83D-4C58-87D1-955F0A9173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62" name="Freeform: Shape 61">
            <a:extLst>
              <a:ext uri="{FF2B5EF4-FFF2-40B4-BE49-F238E27FC236}">
                <a16:creationId xmlns="" xmlns:a16="http://schemas.microsoft.com/office/drawing/2014/main" id="{0BA56A81-C9DD-4EBA-9E13-32FFB51CF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4" name="Freeform: Shape 63">
            <a:extLst>
              <a:ext uri="{FF2B5EF4-FFF2-40B4-BE49-F238E27FC236}">
                <a16:creationId xmlns="" xmlns:a16="http://schemas.microsoft.com/office/drawing/2014/main" id="{15F9A324-404E-4C5D-AFF0-C5D0D841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Заголовок 4">
            <a:extLst>
              <a:ext uri="{FF2B5EF4-FFF2-40B4-BE49-F238E27FC236}">
                <a16:creationId xmlns="" xmlns:a16="http://schemas.microsoft.com/office/drawing/2014/main" id="{5940D377-0485-44A1-9251-0DEC9AC76682}"/>
              </a:ext>
            </a:extLst>
          </p:cNvPr>
          <p:cNvSpPr>
            <a:spLocks noGrp="1"/>
          </p:cNvSpPr>
          <p:nvPr>
            <p:ph type="title"/>
          </p:nvPr>
        </p:nvSpPr>
        <p:spPr>
          <a:xfrm>
            <a:off x="2071810" y="719528"/>
            <a:ext cx="8569771" cy="853641"/>
          </a:xfrm>
        </p:spPr>
        <p:txBody>
          <a:bodyPr anchor="b">
            <a:noAutofit/>
          </a:bodyPr>
          <a:lstStyle/>
          <a:p>
            <a:pPr>
              <a:lnSpc>
                <a:spcPct val="120000"/>
              </a:lnSpc>
            </a:pPr>
            <a:r>
              <a:rPr lang="kk-KZ" sz="2400" b="1" dirty="0" smtClean="0">
                <a:effectLst/>
                <a:latin typeface="Times New Roman" panose="02020603050405020304" pitchFamily="18" charset="0"/>
                <a:ea typeface="Times New Roman" panose="02020603050405020304" pitchFamily="18" charset="0"/>
              </a:rPr>
              <a:t>Психодиагностика </a:t>
            </a:r>
            <a:r>
              <a:rPr lang="x-none" sz="2400" b="1" smtClean="0">
                <a:effectLst/>
                <a:latin typeface="Times New Roman" panose="02020603050405020304" pitchFamily="18" charset="0"/>
                <a:ea typeface="Times New Roman" panose="02020603050405020304" pitchFamily="18" charset="0"/>
              </a:rPr>
              <a:t>курсы</a:t>
            </a:r>
            <a:r>
              <a:rPr lang="kk-KZ" sz="2400" dirty="0" smtClean="0">
                <a:latin typeface="Times New Roman" panose="02020603050405020304" pitchFamily="18" charset="0"/>
                <a:ea typeface="Times New Roman" panose="02020603050405020304" pitchFamily="18" charset="0"/>
              </a:rPr>
              <a:t>ның мақсаты </a:t>
            </a:r>
            <a:r>
              <a:rPr lang="kk-KZ" sz="2400" b="1" dirty="0" smtClean="0">
                <a:effectLst/>
                <a:latin typeface="Times New Roman" panose="02020603050405020304" pitchFamily="18" charset="0"/>
                <a:ea typeface="Times New Roman" panose="02020603050405020304" pitchFamily="18" charset="0"/>
              </a:rPr>
              <a:t>  </a:t>
            </a:r>
            <a:endParaRPr lang="en-US" sz="2400" dirty="0"/>
          </a:p>
        </p:txBody>
      </p:sp>
      <p:graphicFrame>
        <p:nvGraphicFramePr>
          <p:cNvPr id="4" name="Схема 3">
            <a:extLst>
              <a:ext uri="{FF2B5EF4-FFF2-40B4-BE49-F238E27FC236}">
                <a16:creationId xmlns="" xmlns:a16="http://schemas.microsoft.com/office/drawing/2014/main" id="{364D109D-CBF2-48C8-9CCA-CC7F90B1FA70}"/>
              </a:ext>
            </a:extLst>
          </p:cNvPr>
          <p:cNvGraphicFramePr/>
          <p:nvPr>
            <p:extLst>
              <p:ext uri="{D42A27DB-BD31-4B8C-83A1-F6EECF244321}">
                <p14:modId xmlns="" xmlns:p14="http://schemas.microsoft.com/office/powerpoint/2010/main" val="373748618"/>
              </p:ext>
            </p:extLst>
          </p:nvPr>
        </p:nvGraphicFramePr>
        <p:xfrm>
          <a:off x="406857" y="712703"/>
          <a:ext cx="11198241" cy="599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363080" y="1507243"/>
            <a:ext cx="4189204" cy="369332"/>
          </a:xfrm>
          <a:prstGeom prst="rect">
            <a:avLst/>
          </a:prstGeom>
        </p:spPr>
        <p:txBody>
          <a:bodyPr wrap="square">
            <a:spAutoFit/>
          </a:bodyPr>
          <a:lstStyle/>
          <a:p>
            <a:endParaRPr lang="ru-RU" dirty="0"/>
          </a:p>
        </p:txBody>
      </p:sp>
    </p:spTree>
    <p:extLst>
      <p:ext uri="{BB962C8B-B14F-4D97-AF65-F5344CB8AC3E}">
        <p14:creationId xmlns="" xmlns:p14="http://schemas.microsoft.com/office/powerpoint/2010/main" val="357809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593B4D24-F4A8-4141-A20A-E0575D1996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descr="Изображение выглядит как звезда, легкий&#10;&#10;Автоматически созданное описание">
            <a:extLst>
              <a:ext uri="{FF2B5EF4-FFF2-40B4-BE49-F238E27FC236}">
                <a16:creationId xmlns="" xmlns:a16="http://schemas.microsoft.com/office/drawing/2014/main" id="{FCE54BF6-7861-48A2-BA36-A508B00573D0}"/>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r="-1" b="24730"/>
          <a:stretch/>
        </p:blipFill>
        <p:spPr>
          <a:xfrm>
            <a:off x="-309" y="10"/>
            <a:ext cx="12188952" cy="6857990"/>
          </a:xfrm>
          <a:prstGeom prst="rect">
            <a:avLst/>
          </a:prstGeom>
        </p:spPr>
      </p:pic>
      <p:sp>
        <p:nvSpPr>
          <p:cNvPr id="12" name="Freeform: Shape 11">
            <a:extLst>
              <a:ext uri="{FF2B5EF4-FFF2-40B4-BE49-F238E27FC236}">
                <a16:creationId xmlns="" xmlns:a16="http://schemas.microsoft.com/office/drawing/2014/main" id="{55A741C2-AB82-4BF5-9324-5D0B56A3D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 xmlns:a16="http://schemas.microsoft.com/office/drawing/2014/main" id="{638BEFBA-7426-4131-B796-BB3989E1EA9E}"/>
              </a:ext>
            </a:extLst>
          </p:cNvPr>
          <p:cNvSpPr>
            <a:spLocks noGrp="1"/>
          </p:cNvSpPr>
          <p:nvPr>
            <p:ph type="title"/>
          </p:nvPr>
        </p:nvSpPr>
        <p:spPr>
          <a:xfrm>
            <a:off x="1920875" y="442912"/>
            <a:ext cx="8391967" cy="1504055"/>
          </a:xfrm>
        </p:spPr>
        <p:txBody>
          <a:bodyPr anchor="b">
            <a:normAutofit fontScale="90000"/>
          </a:bodyPr>
          <a:lstStyle/>
          <a:p>
            <a:pPr algn="ctr">
              <a:lnSpc>
                <a:spcPct val="120000"/>
              </a:lnSpc>
            </a:pP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kk-KZ" sz="4000" b="1" dirty="0">
                <a:effectLst/>
                <a:latin typeface="Times New Roman" panose="02020603050405020304" pitchFamily="18" charset="0"/>
                <a:ea typeface="Times New Roman" panose="02020603050405020304" pitchFamily="18" charset="0"/>
              </a:rPr>
              <a:t>Психодиагностика курсының мақсаты мен міндеттері</a:t>
            </a:r>
            <a:endParaRPr lang="en-US" sz="2800" dirty="0"/>
          </a:p>
        </p:txBody>
      </p:sp>
      <p:sp>
        <p:nvSpPr>
          <p:cNvPr id="14" name="Freeform: Shape 13">
            <a:extLst>
              <a:ext uri="{FF2B5EF4-FFF2-40B4-BE49-F238E27FC236}">
                <a16:creationId xmlns="" xmlns:a16="http://schemas.microsoft.com/office/drawing/2014/main" id="{DCD46807-BF17-4E5D-90A8-A062604C00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 xmlns:a16="http://schemas.microsoft.com/office/drawing/2014/main" id="{823926DB-76C8-474A-B5FB-F43C59E33F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Объект 2">
            <a:extLst>
              <a:ext uri="{FF2B5EF4-FFF2-40B4-BE49-F238E27FC236}">
                <a16:creationId xmlns="" xmlns:a16="http://schemas.microsoft.com/office/drawing/2014/main" id="{E3AB63FA-328F-4A0D-80C0-60331FCC0E82}"/>
              </a:ext>
            </a:extLst>
          </p:cNvPr>
          <p:cNvSpPr>
            <a:spLocks noGrp="1"/>
          </p:cNvSpPr>
          <p:nvPr>
            <p:ph idx="1"/>
          </p:nvPr>
        </p:nvSpPr>
        <p:spPr>
          <a:xfrm>
            <a:off x="1920875" y="2389869"/>
            <a:ext cx="8391967" cy="2846567"/>
          </a:xfrm>
        </p:spPr>
        <p:txBody>
          <a:bodyPr>
            <a:normAutofit fontScale="77500" lnSpcReduction="20000"/>
          </a:bodyPr>
          <a:lstStyle/>
          <a:p>
            <a:pPr algn="just">
              <a:lnSpc>
                <a:spcPct val="100000"/>
              </a:lnSpc>
            </a:pPr>
            <a:r>
              <a:rPr lang="kk-KZ" sz="3600" i="1" spc="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Мақсаты –</a:t>
            </a:r>
            <a:r>
              <a:rPr lang="kk-KZ" sz="3600" spc="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600" spc="0" dirty="0" err="1">
                <a:solidFill>
                  <a:schemeClr val="tx1"/>
                </a:solidFill>
                <a:latin typeface="Times New Roman" panose="02020603050405020304" pitchFamily="18" charset="0"/>
                <a:cs typeface="Times New Roman" panose="02020603050405020304" pitchFamily="18" charset="0"/>
              </a:rPr>
              <a:t>психодиагностиканың </a:t>
            </a:r>
            <a:r>
              <a:rPr lang="ru-RU" sz="3600" spc="0" dirty="0">
                <a:solidFill>
                  <a:schemeClr val="tx1"/>
                </a:solidFill>
                <a:latin typeface="Times New Roman" panose="02020603050405020304" pitchFamily="18" charset="0"/>
                <a:cs typeface="Times New Roman" panose="02020603050405020304" pitchFamily="18" charset="0"/>
              </a:rPr>
              <a:t>негізгі </a:t>
            </a:r>
            <a:r>
              <a:rPr lang="ru-RU" sz="3600" spc="0" dirty="0" err="1">
                <a:solidFill>
                  <a:schemeClr val="tx1"/>
                </a:solidFill>
                <a:latin typeface="Times New Roman" panose="02020603050405020304" pitchFamily="18" charset="0"/>
                <a:cs typeface="Times New Roman" panose="02020603050405020304" pitchFamily="18" charset="0"/>
              </a:rPr>
              <a:t>түсініктері </a:t>
            </a:r>
            <a:r>
              <a:rPr lang="ru-RU" sz="3600" spc="0" dirty="0">
                <a:solidFill>
                  <a:schemeClr val="tx1"/>
                </a:solidFill>
                <a:latin typeface="Times New Roman" panose="02020603050405020304" pitchFamily="18" charset="0"/>
                <a:cs typeface="Times New Roman" panose="02020603050405020304" pitchFamily="18" charset="0"/>
              </a:rPr>
              <a:t>мен </a:t>
            </a:r>
            <a:r>
              <a:rPr lang="ru-RU" sz="3600" spc="0" dirty="0" err="1">
                <a:solidFill>
                  <a:schemeClr val="tx1"/>
                </a:solidFill>
                <a:latin typeface="Times New Roman" panose="02020603050405020304" pitchFamily="18" charset="0"/>
                <a:cs typeface="Times New Roman" panose="02020603050405020304" pitchFamily="18" charset="0"/>
              </a:rPr>
              <a:t>категорияларын</a:t>
            </a:r>
            <a:r>
              <a:rPr lang="ru-RU" sz="3600" spc="0" dirty="0">
                <a:solidFill>
                  <a:schemeClr val="tx1"/>
                </a:solidFill>
                <a:latin typeface="Times New Roman" panose="02020603050405020304" pitchFamily="18" charset="0"/>
                <a:cs typeface="Times New Roman" panose="02020603050405020304" pitchFamily="18" charset="0"/>
              </a:rPr>
              <a:t> </a:t>
            </a:r>
            <a:r>
              <a:rPr lang="ru-RU" sz="3600" spc="0" dirty="0" err="1">
                <a:solidFill>
                  <a:schemeClr val="tx1"/>
                </a:solidFill>
                <a:latin typeface="Times New Roman" panose="02020603050405020304" pitchFamily="18" charset="0"/>
                <a:cs typeface="Times New Roman" panose="02020603050405020304" pitchFamily="18" charset="0"/>
              </a:rPr>
              <a:t>меңгеру және оларды</a:t>
            </a:r>
            <a:r>
              <a:rPr lang="ru-RU" sz="3600" spc="0" dirty="0">
                <a:solidFill>
                  <a:schemeClr val="tx1"/>
                </a:solidFill>
                <a:latin typeface="Times New Roman" panose="02020603050405020304" pitchFamily="18" charset="0"/>
                <a:cs typeface="Times New Roman" panose="02020603050405020304" pitchFamily="18" charset="0"/>
              </a:rPr>
              <a:t> </a:t>
            </a:r>
            <a:r>
              <a:rPr lang="ru-RU" sz="3600" spc="0" dirty="0" err="1">
                <a:solidFill>
                  <a:schemeClr val="tx1"/>
                </a:solidFill>
                <a:latin typeface="Times New Roman" panose="02020603050405020304" pitchFamily="18" charset="0"/>
                <a:cs typeface="Times New Roman" panose="02020603050405020304" pitchFamily="18" charset="0"/>
              </a:rPr>
              <a:t>іс</a:t>
            </a:r>
            <a:r>
              <a:rPr lang="ru-RU" sz="3600" spc="0" dirty="0">
                <a:solidFill>
                  <a:schemeClr val="tx1"/>
                </a:solidFill>
                <a:latin typeface="Times New Roman" panose="02020603050405020304" pitchFamily="18" charset="0"/>
                <a:cs typeface="Times New Roman" panose="02020603050405020304" pitchFamily="18" charset="0"/>
              </a:rPr>
              <a:t> </a:t>
            </a:r>
            <a:r>
              <a:rPr lang="ru-RU" sz="3600" spc="0" dirty="0" err="1">
                <a:solidFill>
                  <a:schemeClr val="tx1"/>
                </a:solidFill>
                <a:latin typeface="Times New Roman" panose="02020603050405020304" pitchFamily="18" charset="0"/>
                <a:cs typeface="Times New Roman" panose="02020603050405020304" pitchFamily="18" charset="0"/>
              </a:rPr>
              <a:t>жүзінде қолдану</a:t>
            </a:r>
            <a:r>
              <a:rPr lang="ru-RU" sz="3600" spc="0" dirty="0">
                <a:solidFill>
                  <a:schemeClr val="tx1"/>
                </a:solidFill>
                <a:latin typeface="Times New Roman" panose="02020603050405020304" pitchFamily="18" charset="0"/>
                <a:cs typeface="Times New Roman" panose="02020603050405020304" pitchFamily="18" charset="0"/>
              </a:rPr>
              <a:t>. </a:t>
            </a:r>
            <a:r>
              <a:rPr lang="kk-KZ" sz="3600" dirty="0" smtClean="0">
                <a:solidFill>
                  <a:schemeClr val="tx1"/>
                </a:solidFill>
                <a:latin typeface="Times New Roman" panose="02020603050405020304" pitchFamily="18" charset="0"/>
                <a:ea typeface="Times New Roman" panose="02020603050405020304" pitchFamily="18" charset="0"/>
              </a:rPr>
              <a:t>Психодиагностика дербес ғылыми пән ретінде танылады, оның негізгі мақсаты адамның жеке психологиялық және психофизиологиялық ерекшеліктерін анықтау және зерттеу әдістерін жасау болып табылады.. </a:t>
            </a:r>
            <a:endParaRPr lang="en-US" sz="36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endParaRPr lang="en-US" sz="2000" spc="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1964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39">
            <a:extLst>
              <a:ext uri="{FF2B5EF4-FFF2-40B4-BE49-F238E27FC236}">
                <a16:creationId xmlns="" xmlns:a16="http://schemas.microsoft.com/office/drawing/2014/main"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 xmlns:a16="http://schemas.microsoft.com/office/drawing/2014/main"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4" name="Freeform: Shape 43">
            <a:extLst>
              <a:ext uri="{FF2B5EF4-FFF2-40B4-BE49-F238E27FC236}">
                <a16:creationId xmlns="" xmlns:a16="http://schemas.microsoft.com/office/drawing/2014/main"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 xmlns:a16="http://schemas.microsoft.com/office/drawing/2014/main"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8" name="Freeform: Shape 47">
            <a:extLst>
              <a:ext uri="{FF2B5EF4-FFF2-40B4-BE49-F238E27FC236}">
                <a16:creationId xmlns="" xmlns:a16="http://schemas.microsoft.com/office/drawing/2014/main"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 xmlns:a16="http://schemas.microsoft.com/office/drawing/2014/main"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 xmlns:a16="http://schemas.microsoft.com/office/drawing/2014/main"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4" name="Freeform: Shape 53">
            <a:extLst>
              <a:ext uri="{FF2B5EF4-FFF2-40B4-BE49-F238E27FC236}">
                <a16:creationId xmlns="" xmlns:a16="http://schemas.microsoft.com/office/drawing/2014/main"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56" name="Rectangle 55">
            <a:extLst>
              <a:ext uri="{FF2B5EF4-FFF2-40B4-BE49-F238E27FC236}">
                <a16:creationId xmlns="" xmlns:a16="http://schemas.microsoft.com/office/drawing/2014/main" id="{E217F32C-75AA-4B97-ADFB-5E2C3C7EC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0360523C-8847-42F7-BC24-EE3D15E6DD1F}"/>
              </a:ext>
            </a:extLst>
          </p:cNvPr>
          <p:cNvPicPr>
            <a:picLocks noChangeAspect="1"/>
          </p:cNvPicPr>
          <p:nvPr/>
        </p:nvPicPr>
        <p:blipFill rotWithShape="1">
          <a:blip r:embed="rId2" cstate="print"/>
          <a:srcRect t="16357"/>
          <a:stretch/>
        </p:blipFill>
        <p:spPr>
          <a:xfrm>
            <a:off x="20" y="10"/>
            <a:ext cx="12191980" cy="6857990"/>
          </a:xfrm>
          <a:prstGeom prst="rect">
            <a:avLst/>
          </a:prstGeom>
        </p:spPr>
      </p:pic>
      <p:sp>
        <p:nvSpPr>
          <p:cNvPr id="58" name="Rectangle 57">
            <a:extLst>
              <a:ext uri="{FF2B5EF4-FFF2-40B4-BE49-F238E27FC236}">
                <a16:creationId xmlns="" xmlns:a16="http://schemas.microsoft.com/office/drawing/2014/main" id="{4D76AAEA-AF3A-4616-9F99-E9AA131A51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Заголовок 6">
            <a:extLst>
              <a:ext uri="{FF2B5EF4-FFF2-40B4-BE49-F238E27FC236}">
                <a16:creationId xmlns="" xmlns:a16="http://schemas.microsoft.com/office/drawing/2014/main" id="{EFF53D74-724D-4795-827B-114E43076C4B}"/>
              </a:ext>
            </a:extLst>
          </p:cNvPr>
          <p:cNvSpPr>
            <a:spLocks noGrp="1"/>
          </p:cNvSpPr>
          <p:nvPr>
            <p:ph type="title" idx="4294967295"/>
          </p:nvPr>
        </p:nvSpPr>
        <p:spPr>
          <a:xfrm>
            <a:off x="807397" y="252919"/>
            <a:ext cx="9717931" cy="5408579"/>
          </a:xfrm>
        </p:spPr>
        <p:txBody>
          <a:bodyPr vert="horz" lIns="109728" tIns="109728" rIns="109728" bIns="91440" rtlCol="0" anchor="b">
            <a:noAutofit/>
          </a:bodyPr>
          <a:lstStyle/>
          <a:p>
            <a:pPr algn="just">
              <a:lnSpc>
                <a:spcPct val="110000"/>
              </a:lnSpc>
            </a:pPr>
            <a:r>
              <a:rPr lang="en-US" dirty="0">
                <a:solidFill>
                  <a:srgbClr val="FF0000"/>
                </a:solidFill>
                <a:effectLst/>
              </a:rPr>
              <a:t>Міндеттері:</a:t>
            </a:r>
            <a:br>
              <a:rPr lang="en-US" dirty="0">
                <a:solidFill>
                  <a:srgbClr val="FF0000"/>
                </a:solidFill>
                <a:effectLst/>
              </a:rPr>
            </a:br>
            <a:r>
              <a:rPr lang="en-US" sz="1800" dirty="0">
                <a:solidFill>
                  <a:srgbClr val="FF0000"/>
                </a:solidFill>
                <a:effectLst/>
              </a:rPr>
              <a:t/>
            </a:r>
            <a:br>
              <a:rPr lang="en-US" sz="1800" dirty="0">
                <a:solidFill>
                  <a:srgbClr val="FF0000"/>
                </a:solidFill>
                <a:effectLst/>
              </a:rPr>
            </a:br>
            <a:r>
              <a:rPr lang="en-US" sz="1800" dirty="0">
                <a:solidFill>
                  <a:schemeClr val="tx1"/>
                </a:solidFill>
                <a:effectLst/>
              </a:rPr>
              <a:t>1</a:t>
            </a:r>
            <a:r>
              <a:rPr lang="en-US" sz="1800" dirty="0" smtClean="0">
                <a:solidFill>
                  <a:schemeClr val="tx1"/>
                </a:solidFill>
                <a:effectLst/>
              </a:rPr>
              <a:t>.</a:t>
            </a:r>
            <a:r>
              <a:rPr lang="ru-RU" sz="1800" dirty="0">
                <a:solidFill>
                  <a:schemeClr val="tx1"/>
                </a:solidFill>
              </a:rPr>
              <a:t> </a:t>
            </a:r>
            <a:r>
              <a:rPr lang="ru-RU" sz="1800" dirty="0" err="1">
                <a:solidFill>
                  <a:schemeClr val="tx1"/>
                </a:solidFill>
              </a:rPr>
              <a:t>Белгілі</a:t>
            </a:r>
            <a:r>
              <a:rPr lang="ru-RU" sz="1800" dirty="0">
                <a:solidFill>
                  <a:schemeClr val="tx1"/>
                </a:solidFill>
              </a:rPr>
              <a:t> </a:t>
            </a:r>
            <a:r>
              <a:rPr lang="ru-RU" sz="1800" dirty="0" err="1">
                <a:solidFill>
                  <a:schemeClr val="tx1"/>
                </a:solidFill>
              </a:rPr>
              <a:t>бір</a:t>
            </a:r>
            <a:r>
              <a:rPr lang="ru-RU" sz="1800" dirty="0">
                <a:solidFill>
                  <a:schemeClr val="tx1"/>
                </a:solidFill>
              </a:rPr>
              <a:t> </a:t>
            </a:r>
            <a:r>
              <a:rPr lang="ru-RU" sz="1800" dirty="0" err="1">
                <a:solidFill>
                  <a:schemeClr val="tx1"/>
                </a:solidFill>
              </a:rPr>
              <a:t>белгілер</a:t>
            </a:r>
            <a:r>
              <a:rPr lang="ru-RU" sz="1800" dirty="0">
                <a:solidFill>
                  <a:schemeClr val="tx1"/>
                </a:solidFill>
              </a:rPr>
              <a:t> </a:t>
            </a:r>
            <a:r>
              <a:rPr lang="ru-RU" sz="1800" dirty="0" err="1">
                <a:solidFill>
                  <a:schemeClr val="tx1"/>
                </a:solidFill>
              </a:rPr>
              <a:t>бойынша</a:t>
            </a:r>
            <a:r>
              <a:rPr lang="ru-RU" sz="1800" dirty="0">
                <a:solidFill>
                  <a:schemeClr val="tx1"/>
                </a:solidFill>
              </a:rPr>
              <a:t> </a:t>
            </a:r>
            <a:r>
              <a:rPr lang="ru-RU" sz="1800" dirty="0" err="1">
                <a:solidFill>
                  <a:schemeClr val="tx1"/>
                </a:solidFill>
              </a:rPr>
              <a:t>біріктірілген</a:t>
            </a:r>
            <a:r>
              <a:rPr lang="ru-RU" sz="1800" dirty="0">
                <a:solidFill>
                  <a:schemeClr val="tx1"/>
                </a:solidFill>
              </a:rPr>
              <a:t> </a:t>
            </a:r>
            <a:r>
              <a:rPr lang="ru-RU" sz="1800" dirty="0" err="1">
                <a:solidFill>
                  <a:schemeClr val="tx1"/>
                </a:solidFill>
              </a:rPr>
              <a:t>адамдар</a:t>
            </a:r>
            <a:r>
              <a:rPr lang="ru-RU" sz="1800" dirty="0">
                <a:solidFill>
                  <a:schemeClr val="tx1"/>
                </a:solidFill>
              </a:rPr>
              <a:t> мен </a:t>
            </a:r>
            <a:r>
              <a:rPr lang="ru-RU" sz="1800" dirty="0" err="1">
                <a:solidFill>
                  <a:schemeClr val="tx1"/>
                </a:solidFill>
              </a:rPr>
              <a:t>адамдар</a:t>
            </a:r>
            <a:r>
              <a:rPr lang="ru-RU" sz="1800" dirty="0">
                <a:solidFill>
                  <a:schemeClr val="tx1"/>
                </a:solidFill>
              </a:rPr>
              <a:t> </a:t>
            </a:r>
            <a:r>
              <a:rPr lang="ru-RU" sz="1800" dirty="0" err="1">
                <a:solidFill>
                  <a:schemeClr val="tx1"/>
                </a:solidFill>
              </a:rPr>
              <a:t>топтары</a:t>
            </a:r>
            <a:r>
              <a:rPr lang="ru-RU" sz="1800" dirty="0">
                <a:solidFill>
                  <a:schemeClr val="tx1"/>
                </a:solidFill>
              </a:rPr>
              <a:t> </a:t>
            </a:r>
            <a:r>
              <a:rPr lang="ru-RU" sz="1800" dirty="0" err="1">
                <a:solidFill>
                  <a:schemeClr val="tx1"/>
                </a:solidFill>
              </a:rPr>
              <a:t>арасындағы</a:t>
            </a:r>
            <a:r>
              <a:rPr lang="ru-RU" sz="1800" dirty="0">
                <a:solidFill>
                  <a:schemeClr val="tx1"/>
                </a:solidFill>
              </a:rPr>
              <a:t> </a:t>
            </a:r>
            <a:r>
              <a:rPr lang="ru-RU" sz="1800" dirty="0" err="1">
                <a:solidFill>
                  <a:schemeClr val="tx1"/>
                </a:solidFill>
              </a:rPr>
              <a:t>психологиялық</a:t>
            </a:r>
            <a:r>
              <a:rPr lang="ru-RU" sz="1800" dirty="0">
                <a:solidFill>
                  <a:schemeClr val="tx1"/>
                </a:solidFill>
              </a:rPr>
              <a:t> </a:t>
            </a:r>
            <a:r>
              <a:rPr lang="ru-RU" sz="1800" dirty="0" err="1">
                <a:solidFill>
                  <a:schemeClr val="tx1"/>
                </a:solidFill>
              </a:rPr>
              <a:t>айырмашылықтарды</a:t>
            </a:r>
            <a:r>
              <a:rPr lang="ru-RU" sz="1800" dirty="0">
                <a:solidFill>
                  <a:schemeClr val="tx1"/>
                </a:solidFill>
              </a:rPr>
              <a:t> </a:t>
            </a:r>
            <a:r>
              <a:rPr lang="ru-RU" sz="1800" dirty="0" err="1">
                <a:solidFill>
                  <a:schemeClr val="tx1"/>
                </a:solidFill>
              </a:rPr>
              <a:t>ретімен</a:t>
            </a:r>
            <a:r>
              <a:rPr lang="ru-RU" sz="1800" dirty="0">
                <a:solidFill>
                  <a:schemeClr val="tx1"/>
                </a:solidFill>
              </a:rPr>
              <a:t> </a:t>
            </a:r>
            <a:r>
              <a:rPr lang="ru-RU" sz="1800" dirty="0" err="1">
                <a:solidFill>
                  <a:schemeClr val="tx1"/>
                </a:solidFill>
              </a:rPr>
              <a:t>жазып</a:t>
            </a:r>
            <a:r>
              <a:rPr lang="ru-RU" sz="1800" dirty="0">
                <a:solidFill>
                  <a:schemeClr val="tx1"/>
                </a:solidFill>
              </a:rPr>
              <a:t>, </a:t>
            </a:r>
            <a:r>
              <a:rPr lang="ru-RU" sz="1800" dirty="0" err="1">
                <a:solidFill>
                  <a:schemeClr val="tx1"/>
                </a:solidFill>
              </a:rPr>
              <a:t>сипаттаңыз</a:t>
            </a:r>
            <a:r>
              <a:rPr lang="ru-RU" sz="1800" dirty="0">
                <a:solidFill>
                  <a:schemeClr val="tx1"/>
                </a:solidFill>
              </a:rPr>
              <a:t>. </a:t>
            </a:r>
            <a:r>
              <a:rPr lang="ru-RU" sz="1800" dirty="0" err="1">
                <a:solidFill>
                  <a:schemeClr val="tx1"/>
                </a:solidFill>
              </a:rPr>
              <a:t>Психологиялық</a:t>
            </a:r>
            <a:r>
              <a:rPr lang="ru-RU" sz="1800" dirty="0">
                <a:solidFill>
                  <a:schemeClr val="tx1"/>
                </a:solidFill>
              </a:rPr>
              <a:t> </a:t>
            </a:r>
            <a:r>
              <a:rPr lang="ru-RU" sz="1800" dirty="0" err="1">
                <a:solidFill>
                  <a:schemeClr val="tx1"/>
                </a:solidFill>
              </a:rPr>
              <a:t>заңдылықтардың</a:t>
            </a:r>
            <a:r>
              <a:rPr lang="ru-RU" sz="1800" dirty="0">
                <a:solidFill>
                  <a:schemeClr val="tx1"/>
                </a:solidFill>
              </a:rPr>
              <a:t> </a:t>
            </a:r>
            <a:r>
              <a:rPr lang="ru-RU" sz="1800" dirty="0" err="1">
                <a:solidFill>
                  <a:schemeClr val="tx1"/>
                </a:solidFill>
              </a:rPr>
              <a:t>жеке</a:t>
            </a:r>
            <a:r>
              <a:rPr lang="ru-RU" sz="1800" dirty="0">
                <a:solidFill>
                  <a:schemeClr val="tx1"/>
                </a:solidFill>
              </a:rPr>
              <a:t> </a:t>
            </a:r>
            <a:r>
              <a:rPr lang="ru-RU" sz="1800" dirty="0" err="1">
                <a:solidFill>
                  <a:schemeClr val="tx1"/>
                </a:solidFill>
              </a:rPr>
              <a:t>айырмашылықтарға</a:t>
            </a:r>
            <a:r>
              <a:rPr lang="ru-RU" sz="1800" dirty="0">
                <a:solidFill>
                  <a:schemeClr val="tx1"/>
                </a:solidFill>
              </a:rPr>
              <a:t> </a:t>
            </a:r>
            <a:r>
              <a:rPr lang="ru-RU" sz="1800" dirty="0" err="1">
                <a:solidFill>
                  <a:schemeClr val="tx1"/>
                </a:solidFill>
              </a:rPr>
              <a:t>қалай</a:t>
            </a:r>
            <a:r>
              <a:rPr lang="ru-RU" sz="1800" dirty="0">
                <a:solidFill>
                  <a:schemeClr val="tx1"/>
                </a:solidFill>
              </a:rPr>
              <a:t> </a:t>
            </a:r>
            <a:r>
              <a:rPr lang="ru-RU" sz="1800" dirty="0" err="1">
                <a:solidFill>
                  <a:schemeClr val="tx1"/>
                </a:solidFill>
              </a:rPr>
              <a:t>әсер</a:t>
            </a:r>
            <a:r>
              <a:rPr lang="ru-RU" sz="1800" dirty="0">
                <a:solidFill>
                  <a:schemeClr val="tx1"/>
                </a:solidFill>
              </a:rPr>
              <a:t> </a:t>
            </a:r>
            <a:r>
              <a:rPr lang="ru-RU" sz="1800" dirty="0" err="1">
                <a:solidFill>
                  <a:schemeClr val="tx1"/>
                </a:solidFill>
              </a:rPr>
              <a:t>ететінін</a:t>
            </a:r>
            <a:r>
              <a:rPr lang="ru-RU" sz="1800" dirty="0">
                <a:solidFill>
                  <a:schemeClr val="tx1"/>
                </a:solidFill>
              </a:rPr>
              <a:t> </a:t>
            </a:r>
            <a:r>
              <a:rPr lang="ru-RU" sz="1800" dirty="0" err="1">
                <a:solidFill>
                  <a:schemeClr val="tx1"/>
                </a:solidFill>
              </a:rPr>
              <a:t>зерттейді</a:t>
            </a:r>
            <a:r>
              <a:rPr lang="ru-RU" sz="1800" dirty="0">
                <a:solidFill>
                  <a:schemeClr val="tx1"/>
                </a:solidFill>
              </a:rPr>
              <a:t>.</a:t>
            </a:r>
            <a:br>
              <a:rPr lang="ru-RU" sz="1800" dirty="0">
                <a:solidFill>
                  <a:schemeClr val="tx1"/>
                </a:solidFill>
              </a:rPr>
            </a:br>
            <a:r>
              <a:rPr lang="ru-RU" sz="1800" dirty="0">
                <a:solidFill>
                  <a:schemeClr val="tx1"/>
                </a:solidFill>
              </a:rPr>
              <a:t/>
            </a:r>
            <a:br>
              <a:rPr lang="ru-RU" sz="1800" dirty="0">
                <a:solidFill>
                  <a:schemeClr val="tx1"/>
                </a:solidFill>
              </a:rPr>
            </a:br>
            <a:r>
              <a:rPr lang="ru-RU" sz="1800" dirty="0">
                <a:solidFill>
                  <a:schemeClr val="tx1"/>
                </a:solidFill>
              </a:rPr>
              <a:t>2. </a:t>
            </a:r>
            <a:r>
              <a:rPr lang="ru-RU" sz="1800" dirty="0" err="1">
                <a:solidFill>
                  <a:schemeClr val="tx1"/>
                </a:solidFill>
              </a:rPr>
              <a:t>Психодиагностикалық</a:t>
            </a:r>
            <a:r>
              <a:rPr lang="ru-RU" sz="1800" dirty="0">
                <a:solidFill>
                  <a:schemeClr val="tx1"/>
                </a:solidFill>
              </a:rPr>
              <a:t> </a:t>
            </a:r>
            <a:r>
              <a:rPr lang="ru-RU" sz="1800" dirty="0" err="1">
                <a:solidFill>
                  <a:schemeClr val="tx1"/>
                </a:solidFill>
              </a:rPr>
              <a:t>әдістемелерді</a:t>
            </a:r>
            <a:r>
              <a:rPr lang="ru-RU" sz="1800" dirty="0">
                <a:solidFill>
                  <a:schemeClr val="tx1"/>
                </a:solidFill>
              </a:rPr>
              <a:t> </a:t>
            </a:r>
            <a:r>
              <a:rPr lang="ru-RU" sz="1800" dirty="0" err="1">
                <a:solidFill>
                  <a:schemeClr val="tx1"/>
                </a:solidFill>
              </a:rPr>
              <a:t>құру</a:t>
            </a:r>
            <a:r>
              <a:rPr lang="ru-RU" sz="1800" dirty="0">
                <a:solidFill>
                  <a:schemeClr val="tx1"/>
                </a:solidFill>
              </a:rPr>
              <a:t>. </a:t>
            </a:r>
            <a:r>
              <a:rPr lang="ru-RU" sz="1800" dirty="0" err="1">
                <a:solidFill>
                  <a:schemeClr val="tx1"/>
                </a:solidFill>
              </a:rPr>
              <a:t>Әзірлеу</a:t>
            </a:r>
            <a:r>
              <a:rPr lang="ru-RU" sz="1800" dirty="0">
                <a:solidFill>
                  <a:schemeClr val="tx1"/>
                </a:solidFill>
              </a:rPr>
              <a:t> </a:t>
            </a:r>
            <a:r>
              <a:rPr lang="ru-RU" sz="1800" dirty="0" err="1">
                <a:solidFill>
                  <a:schemeClr val="tx1"/>
                </a:solidFill>
              </a:rPr>
              <a:t>ғана</a:t>
            </a:r>
            <a:r>
              <a:rPr lang="ru-RU" sz="1800" dirty="0">
                <a:solidFill>
                  <a:schemeClr val="tx1"/>
                </a:solidFill>
              </a:rPr>
              <a:t> </a:t>
            </a:r>
            <a:r>
              <a:rPr lang="ru-RU" sz="1800" dirty="0" err="1">
                <a:solidFill>
                  <a:schemeClr val="tx1"/>
                </a:solidFill>
              </a:rPr>
              <a:t>емес</a:t>
            </a:r>
            <a:r>
              <a:rPr lang="ru-RU" sz="1800" dirty="0">
                <a:solidFill>
                  <a:schemeClr val="tx1"/>
                </a:solidFill>
              </a:rPr>
              <a:t>, </a:t>
            </a:r>
            <a:r>
              <a:rPr lang="ru-RU" sz="1800" dirty="0" err="1">
                <a:solidFill>
                  <a:schemeClr val="tx1"/>
                </a:solidFill>
              </a:rPr>
              <a:t>сонымен</a:t>
            </a:r>
            <a:r>
              <a:rPr lang="ru-RU" sz="1800" dirty="0">
                <a:solidFill>
                  <a:schemeClr val="tx1"/>
                </a:solidFill>
              </a:rPr>
              <a:t> </a:t>
            </a:r>
            <a:r>
              <a:rPr lang="ru-RU" sz="1800" dirty="0" err="1">
                <a:solidFill>
                  <a:schemeClr val="tx1"/>
                </a:solidFill>
              </a:rPr>
              <a:t>қатар</a:t>
            </a:r>
            <a:r>
              <a:rPr lang="ru-RU" sz="1800" dirty="0">
                <a:solidFill>
                  <a:schemeClr val="tx1"/>
                </a:solidFill>
              </a:rPr>
              <a:t> </a:t>
            </a:r>
            <a:r>
              <a:rPr lang="ru-RU" sz="1800" dirty="0" err="1">
                <a:solidFill>
                  <a:schemeClr val="tx1"/>
                </a:solidFill>
              </a:rPr>
              <a:t>әдістер</a:t>
            </a:r>
            <a:r>
              <a:rPr lang="ru-RU" sz="1800" dirty="0">
                <a:solidFill>
                  <a:schemeClr val="tx1"/>
                </a:solidFill>
              </a:rPr>
              <a:t> </a:t>
            </a:r>
            <a:r>
              <a:rPr lang="ru-RU" sz="1800" dirty="0" err="1">
                <a:solidFill>
                  <a:schemeClr val="tx1"/>
                </a:solidFill>
              </a:rPr>
              <a:t>қанағаттандыратын</a:t>
            </a:r>
            <a:r>
              <a:rPr lang="ru-RU" sz="1800" dirty="0">
                <a:solidFill>
                  <a:schemeClr val="tx1"/>
                </a:solidFill>
              </a:rPr>
              <a:t> </a:t>
            </a:r>
            <a:r>
              <a:rPr lang="ru-RU" sz="1800" dirty="0" err="1">
                <a:solidFill>
                  <a:schemeClr val="tx1"/>
                </a:solidFill>
              </a:rPr>
              <a:t>талаптарды</a:t>
            </a:r>
            <a:r>
              <a:rPr lang="ru-RU" sz="1800" dirty="0">
                <a:solidFill>
                  <a:schemeClr val="tx1"/>
                </a:solidFill>
              </a:rPr>
              <a:t> </a:t>
            </a:r>
            <a:r>
              <a:rPr lang="ru-RU" sz="1800" dirty="0" err="1">
                <a:solidFill>
                  <a:schemeClr val="tx1"/>
                </a:solidFill>
              </a:rPr>
              <a:t>нақтылау</a:t>
            </a:r>
            <a:r>
              <a:rPr lang="ru-RU" sz="1800" dirty="0">
                <a:solidFill>
                  <a:schemeClr val="tx1"/>
                </a:solidFill>
              </a:rPr>
              <a:t>, </a:t>
            </a:r>
            <a:r>
              <a:rPr lang="ru-RU" sz="1800" dirty="0" err="1">
                <a:solidFill>
                  <a:schemeClr val="tx1"/>
                </a:solidFill>
              </a:rPr>
              <a:t>бұл</a:t>
            </a:r>
            <a:r>
              <a:rPr lang="ru-RU" sz="1800" dirty="0">
                <a:solidFill>
                  <a:schemeClr val="tx1"/>
                </a:solidFill>
              </a:rPr>
              <a:t> </a:t>
            </a:r>
            <a:r>
              <a:rPr lang="ru-RU" sz="1800" dirty="0" err="1">
                <a:solidFill>
                  <a:schemeClr val="tx1"/>
                </a:solidFill>
              </a:rPr>
              <a:t>қорытындының</a:t>
            </a:r>
            <a:r>
              <a:rPr lang="ru-RU" sz="1800" dirty="0">
                <a:solidFill>
                  <a:schemeClr val="tx1"/>
                </a:solidFill>
              </a:rPr>
              <a:t> </a:t>
            </a:r>
            <a:r>
              <a:rPr lang="ru-RU" sz="1800" dirty="0" err="1">
                <a:solidFill>
                  <a:schemeClr val="tx1"/>
                </a:solidFill>
              </a:rPr>
              <a:t>шекарасын</a:t>
            </a:r>
            <a:r>
              <a:rPr lang="ru-RU" sz="1800" dirty="0">
                <a:solidFill>
                  <a:schemeClr val="tx1"/>
                </a:solidFill>
              </a:rPr>
              <a:t> </a:t>
            </a:r>
            <a:r>
              <a:rPr lang="ru-RU" sz="1800" dirty="0" err="1">
                <a:solidFill>
                  <a:schemeClr val="tx1"/>
                </a:solidFill>
              </a:rPr>
              <a:t>анықтау</a:t>
            </a:r>
            <a:r>
              <a:rPr lang="ru-RU" sz="1800" dirty="0">
                <a:solidFill>
                  <a:schemeClr val="tx1"/>
                </a:solidFill>
              </a:rPr>
              <a:t>, </a:t>
            </a:r>
            <a:r>
              <a:rPr lang="ru-RU" sz="1800" dirty="0" err="1">
                <a:solidFill>
                  <a:schemeClr val="tx1"/>
                </a:solidFill>
              </a:rPr>
              <a:t>диагностикалық</a:t>
            </a:r>
            <a:r>
              <a:rPr lang="ru-RU" sz="1800" dirty="0">
                <a:solidFill>
                  <a:schemeClr val="tx1"/>
                </a:solidFill>
              </a:rPr>
              <a:t> </a:t>
            </a:r>
            <a:r>
              <a:rPr lang="ru-RU" sz="1800" dirty="0" err="1">
                <a:solidFill>
                  <a:schemeClr val="tx1"/>
                </a:solidFill>
              </a:rPr>
              <a:t>әдістердің</a:t>
            </a:r>
            <a:r>
              <a:rPr lang="ru-RU" sz="1800" dirty="0">
                <a:solidFill>
                  <a:schemeClr val="tx1"/>
                </a:solidFill>
              </a:rPr>
              <a:t> </a:t>
            </a:r>
            <a:r>
              <a:rPr lang="ru-RU" sz="1800" dirty="0" err="1">
                <a:solidFill>
                  <a:schemeClr val="tx1"/>
                </a:solidFill>
              </a:rPr>
              <a:t>нәтижелерін</a:t>
            </a:r>
            <a:r>
              <a:rPr lang="ru-RU" sz="1800" dirty="0">
                <a:solidFill>
                  <a:schemeClr val="tx1"/>
                </a:solidFill>
              </a:rPr>
              <a:t> </a:t>
            </a:r>
            <a:r>
              <a:rPr lang="ru-RU" sz="1800" dirty="0" err="1">
                <a:solidFill>
                  <a:schemeClr val="tx1"/>
                </a:solidFill>
              </a:rPr>
              <a:t>түсіндіруді</a:t>
            </a:r>
            <a:r>
              <a:rPr lang="ru-RU" sz="1800" dirty="0">
                <a:solidFill>
                  <a:schemeClr val="tx1"/>
                </a:solidFill>
              </a:rPr>
              <a:t> </a:t>
            </a:r>
            <a:r>
              <a:rPr lang="ru-RU" sz="1800" dirty="0" err="1">
                <a:solidFill>
                  <a:schemeClr val="tx1"/>
                </a:solidFill>
              </a:rPr>
              <a:t>жетілдіру</a:t>
            </a:r>
            <a:r>
              <a:rPr lang="ru-RU" sz="1800" dirty="0">
                <a:solidFill>
                  <a:schemeClr val="tx1"/>
                </a:solidFill>
              </a:rPr>
              <a:t>.</a:t>
            </a:r>
            <a:r>
              <a:rPr lang="kk-KZ" sz="1800" dirty="0" smtClean="0">
                <a:solidFill>
                  <a:schemeClr val="tx1"/>
                </a:solidFill>
                <a:effectLst/>
              </a:rPr>
              <a:t/>
            </a:r>
            <a:br>
              <a:rPr lang="kk-KZ" sz="1800" dirty="0" smtClean="0">
                <a:solidFill>
                  <a:schemeClr val="tx1"/>
                </a:solidFill>
                <a:effectLst/>
              </a:rPr>
            </a:br>
            <a:r>
              <a:rPr lang="en-US" sz="1800" dirty="0">
                <a:solidFill>
                  <a:schemeClr val="tx1"/>
                </a:solidFill>
                <a:effectLst/>
              </a:rPr>
              <a:t/>
            </a:r>
            <a:br>
              <a:rPr lang="en-US" sz="1800" dirty="0">
                <a:solidFill>
                  <a:schemeClr val="tx1"/>
                </a:solidFill>
                <a:effectLst/>
              </a:rPr>
            </a:br>
            <a:endParaRPr lang="en-US" sz="1800" dirty="0">
              <a:solidFill>
                <a:schemeClr val="tx1"/>
              </a:solidFill>
            </a:endParaRPr>
          </a:p>
        </p:txBody>
      </p:sp>
    </p:spTree>
    <p:extLst>
      <p:ext uri="{BB962C8B-B14F-4D97-AF65-F5344CB8AC3E}">
        <p14:creationId xmlns="" xmlns:p14="http://schemas.microsoft.com/office/powerpoint/2010/main" val="345851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360523C-8847-42F7-BC24-EE3D15E6DD1F}"/>
              </a:ext>
            </a:extLst>
          </p:cNvPr>
          <p:cNvPicPr>
            <a:picLocks noChangeAspect="1"/>
          </p:cNvPicPr>
          <p:nvPr/>
        </p:nvPicPr>
        <p:blipFill rotWithShape="1">
          <a:blip r:embed="rId3" cstate="print">
            <a:alphaModFix amt="23000"/>
            <a:extLst>
              <a:ext uri="{BEBA8EAE-BF5A-486C-A8C5-ECC9F3942E4B}">
                <a14:imgProps xmlns="" xmlns:a14="http://schemas.microsoft.com/office/drawing/2010/main">
                  <a14:imgLayer r:embed="rId4">
                    <a14:imgEffect>
                      <a14:brightnessContrast bright="-4000" contrast="-2000"/>
                    </a14:imgEffect>
                  </a14:imgLayer>
                </a14:imgProps>
              </a:ext>
            </a:extLst>
          </a:blip>
          <a:srcRect t="16357"/>
          <a:stretch/>
        </p:blipFill>
        <p:spPr>
          <a:xfrm>
            <a:off x="-39931" y="0"/>
            <a:ext cx="12271862" cy="6857990"/>
          </a:xfrm>
          <a:prstGeom prst="rect">
            <a:avLst/>
          </a:prstGeom>
        </p:spPr>
      </p:pic>
      <p:sp>
        <p:nvSpPr>
          <p:cNvPr id="7" name="Заголовок 6">
            <a:extLst>
              <a:ext uri="{FF2B5EF4-FFF2-40B4-BE49-F238E27FC236}">
                <a16:creationId xmlns="" xmlns:a16="http://schemas.microsoft.com/office/drawing/2014/main" id="{EFF53D74-724D-4795-827B-114E43076C4B}"/>
              </a:ext>
            </a:extLst>
          </p:cNvPr>
          <p:cNvSpPr>
            <a:spLocks noGrp="1"/>
          </p:cNvSpPr>
          <p:nvPr>
            <p:ph type="title" idx="4294967295"/>
          </p:nvPr>
        </p:nvSpPr>
        <p:spPr>
          <a:xfrm>
            <a:off x="914400" y="527836"/>
            <a:ext cx="9717088" cy="1090690"/>
          </a:xfrm>
        </p:spPr>
        <p:txBody>
          <a:bodyPr vert="horz" lIns="109728" tIns="109728" rIns="109728" bIns="91440" rtlCol="0" anchor="ctr">
            <a:noAutofit/>
          </a:bodyPr>
          <a:lstStyle/>
          <a:p>
            <a:pPr algn="ctr">
              <a:lnSpc>
                <a:spcPct val="100000"/>
              </a:lnSpc>
            </a:pPr>
            <a:r>
              <a:rPr lang="kk-KZ" sz="3600" dirty="0" smtClean="0">
                <a:solidFill>
                  <a:schemeClr val="tx1"/>
                </a:solidFill>
                <a:effectLst/>
                <a:latin typeface="Times New Roman" panose="02020603050405020304" pitchFamily="18" charset="0"/>
                <a:cs typeface="Times New Roman" panose="02020603050405020304" pitchFamily="18" charset="0"/>
              </a:rPr>
              <a:t>Пәннің м</a:t>
            </a:r>
            <a:r>
              <a:rPr lang="en-US" sz="3600" dirty="0" err="1" smtClean="0">
                <a:solidFill>
                  <a:schemeClr val="tx1"/>
                </a:solidFill>
                <a:effectLst/>
                <a:latin typeface="Times New Roman" panose="02020603050405020304" pitchFamily="18" charset="0"/>
                <a:cs typeface="Times New Roman" panose="02020603050405020304" pitchFamily="18" charset="0"/>
              </a:rPr>
              <a:t>індеттері</a:t>
            </a:r>
            <a:r>
              <a:rPr lang="en-US" sz="36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78DE6B9E-2341-20D5-6C50-30FC19C82021}"/>
              </a:ext>
            </a:extLst>
          </p:cNvPr>
          <p:cNvSpPr txBox="1"/>
          <p:nvPr/>
        </p:nvSpPr>
        <p:spPr>
          <a:xfrm>
            <a:off x="595015" y="1827845"/>
            <a:ext cx="10333718" cy="4154984"/>
          </a:xfrm>
          <a:prstGeom prst="rect">
            <a:avLst/>
          </a:prstGeom>
          <a:noFill/>
        </p:spPr>
        <p:txBody>
          <a:bodyPr wrap="square">
            <a:spAutoFit/>
          </a:bodyPr>
          <a:lstStyle/>
          <a:p>
            <a:pPr marL="342900" indent="-342900" algn="just">
              <a:buFont typeface="+mj-lt"/>
              <a:buAutoNum type="arabicPeriod"/>
            </a:pPr>
            <a:r>
              <a:rPr lang="ru-RU" sz="2400" dirty="0" err="1">
                <a:latin typeface="Times New Roman" panose="02020603050405020304" pitchFamily="18" charset="0"/>
                <a:cs typeface="Times New Roman" panose="02020603050405020304" pitchFamily="18" charset="0"/>
              </a:rPr>
              <a:t>Қазіргі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психодиагностиканың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концептуалды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методологиялық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қағидаларды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меңгеру</a:t>
            </a:r>
            <a:r>
              <a:rPr lang="ru-RU" sz="2400" dirty="0">
                <a:latin typeface="Times New Roman" panose="02020603050405020304" pitchFamily="18" charset="0"/>
                <a:cs typeface="Times New Roman" panose="02020603050405020304" pitchFamily="18" charset="0"/>
              </a:rPr>
              <a:t>;</a:t>
            </a:r>
          </a:p>
          <a:p>
            <a:pPr marL="342900" indent="-342900" algn="just">
              <a:buFont typeface="+mj-lt"/>
              <a:buAutoNum type="arabicPeriod"/>
            </a:pPr>
            <a:r>
              <a:rPr lang="ru-RU" sz="2400" dirty="0" err="1">
                <a:latin typeface="Times New Roman" panose="02020603050405020304" pitchFamily="18" charset="0"/>
                <a:cs typeface="Times New Roman" panose="02020603050405020304" pitchFamily="18" charset="0"/>
              </a:rPr>
              <a:t>Тесттерді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құрастыру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тәсілдерін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меңгеру</a:t>
            </a:r>
            <a:r>
              <a:rPr lang="ru-RU" sz="2400" dirty="0">
                <a:latin typeface="Times New Roman" panose="02020603050405020304" pitchFamily="18" charset="0"/>
                <a:cs typeface="Times New Roman" panose="02020603050405020304" pitchFamily="18" charset="0"/>
              </a:rPr>
              <a:t>;</a:t>
            </a:r>
          </a:p>
          <a:p>
            <a:pPr marL="342900" indent="-342900" algn="just">
              <a:buFont typeface="+mj-lt"/>
              <a:buAutoNum type="arabicPeriod"/>
            </a:pPr>
            <a:r>
              <a:rPr lang="ru-RU" sz="2400" dirty="0" err="1">
                <a:latin typeface="Times New Roman" panose="02020603050405020304" pitchFamily="18" charset="0"/>
                <a:cs typeface="Times New Roman" panose="02020603050405020304" pitchFamily="18" charset="0"/>
              </a:rPr>
              <a:t>Психодиагностикалық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әдістемелермен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жұмыс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істеумен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дағдыларын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меңгеру</a:t>
            </a:r>
            <a:r>
              <a:rPr lang="ru-RU" sz="2400" dirty="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err="1">
                <a:latin typeface="Times New Roman" panose="02020603050405020304" pitchFamily="18" charset="0"/>
                <a:cs typeface="Times New Roman" panose="02020603050405020304" pitchFamily="18" charset="0"/>
              </a:rPr>
              <a:t>Пәнді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игеруде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студенттер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білуге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тиісті</a:t>
            </a:r>
            <a:r>
              <a:rPr lang="ru-RU"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 психодиагностика </a:t>
            </a:r>
            <a:r>
              <a:rPr lang="ru-RU" sz="2400" dirty="0" err="1">
                <a:latin typeface="Times New Roman" panose="02020603050405020304" pitchFamily="18" charset="0"/>
                <a:cs typeface="Times New Roman" panose="02020603050405020304" pitchFamily="18" charset="0"/>
              </a:rPr>
              <a:t>пәнінің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құрылу</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тарихы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жайлы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білімдер</a:t>
            </a:r>
            <a:r>
              <a:rPr lang="ru-RU"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 психодиагностика </a:t>
            </a:r>
            <a:r>
              <a:rPr lang="ru-RU" sz="2400" dirty="0" err="1">
                <a:latin typeface="Times New Roman" panose="02020603050405020304" pitchFamily="18" charset="0"/>
                <a:cs typeface="Times New Roman" panose="02020603050405020304" pitchFamily="18" charset="0"/>
              </a:rPr>
              <a:t>пәнінің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қазіргі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жаңа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мәселелері</a:t>
            </a:r>
            <a:r>
              <a:rPr lang="ru-RU"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-психодиагностика </a:t>
            </a:r>
            <a:r>
              <a:rPr lang="ru-RU" sz="2400" dirty="0" err="1">
                <a:latin typeface="Times New Roman" panose="02020603050405020304" pitchFamily="18" charset="0"/>
                <a:cs typeface="Times New Roman" panose="02020603050405020304" pitchFamily="18" charset="0"/>
              </a:rPr>
              <a:t>пәнінің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құбылыстары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процестерінің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заңдылықтары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жайлы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білімдер</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34585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867524"/>
          </a:xfrm>
        </p:spPr>
        <p:txBody>
          <a:bodyPr>
            <a:normAutofit fontScale="90000"/>
          </a:bodyPr>
          <a:lstStyle/>
          <a:p>
            <a:pPr algn="ctr"/>
            <a:r>
              <a:rPr lang="kk-KZ" sz="2800" dirty="0">
                <a:latin typeface="Times New Roman" pitchFamily="18" charset="0"/>
                <a:cs typeface="Times New Roman" pitchFamily="18" charset="0"/>
              </a:rPr>
              <a:t>Психологиялық диагноз кешенді және жүйелі сипатта болады:</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lgn="just">
              <a:buFont typeface="Wingdings" pitchFamily="2" charset="2"/>
              <a:buChar char="ü"/>
            </a:pPr>
            <a:r>
              <a:rPr lang="kk-KZ" dirty="0"/>
              <a:t> </a:t>
            </a:r>
            <a:r>
              <a:rPr lang="kk-KZ" dirty="0">
                <a:latin typeface="Times New Roman" pitchFamily="18" charset="0"/>
                <a:cs typeface="Times New Roman" pitchFamily="18" charset="0"/>
              </a:rPr>
              <a:t>симптоматикалық деңгейде  анықталған қасиеттердің (профиль түріндегі) құрылымын сипаттау;</a:t>
            </a:r>
          </a:p>
          <a:p>
            <a:pPr algn="just">
              <a:buFont typeface="Wingdings" pitchFamily="2" charset="2"/>
              <a:buChar char="ü"/>
            </a:pPr>
            <a:r>
              <a:rPr lang="kk-KZ" dirty="0">
                <a:latin typeface="Times New Roman" pitchFamily="18" charset="0"/>
                <a:cs typeface="Times New Roman" pitchFamily="18" charset="0"/>
              </a:rPr>
              <a:t>этиологиялық деңгейде  индивидтің ағымдағы психикалық  күйінің себептерін түсіндіру;</a:t>
            </a:r>
          </a:p>
          <a:p>
            <a:pPr algn="just">
              <a:buFont typeface="Wingdings" pitchFamily="2" charset="2"/>
              <a:buChar char="ü"/>
            </a:pPr>
            <a:r>
              <a:rPr lang="kk-KZ" dirty="0">
                <a:latin typeface="Times New Roman" pitchFamily="18" charset="0"/>
                <a:cs typeface="Times New Roman" pitchFamily="18" charset="0"/>
              </a:rPr>
              <a:t>типологиялық деңгейде  сипаттаушы жалпылаулардан тұлға теорияларының  гипотетикалық  құрылымдарына көшу. Ол алынған деректерді негіздеуге және сыналушыда болашақ мінез-құлықты болжауға, сонымен қатар психологиялық көмек көрсету үшін бағдарлама жасауға қажет. </a:t>
            </a: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724648"/>
          </a:xfrm>
        </p:spPr>
        <p:txBody>
          <a:bodyPr>
            <a:normAutofit fontScale="90000"/>
          </a:bodyPr>
          <a:lstStyle/>
          <a:p>
            <a:pPr indent="720725" algn="just"/>
            <a:r>
              <a:rPr lang="kk-KZ" sz="2800" dirty="0">
                <a:latin typeface="Times New Roman" pitchFamily="18" charset="0"/>
                <a:cs typeface="Times New Roman" pitchFamily="18" charset="0"/>
              </a:rPr>
              <a:t>Психодиагностикалық қорытынды жасау пәні </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buFont typeface="Wingdings" pitchFamily="2" charset="2"/>
              <a:buChar char="Ø"/>
            </a:pPr>
            <a:r>
              <a:rPr lang="kk-KZ" sz="2800" dirty="0">
                <a:latin typeface="Times New Roman" pitchFamily="18" charset="0"/>
                <a:cs typeface="Times New Roman" pitchFamily="18" charset="0"/>
              </a:rPr>
              <a:t> психикалық бұзылыстар;</a:t>
            </a:r>
          </a:p>
          <a:p>
            <a:pPr algn="just">
              <a:buFont typeface="Wingdings" pitchFamily="2" charset="2"/>
              <a:buChar char="Ø"/>
            </a:pPr>
            <a:r>
              <a:rPr lang="kk-KZ" sz="2800" dirty="0">
                <a:latin typeface="Times New Roman" pitchFamily="18" charset="0"/>
                <a:cs typeface="Times New Roman" pitchFamily="18" charset="0"/>
              </a:rPr>
              <a:t> нормадан ауытқу;</a:t>
            </a:r>
          </a:p>
          <a:p>
            <a:pPr algn="just">
              <a:buFont typeface="Wingdings" pitchFamily="2" charset="2"/>
              <a:buChar char="Ø"/>
            </a:pPr>
            <a:r>
              <a:rPr lang="kk-KZ" sz="2800" dirty="0">
                <a:latin typeface="Times New Roman" pitchFamily="18" charset="0"/>
                <a:cs typeface="Times New Roman" pitchFamily="18" charset="0"/>
              </a:rPr>
              <a:t>индивид немесе топтың психологиялық айнымалылары, себептері, мінез-құлық ерекшеліктеріне ықпал ететін факторлар.</a:t>
            </a:r>
            <a:endParaRPr lang="ru-RU"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796086"/>
          </a:xfrm>
        </p:spPr>
        <p:txBody>
          <a:bodyPr>
            <a:normAutofit/>
          </a:bodyPr>
          <a:lstStyle/>
          <a:p>
            <a:pPr algn="ctr"/>
            <a:r>
              <a:rPr lang="kk-KZ" sz="2800" b="1" dirty="0">
                <a:latin typeface="Times New Roman" pitchFamily="18" charset="0"/>
                <a:cs typeface="Times New Roman" pitchFamily="18" charset="0"/>
              </a:rPr>
              <a:t>Психологиялық қорытынды жасау талаптары</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55000" lnSpcReduction="20000"/>
          </a:bodyPr>
          <a:lstStyle/>
          <a:p>
            <a:pPr marL="0" indent="0" algn="just">
              <a:buFont typeface="Wingdings" pitchFamily="2" charset="2"/>
              <a:buChar char="q"/>
            </a:pPr>
            <a:r>
              <a:rPr lang="kk-KZ" sz="2400" dirty="0">
                <a:latin typeface="Times New Roman" pitchFamily="18" charset="0"/>
                <a:cs typeface="Times New Roman" pitchFamily="18" charset="0"/>
              </a:rPr>
              <a:t> психологиялық  қорытынды тапсырыс мақсатына, ақпаратты алатын тапсырушының дайындық деңгейіне сай болуы тиіс;</a:t>
            </a:r>
          </a:p>
          <a:p>
            <a:pPr marL="0" indent="0" algn="just">
              <a:buFont typeface="Wingdings" pitchFamily="2" charset="2"/>
              <a:buChar char="q"/>
            </a:pPr>
            <a:r>
              <a:rPr lang="kk-KZ" sz="2400" dirty="0">
                <a:latin typeface="Times New Roman" pitchFamily="18" charset="0"/>
                <a:cs typeface="Times New Roman" pitchFamily="18" charset="0"/>
              </a:rPr>
              <a:t> қорытынды мазмұны диагностика мақсатынан шығуы керек;</a:t>
            </a:r>
          </a:p>
          <a:p>
            <a:pPr marL="0" indent="0" algn="just">
              <a:buFont typeface="Wingdings" pitchFamily="2" charset="2"/>
              <a:buChar char="q"/>
            </a:pPr>
            <a:r>
              <a:rPr lang="kk-KZ" sz="2400" dirty="0">
                <a:latin typeface="Times New Roman" pitchFamily="18" charset="0"/>
                <a:cs typeface="Times New Roman" pitchFamily="18" charset="0"/>
              </a:rPr>
              <a:t> қорытынды мазмұнына алынған деректерге  байланысты нақты ұсыныстар берілуі қажет;</a:t>
            </a:r>
          </a:p>
          <a:p>
            <a:pPr marL="0" indent="0" algn="just">
              <a:buFont typeface="Wingdings" pitchFamily="2" charset="2"/>
              <a:buChar char="q"/>
            </a:pPr>
            <a:r>
              <a:rPr lang="kk-KZ" sz="2400" dirty="0">
                <a:latin typeface="Times New Roman" pitchFamily="18" charset="0"/>
                <a:cs typeface="Times New Roman" pitchFamily="18" charset="0"/>
              </a:rPr>
              <a:t> қорытындыда психодиагностика үрдісінің қысқаша сипаты енгізілуі керек, яғни қолданылған әдістер, олардың негізінде алынған деректер және оның интерпретациясы болуы керек;</a:t>
            </a:r>
          </a:p>
          <a:p>
            <a:pPr marL="0" indent="0" algn="just">
              <a:buFont typeface="Wingdings" pitchFamily="2" charset="2"/>
              <a:buChar char="q"/>
            </a:pPr>
            <a:r>
              <a:rPr lang="kk-KZ" sz="2400" dirty="0">
                <a:latin typeface="Times New Roman" pitchFamily="18" charset="0"/>
                <a:cs typeface="Times New Roman" pitchFamily="18" charset="0"/>
              </a:rPr>
              <a:t> қорытындыда респодент күйі, сыналушының психологпен байланысының сипаты, тестілеудің стандартты емес жағдайлары т.б.сияқты зерттеу жүргізудің ситуациялық айнымалыларын нұсқау керек.</a:t>
            </a:r>
          </a:p>
          <a:p>
            <a:pPr marL="0" indent="0" algn="just">
              <a:buFont typeface="Wingdings" pitchFamily="2" charset="2"/>
              <a:buChar char="q"/>
            </a:pPr>
            <a:endParaRPr lang="ru-RU"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426" y="0"/>
            <a:ext cx="10515601" cy="6740307"/>
          </a:xfrm>
          <a:prstGeom prst="rect">
            <a:avLst/>
          </a:prstGeom>
          <a:noFill/>
        </p:spPr>
        <p:txBody>
          <a:bodyPr wrap="square" rtlCol="0">
            <a:spAutoFit/>
          </a:bodyPr>
          <a:lstStyle/>
          <a:p>
            <a:pPr algn="ctr"/>
            <a:r>
              <a:rPr lang="kk-KZ" sz="3200" b="1" dirty="0">
                <a:latin typeface="Times New Roman" pitchFamily="18" charset="0"/>
                <a:cs typeface="Times New Roman" pitchFamily="18" charset="0"/>
              </a:rPr>
              <a:t>Ұсынылатын әдебиеттер тізімі</a:t>
            </a:r>
          </a:p>
          <a:p>
            <a:r>
              <a:rPr lang="kk-KZ" sz="1600" dirty="0">
                <a:latin typeface="Times New Roman" pitchFamily="18" charset="0"/>
                <a:cs typeface="Times New Roman" pitchFamily="18" charset="0"/>
              </a:rPr>
              <a:t>1. </a:t>
            </a:r>
            <a:r>
              <a:rPr lang="ru-RU" sz="1600" dirty="0">
                <a:latin typeface="Times New Roman" pitchFamily="18" charset="0"/>
                <a:cs typeface="Times New Roman" pitchFamily="18" charset="0"/>
              </a:rPr>
              <a:t>Б.Ш. </a:t>
            </a:r>
            <a:r>
              <a:rPr lang="ru-RU" sz="1600" dirty="0" err="1">
                <a:latin typeface="Times New Roman" pitchFamily="18" charset="0"/>
                <a:cs typeface="Times New Roman" pitchFamily="18" charset="0"/>
              </a:rPr>
              <a:t>Байжуманова</a:t>
            </a:r>
            <a:r>
              <a:rPr lang="ru-RU" sz="1600" dirty="0">
                <a:latin typeface="Times New Roman" pitchFamily="18" charset="0"/>
                <a:cs typeface="Times New Roman" pitchFamily="18" charset="0"/>
              </a:rPr>
              <a:t>, А.Ж. </a:t>
            </a:r>
            <a:r>
              <a:rPr lang="ru-RU" sz="1600" dirty="0" err="1">
                <a:latin typeface="Times New Roman" pitchFamily="18" charset="0"/>
                <a:cs typeface="Times New Roman" pitchFamily="18" charset="0"/>
              </a:rPr>
              <a:t>Кунанбаева</a:t>
            </a:r>
            <a:r>
              <a:rPr lang="ru-RU" sz="1600" dirty="0">
                <a:latin typeface="Times New Roman" pitchFamily="18" charset="0"/>
                <a:cs typeface="Times New Roman" pitchFamily="18" charset="0"/>
              </a:rPr>
              <a:t>, Ә.М. </a:t>
            </a:r>
            <a:r>
              <a:rPr lang="ru-RU" sz="1600" dirty="0" err="1">
                <a:latin typeface="Times New Roman" pitchFamily="18" charset="0"/>
                <a:cs typeface="Times New Roman" pitchFamily="18" charset="0"/>
              </a:rPr>
              <a:t>Умирзакова</a:t>
            </a:r>
            <a:r>
              <a:rPr lang="ru-RU" sz="1600" dirty="0">
                <a:latin typeface="Times New Roman" pitchFamily="18" charset="0"/>
                <a:cs typeface="Times New Roman" pitchFamily="18" charset="0"/>
              </a:rPr>
              <a:t>. Психодиагностика. </a:t>
            </a:r>
            <a:r>
              <a:rPr lang="ru-RU" sz="1600" dirty="0" err="1">
                <a:latin typeface="Times New Roman" pitchFamily="18" charset="0"/>
                <a:cs typeface="Times New Roman" pitchFamily="18" charset="0"/>
              </a:rPr>
              <a:t>Оқу-әдістемелік құрал.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Алматы</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ADAL KITAP» </a:t>
            </a:r>
            <a:r>
              <a:rPr lang="ru-RU" sz="1600" dirty="0" err="1">
                <a:latin typeface="Times New Roman" pitchFamily="18" charset="0"/>
                <a:cs typeface="Times New Roman" pitchFamily="18" charset="0"/>
              </a:rPr>
              <a:t>баспасы</a:t>
            </a:r>
            <a:r>
              <a:rPr lang="ru-RU" sz="1600" dirty="0">
                <a:latin typeface="Times New Roman" pitchFamily="18" charset="0"/>
                <a:cs typeface="Times New Roman" pitchFamily="18" charset="0"/>
              </a:rPr>
              <a:t>. 2024, - 417 б. </a:t>
            </a:r>
          </a:p>
          <a:p>
            <a:r>
              <a:rPr lang="ru-RU" sz="1600" dirty="0">
                <a:latin typeface="Times New Roman" pitchFamily="18" charset="0"/>
                <a:cs typeface="Times New Roman" pitchFamily="18" charset="0"/>
              </a:rPr>
              <a:t>2. </a:t>
            </a:r>
            <a:r>
              <a:rPr lang="ru-RU" sz="1600" dirty="0" err="1">
                <a:latin typeface="Times New Roman" pitchFamily="18" charset="0"/>
                <a:cs typeface="Times New Roman" pitchFamily="18" charset="0"/>
              </a:rPr>
              <a:t>Яньшин</a:t>
            </a:r>
            <a:r>
              <a:rPr lang="ru-RU" sz="1600" dirty="0">
                <a:latin typeface="Times New Roman" pitchFamily="18" charset="0"/>
                <a:cs typeface="Times New Roman" pitchFamily="18" charset="0"/>
              </a:rPr>
              <a:t>,</a:t>
            </a:r>
            <a:r>
              <a:rPr lang="ru-RU" sz="1600" i="1" dirty="0">
                <a:latin typeface="Times New Roman" pitchFamily="18" charset="0"/>
                <a:cs typeface="Times New Roman" pitchFamily="18" charset="0"/>
              </a:rPr>
              <a:t> П. В. </a:t>
            </a:r>
            <a:r>
              <a:rPr lang="ru-RU" sz="1600" dirty="0">
                <a:latin typeface="Times New Roman" pitchFamily="18" charset="0"/>
                <a:cs typeface="Times New Roman" pitchFamily="18" charset="0"/>
              </a:rPr>
              <a:t> Клиническая психодиагностика личности: учебное пособие для вузов / П. В. </a:t>
            </a:r>
            <a:r>
              <a:rPr lang="ru-RU" sz="1600" dirty="0" err="1">
                <a:latin typeface="Times New Roman" pitchFamily="18" charset="0"/>
                <a:cs typeface="Times New Roman" pitchFamily="18" charset="0"/>
              </a:rPr>
              <a:t>Яньшин</a:t>
            </a:r>
            <a:r>
              <a:rPr lang="ru-RU" sz="1600" dirty="0">
                <a:latin typeface="Times New Roman" pitchFamily="18" charset="0"/>
                <a:cs typeface="Times New Roman" pitchFamily="18" charset="0"/>
              </a:rPr>
              <a:t>. — 3-е изд., </a:t>
            </a:r>
            <a:r>
              <a:rPr lang="ru-RU" sz="1600" dirty="0" err="1">
                <a:latin typeface="Times New Roman" pitchFamily="18" charset="0"/>
                <a:cs typeface="Times New Roman" pitchFamily="18" charset="0"/>
              </a:rPr>
              <a:t>перераб</a:t>
            </a:r>
            <a:r>
              <a:rPr lang="ru-RU" sz="1600" dirty="0">
                <a:latin typeface="Times New Roman" pitchFamily="18" charset="0"/>
                <a:cs typeface="Times New Roman" pitchFamily="18" charset="0"/>
              </a:rPr>
              <a:t>. и доп. — Москва: Издательство </a:t>
            </a:r>
            <a:r>
              <a:rPr lang="ru-RU" sz="1600" dirty="0" err="1">
                <a:latin typeface="Times New Roman" pitchFamily="18" charset="0"/>
                <a:cs typeface="Times New Roman" pitchFamily="18" charset="0"/>
              </a:rPr>
              <a:t>Юрайт</a:t>
            </a:r>
            <a:r>
              <a:rPr lang="ru-RU" sz="1600" dirty="0">
                <a:latin typeface="Times New Roman" pitchFamily="18" charset="0"/>
                <a:cs typeface="Times New Roman" pitchFamily="18" charset="0"/>
              </a:rPr>
              <a:t>, 2020. — 327 с. </a:t>
            </a:r>
          </a:p>
          <a:p>
            <a:pPr lvl="0" fontAlgn="base"/>
            <a:r>
              <a:rPr lang="ru-RU" sz="1600" dirty="0">
                <a:latin typeface="Times New Roman" pitchFamily="18" charset="0"/>
                <a:cs typeface="Times New Roman" pitchFamily="18" charset="0"/>
              </a:rPr>
              <a:t>3. </a:t>
            </a:r>
            <a:r>
              <a:rPr lang="ru-RU" sz="1600" dirty="0" err="1">
                <a:latin typeface="Times New Roman" pitchFamily="18" charset="0"/>
                <a:cs typeface="Times New Roman" pitchFamily="18" charset="0"/>
              </a:rPr>
              <a:t>Рамендик</a:t>
            </a:r>
            <a:r>
              <a:rPr lang="ru-RU" sz="1600" dirty="0">
                <a:latin typeface="Times New Roman" pitchFamily="18" charset="0"/>
                <a:cs typeface="Times New Roman" pitchFamily="18" charset="0"/>
              </a:rPr>
              <a:t>,</a:t>
            </a:r>
            <a:r>
              <a:rPr lang="ru-RU" sz="1600" i="1" dirty="0">
                <a:latin typeface="Times New Roman" pitchFamily="18" charset="0"/>
                <a:cs typeface="Times New Roman" pitchFamily="18" charset="0"/>
              </a:rPr>
              <a:t> Д. М. </a:t>
            </a:r>
            <a:r>
              <a:rPr lang="ru-RU" sz="1600" dirty="0">
                <a:latin typeface="Times New Roman" pitchFamily="18" charset="0"/>
                <a:cs typeface="Times New Roman" pitchFamily="18" charset="0"/>
              </a:rPr>
              <a:t> Практикум по психодиагностике: учебное пособие для вузов / Д. М. </a:t>
            </a:r>
            <a:r>
              <a:rPr lang="ru-RU" sz="1600" dirty="0" err="1">
                <a:latin typeface="Times New Roman" pitchFamily="18" charset="0"/>
                <a:cs typeface="Times New Roman" pitchFamily="18" charset="0"/>
              </a:rPr>
              <a:t>Рамендик</a:t>
            </a:r>
            <a:r>
              <a:rPr lang="ru-RU" sz="1600" dirty="0">
                <a:latin typeface="Times New Roman" pitchFamily="18" charset="0"/>
                <a:cs typeface="Times New Roman" pitchFamily="18" charset="0"/>
              </a:rPr>
              <a:t>, М. Г. </a:t>
            </a:r>
            <a:r>
              <a:rPr lang="ru-RU" sz="1600" dirty="0" err="1">
                <a:latin typeface="Times New Roman" pitchFamily="18" charset="0"/>
                <a:cs typeface="Times New Roman" pitchFamily="18" charset="0"/>
              </a:rPr>
              <a:t>Рамендик</a:t>
            </a:r>
            <a:r>
              <a:rPr lang="ru-RU" sz="1600" dirty="0">
                <a:latin typeface="Times New Roman" pitchFamily="18" charset="0"/>
                <a:cs typeface="Times New Roman" pitchFamily="18" charset="0"/>
              </a:rPr>
              <a:t>. — 2-е изд., </a:t>
            </a:r>
            <a:r>
              <a:rPr lang="ru-RU" sz="1600" dirty="0" err="1">
                <a:latin typeface="Times New Roman" pitchFamily="18" charset="0"/>
                <a:cs typeface="Times New Roman" pitchFamily="18" charset="0"/>
              </a:rPr>
              <a:t>испр</a:t>
            </a:r>
            <a:r>
              <a:rPr lang="ru-RU" sz="1600" dirty="0">
                <a:latin typeface="Times New Roman" pitchFamily="18" charset="0"/>
                <a:cs typeface="Times New Roman" pitchFamily="18" charset="0"/>
              </a:rPr>
              <a:t>. и доп. — Москва: Издательство </a:t>
            </a:r>
            <a:r>
              <a:rPr lang="ru-RU" sz="1600" dirty="0" err="1">
                <a:latin typeface="Times New Roman" pitchFamily="18" charset="0"/>
                <a:cs typeface="Times New Roman" pitchFamily="18" charset="0"/>
              </a:rPr>
              <a:t>Юрайт</a:t>
            </a:r>
            <a:r>
              <a:rPr lang="ru-RU" sz="1600" dirty="0">
                <a:latin typeface="Times New Roman" pitchFamily="18" charset="0"/>
                <a:cs typeface="Times New Roman" pitchFamily="18" charset="0"/>
              </a:rPr>
              <a:t>, 2020. — 139 с. </a:t>
            </a:r>
            <a:r>
              <a:rPr lang="kk-KZ" sz="1600" dirty="0">
                <a:latin typeface="Times New Roman" pitchFamily="18" charset="0"/>
                <a:cs typeface="Times New Roman" pitchFamily="18" charset="0"/>
              </a:rPr>
              <a:t>- </a:t>
            </a:r>
            <a:r>
              <a:rPr lang="ru-RU" sz="1600" dirty="0">
                <a:latin typeface="Times New Roman" pitchFamily="18" charset="0"/>
                <a:cs typeface="Times New Roman" pitchFamily="18" charset="0"/>
              </a:rPr>
              <a:t>(Высшее образование). — ISBN 978-5-534-07265-5.</a:t>
            </a:r>
          </a:p>
          <a:p>
            <a:pPr lvl="0" fontAlgn="base"/>
            <a:r>
              <a:rPr lang="ru-RU" sz="1600" dirty="0">
                <a:latin typeface="Times New Roman" pitchFamily="18" charset="0"/>
                <a:cs typeface="Times New Roman" pitchFamily="18" charset="0"/>
              </a:rPr>
              <a:t>4. Психодиагностика. Теория и практика в 2 ч. Часть 1: учебник для вузов / М. К. Акимова [и др.] ; под редакцией М. К. Акимовой, М. К. Акимовой. — 4-е изд., </a:t>
            </a:r>
            <a:r>
              <a:rPr lang="ru-RU" sz="1600" dirty="0" err="1">
                <a:latin typeface="Times New Roman" pitchFamily="18" charset="0"/>
                <a:cs typeface="Times New Roman" pitchFamily="18" charset="0"/>
              </a:rPr>
              <a:t>перераб</a:t>
            </a:r>
            <a:r>
              <a:rPr lang="ru-RU" sz="1600" dirty="0">
                <a:latin typeface="Times New Roman" pitchFamily="18" charset="0"/>
                <a:cs typeface="Times New Roman" pitchFamily="18" charset="0"/>
              </a:rPr>
              <a:t>. и доп. — Москва: Издательство </a:t>
            </a:r>
            <a:r>
              <a:rPr lang="ru-RU" sz="1600" dirty="0" err="1">
                <a:latin typeface="Times New Roman" pitchFamily="18" charset="0"/>
                <a:cs typeface="Times New Roman" pitchFamily="18" charset="0"/>
              </a:rPr>
              <a:t>Юрайт</a:t>
            </a:r>
            <a:r>
              <a:rPr lang="ru-RU" sz="1600" dirty="0">
                <a:latin typeface="Times New Roman" pitchFamily="18" charset="0"/>
                <a:cs typeface="Times New Roman" pitchFamily="18" charset="0"/>
              </a:rPr>
              <a:t>, 2020. — 301 с. — (Высшее образование). — ISBN 978-5-9916-9948-8. — Текст: электронный // ЭБС </a:t>
            </a:r>
            <a:r>
              <a:rPr lang="ru-RU" sz="1600" dirty="0" err="1">
                <a:latin typeface="Times New Roman" pitchFamily="18" charset="0"/>
                <a:cs typeface="Times New Roman" pitchFamily="18" charset="0"/>
              </a:rPr>
              <a:t>Юрайт</a:t>
            </a:r>
            <a:r>
              <a:rPr lang="ru-RU" sz="1600" dirty="0">
                <a:latin typeface="Times New Roman" pitchFamily="18" charset="0"/>
                <a:cs typeface="Times New Roman" pitchFamily="18" charset="0"/>
              </a:rPr>
              <a:t> [сайт]. — URL: </a:t>
            </a:r>
          </a:p>
          <a:p>
            <a:pPr lvl="0" fontAlgn="base"/>
            <a:r>
              <a:rPr lang="ru-RU" sz="1600" dirty="0">
                <a:latin typeface="Times New Roman" pitchFamily="18" charset="0"/>
                <a:cs typeface="Times New Roman" pitchFamily="18" charset="0"/>
              </a:rPr>
              <a:t>5. Психодиагностика: учебник и практикум для вузов / А. Н. Кошелева [и др.]; под редакцией А. Н. Кошелевой, В. В. Хороших. — Москва : Издательство </a:t>
            </a:r>
            <a:r>
              <a:rPr lang="ru-RU" sz="1600" dirty="0" err="1">
                <a:latin typeface="Times New Roman" pitchFamily="18" charset="0"/>
                <a:cs typeface="Times New Roman" pitchFamily="18" charset="0"/>
              </a:rPr>
              <a:t>Юрайт</a:t>
            </a:r>
            <a:r>
              <a:rPr lang="ru-RU" sz="1600" dirty="0">
                <a:latin typeface="Times New Roman" pitchFamily="18" charset="0"/>
                <a:cs typeface="Times New Roman" pitchFamily="18" charset="0"/>
              </a:rPr>
              <a:t>, 2020. — 373 с. — (Высшее образование). — ISBN 978-5-534-00775-6</a:t>
            </a:r>
          </a:p>
          <a:p>
            <a:pPr lvl="0" fontAlgn="base"/>
            <a:r>
              <a:rPr lang="ru-RU" sz="1600" dirty="0">
                <a:latin typeface="Times New Roman" pitchFamily="18" charset="0"/>
                <a:cs typeface="Times New Roman" pitchFamily="18" charset="0"/>
              </a:rPr>
              <a:t>6. Ишанов, П. З. Основы психолого-педагогической диагностики : учеб. пособие / П. З. Ишанов ; </a:t>
            </a:r>
            <a:r>
              <a:rPr lang="ru-RU" sz="1600" dirty="0" err="1">
                <a:latin typeface="Times New Roman" pitchFamily="18" charset="0"/>
                <a:cs typeface="Times New Roman" pitchFamily="18" charset="0"/>
              </a:rPr>
              <a:t>М-во</a:t>
            </a:r>
            <a:r>
              <a:rPr lang="ru-RU" sz="1600" dirty="0">
                <a:latin typeface="Times New Roman" pitchFamily="18" charset="0"/>
                <a:cs typeface="Times New Roman" pitchFamily="18" charset="0"/>
              </a:rPr>
              <a:t> образования и науки РК. - 3-е изд. - Караганда : </a:t>
            </a:r>
            <a:r>
              <a:rPr lang="ru-RU" sz="1600" dirty="0" err="1">
                <a:latin typeface="Times New Roman" pitchFamily="18" charset="0"/>
                <a:cs typeface="Times New Roman" pitchFamily="18" charset="0"/>
              </a:rPr>
              <a:t>Ақнұр</a:t>
            </a:r>
            <a:r>
              <a:rPr lang="ru-RU" sz="1600" dirty="0">
                <a:latin typeface="Times New Roman" pitchFamily="18" charset="0"/>
                <a:cs typeface="Times New Roman" pitchFamily="18" charset="0"/>
              </a:rPr>
              <a:t>, 2019. - 136 с. - URL: http://elib.kaznu.kz/order-book. - 500 (тираж) экз. - ISBN 978-601-7938-48-2 </a:t>
            </a:r>
          </a:p>
          <a:p>
            <a:pPr lvl="0" fontAlgn="base"/>
            <a:r>
              <a:rPr lang="kk-KZ" sz="1600" dirty="0">
                <a:latin typeface="Times New Roman" pitchFamily="18" charset="0"/>
                <a:cs typeface="Times New Roman" pitchFamily="18" charset="0"/>
              </a:rPr>
              <a:t>7. </a:t>
            </a:r>
            <a:r>
              <a:rPr lang="ru-RU" sz="1600" dirty="0" err="1">
                <a:latin typeface="Times New Roman" pitchFamily="18" charset="0"/>
                <a:cs typeface="Times New Roman" pitchFamily="18" charset="0"/>
              </a:rPr>
              <a:t>Жұбаназарова, </a:t>
            </a:r>
            <a:r>
              <a:rPr lang="ru-RU" sz="1600" dirty="0">
                <a:latin typeface="Times New Roman" pitchFamily="18" charset="0"/>
                <a:cs typeface="Times New Roman" pitchFamily="18" charset="0"/>
              </a:rPr>
              <a:t>Н. С. Психодиагностика </a:t>
            </a:r>
            <a:r>
              <a:rPr lang="ru-RU" sz="1600" dirty="0" err="1">
                <a:latin typeface="Times New Roman" pitchFamily="18" charset="0"/>
                <a:cs typeface="Times New Roman" pitchFamily="18" charset="0"/>
              </a:rPr>
              <a:t>негіздері</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оқу құралы </a:t>
            </a:r>
            <a:r>
              <a:rPr lang="ru-RU" sz="1600" dirty="0">
                <a:latin typeface="Times New Roman" pitchFamily="18" charset="0"/>
                <a:cs typeface="Times New Roman" pitchFamily="18" charset="0"/>
              </a:rPr>
              <a:t>/ Н. С. </a:t>
            </a:r>
            <a:r>
              <a:rPr lang="ru-RU" sz="1600" dirty="0" err="1">
                <a:latin typeface="Times New Roman" pitchFamily="18" charset="0"/>
                <a:cs typeface="Times New Roman" pitchFamily="18" charset="0"/>
              </a:rPr>
              <a:t>Жұбаназарова, </a:t>
            </a:r>
            <a:r>
              <a:rPr lang="ru-RU" sz="1600" dirty="0">
                <a:latin typeface="Times New Roman" pitchFamily="18" charset="0"/>
                <a:cs typeface="Times New Roman" pitchFamily="18" charset="0"/>
              </a:rPr>
              <a:t>З. Б. </a:t>
            </a:r>
            <a:r>
              <a:rPr lang="ru-RU" sz="1600" dirty="0" err="1">
                <a:latin typeface="Times New Roman" pitchFamily="18" charset="0"/>
                <a:cs typeface="Times New Roman" pitchFamily="18" charset="0"/>
              </a:rPr>
              <a:t>Мадалиева</a:t>
            </a:r>
            <a:r>
              <a:rPr lang="ru-RU" sz="1600" dirty="0">
                <a:latin typeface="Times New Roman" pitchFamily="18" charset="0"/>
                <a:cs typeface="Times New Roman" pitchFamily="18" charset="0"/>
              </a:rPr>
              <a:t>, Н. Қ. </a:t>
            </a:r>
            <a:r>
              <a:rPr lang="ru-RU" sz="1600" dirty="0" err="1">
                <a:latin typeface="Times New Roman" pitchFamily="18" charset="0"/>
                <a:cs typeface="Times New Roman" pitchFamily="18" charset="0"/>
              </a:rPr>
              <a:t>Тоқсанбаева </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Әл-Фараби атын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ҚазҰУ.</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Алматы</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Қазақ ун-ті</a:t>
            </a:r>
            <a:r>
              <a:rPr lang="ru-RU" sz="1600" dirty="0">
                <a:latin typeface="Times New Roman" pitchFamily="18" charset="0"/>
                <a:cs typeface="Times New Roman" pitchFamily="18" charset="0"/>
              </a:rPr>
              <a:t>, 2020. - 253, [1] б. - </a:t>
            </a:r>
            <a:r>
              <a:rPr lang="en-US" sz="1600" dirty="0">
                <a:latin typeface="Times New Roman" pitchFamily="18" charset="0"/>
                <a:cs typeface="Times New Roman" pitchFamily="18" charset="0"/>
              </a:rPr>
              <a:t>URL: http://elib.kaznu.kz/book/16569. - </a:t>
            </a:r>
            <a:r>
              <a:rPr lang="ru-RU" sz="1600" dirty="0" err="1">
                <a:latin typeface="Times New Roman" pitchFamily="18" charset="0"/>
                <a:cs typeface="Times New Roman" pitchFamily="18" charset="0"/>
              </a:rPr>
              <a:t>Библиогр</a:t>
            </a:r>
            <a:r>
              <a:rPr lang="ru-RU" sz="1600" dirty="0">
                <a:latin typeface="Times New Roman" pitchFamily="18" charset="0"/>
                <a:cs typeface="Times New Roman" pitchFamily="18" charset="0"/>
              </a:rPr>
              <a:t>.: 243-251 б. - </a:t>
            </a:r>
            <a:r>
              <a:rPr lang="en-US" sz="1600" dirty="0">
                <a:latin typeface="Times New Roman" pitchFamily="18" charset="0"/>
                <a:cs typeface="Times New Roman" pitchFamily="18" charset="0"/>
              </a:rPr>
              <a:t>ISBN 978-604-04-4713-4</a:t>
            </a:r>
            <a:endParaRPr lang="kk-KZ" sz="1600" dirty="0">
              <a:latin typeface="Times New Roman" pitchFamily="18" charset="0"/>
              <a:cs typeface="Times New Roman" pitchFamily="18" charset="0"/>
            </a:endParaRPr>
          </a:p>
          <a:p>
            <a:pPr lvl="0" fontAlgn="base"/>
            <a:r>
              <a:rPr lang="kk-KZ" sz="1600" dirty="0">
                <a:latin typeface="Times New Roman" pitchFamily="18" charset="0"/>
                <a:cs typeface="Times New Roman" pitchFamily="18" charset="0"/>
              </a:rPr>
              <a:t>8. </a:t>
            </a:r>
            <a:r>
              <a:rPr lang="ru-RU" sz="1600" dirty="0">
                <a:latin typeface="Times New Roman" pitchFamily="18" charset="0"/>
                <a:cs typeface="Times New Roman" pitchFamily="18" charset="0"/>
              </a:rPr>
              <a:t>Практикум по психодиагностике : практикум / </a:t>
            </a:r>
            <a:r>
              <a:rPr lang="ru-RU" sz="1600" dirty="0" err="1">
                <a:latin typeface="Times New Roman" pitchFamily="18" charset="0"/>
                <a:cs typeface="Times New Roman" pitchFamily="18" charset="0"/>
              </a:rPr>
              <a:t>КазНУ</a:t>
            </a:r>
            <a:r>
              <a:rPr lang="ru-RU" sz="1600" dirty="0">
                <a:latin typeface="Times New Roman" pitchFamily="18" charset="0"/>
                <a:cs typeface="Times New Roman" pitchFamily="18" charset="0"/>
              </a:rPr>
              <a:t> им. </a:t>
            </a:r>
            <a:r>
              <a:rPr lang="ru-RU" sz="1600" dirty="0" err="1">
                <a:latin typeface="Times New Roman" pitchFamily="18" charset="0"/>
                <a:cs typeface="Times New Roman" pitchFamily="18" charset="0"/>
              </a:rPr>
              <a:t>аль-Фараби</a:t>
            </a:r>
            <a:r>
              <a:rPr lang="ru-RU" sz="1600" dirty="0">
                <a:latin typeface="Times New Roman" pitchFamily="18" charset="0"/>
                <a:cs typeface="Times New Roman" pitchFamily="18" charset="0"/>
              </a:rPr>
              <a:t> ; [авт.-сост.: А. И. Гарбер, Д. В. Иванов, С. К. </a:t>
            </a:r>
            <a:r>
              <a:rPr lang="ru-RU" sz="1600" dirty="0" err="1">
                <a:latin typeface="Times New Roman" pitchFamily="18" charset="0"/>
                <a:cs typeface="Times New Roman" pitchFamily="18" charset="0"/>
              </a:rPr>
              <a:t>Бердибаева</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Алматы</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Қазақ ун-ті</a:t>
            </a:r>
            <a:r>
              <a:rPr lang="ru-RU" sz="1600" dirty="0">
                <a:latin typeface="Times New Roman" pitchFamily="18" charset="0"/>
                <a:cs typeface="Times New Roman" pitchFamily="18" charset="0"/>
              </a:rPr>
              <a:t>, 2019. - 364 с. - URL: http://elib.kaznu.kz/order-book. - </a:t>
            </a:r>
            <a:r>
              <a:rPr lang="ru-RU" sz="1600" dirty="0" err="1">
                <a:latin typeface="Times New Roman" pitchFamily="18" charset="0"/>
                <a:cs typeface="Times New Roman" pitchFamily="18" charset="0"/>
              </a:rPr>
              <a:t>Библиогр</a:t>
            </a:r>
            <a:r>
              <a:rPr lang="ru-RU" sz="1600" dirty="0">
                <a:latin typeface="Times New Roman" pitchFamily="18" charset="0"/>
                <a:cs typeface="Times New Roman" pitchFamily="18" charset="0"/>
              </a:rPr>
              <a:t>.: с. 359-360. - 100 (тираж) экз. - ISBN 978-601-04-3727-2 </a:t>
            </a:r>
          </a:p>
          <a:p>
            <a:pPr lvl="0" fontAlgn="base"/>
            <a:r>
              <a:rPr lang="kk-KZ" sz="1600" dirty="0">
                <a:latin typeface="Times New Roman" pitchFamily="18" charset="0"/>
                <a:cs typeface="Times New Roman" pitchFamily="18" charset="0"/>
              </a:rPr>
              <a:t>9. </a:t>
            </a:r>
            <a:r>
              <a:rPr lang="ru-RU" sz="1600" dirty="0">
                <a:latin typeface="Times New Roman" pitchFamily="18" charset="0"/>
                <a:cs typeface="Times New Roman" pitchFamily="18" charset="0"/>
              </a:rPr>
              <a:t>Непомнящая, Н.И. Психодиагностика личности: теория и практика : учеб. пособие для вузов / Н. И. Непомнящая. - М. : ВЛАДОС, 2003. - 188, [4] с. - (Учеб. пособие для вузов). - URL: http://elib.kaznu.kz/order-book. - ISBN 5-691-00479-4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емей, НАЗАРЛАРЫҢЫЗҒА РАХМЕТ! - ppt download">
            <a:extLst>
              <a:ext uri="{FF2B5EF4-FFF2-40B4-BE49-F238E27FC236}">
                <a16:creationId xmlns="" xmlns:a16="http://schemas.microsoft.com/office/drawing/2014/main" id="{2A04209E-8B81-42DD-B1D4-0AFACE2521A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51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 xmlns:a16="http://schemas.microsoft.com/office/drawing/2014/main" id="{0DBF1ABE-8590-450D-BB49-BDDCCF3EE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a:extLst>
              <a:ext uri="{FF2B5EF4-FFF2-40B4-BE49-F238E27FC236}">
                <a16:creationId xmlns="" xmlns:a16="http://schemas.microsoft.com/office/drawing/2014/main" id="{3F927838-1EC1-4FF7-901E-1A72863AD9C3}"/>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9294" r="19013"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7" name="Freeform: Shape 26">
            <a:extLst>
              <a:ext uri="{FF2B5EF4-FFF2-40B4-BE49-F238E27FC236}">
                <a16:creationId xmlns="" xmlns:a16="http://schemas.microsoft.com/office/drawing/2014/main" id="{DCD36D47-40B7-494B-B249-3CBA333DE2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Freeform: Shape 28">
            <a:extLst>
              <a:ext uri="{FF2B5EF4-FFF2-40B4-BE49-F238E27FC236}">
                <a16:creationId xmlns="" xmlns:a16="http://schemas.microsoft.com/office/drawing/2014/main" id="{03AD0D1C-F8BA-4CD1-BC4D-BE1823F3EB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 xmlns:a16="http://schemas.microsoft.com/office/drawing/2014/main" id="{FBA7E51E-7B6A-4A79-8F84-47C845C7A2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Подзаголовок 2">
            <a:extLst>
              <a:ext uri="{FF2B5EF4-FFF2-40B4-BE49-F238E27FC236}">
                <a16:creationId xmlns="" xmlns:a16="http://schemas.microsoft.com/office/drawing/2014/main" id="{4418DC3C-96E4-4AED-9177-1E5C68C1C2F8}"/>
              </a:ext>
            </a:extLst>
          </p:cNvPr>
          <p:cNvSpPr>
            <a:spLocks noGrp="1"/>
          </p:cNvSpPr>
          <p:nvPr>
            <p:ph type="subTitle" idx="1"/>
          </p:nvPr>
        </p:nvSpPr>
        <p:spPr>
          <a:xfrm>
            <a:off x="223736" y="415636"/>
            <a:ext cx="7252009" cy="6192982"/>
          </a:xfrm>
        </p:spPr>
        <p:txBody>
          <a:bodyPr anchor="t">
            <a:normAutofit/>
          </a:bodyPr>
          <a:lstStyle/>
          <a:p>
            <a:pPr marR="71755">
              <a:lnSpc>
                <a:spcPct val="100000"/>
              </a:lnSpc>
              <a:spcBef>
                <a:spcPts val="0"/>
              </a:spcBef>
            </a:pPr>
            <a:r>
              <a:rPr lang="kk-KZ" sz="2800" b="1" dirty="0">
                <a:effectLst/>
                <a:latin typeface="Times New Roman" pitchFamily="18" charset="0"/>
                <a:ea typeface="Times New Roman" panose="02020603050405020304" pitchFamily="18" charset="0"/>
                <a:cs typeface="Times New Roman" pitchFamily="18" charset="0"/>
              </a:rPr>
              <a:t>Қарастырылатын сұрақтар:</a:t>
            </a:r>
          </a:p>
          <a:p>
            <a:pPr marR="71755">
              <a:lnSpc>
                <a:spcPct val="100000"/>
              </a:lnSpc>
              <a:spcBef>
                <a:spcPts val="0"/>
              </a:spcBef>
            </a:pPr>
            <a:endParaRPr lang="kk-KZ" sz="2800" b="1" dirty="0">
              <a:effectLst/>
              <a:latin typeface="Times New Roman" pitchFamily="18" charset="0"/>
              <a:ea typeface="Times New Roman" panose="02020603050405020304" pitchFamily="18" charset="0"/>
              <a:cs typeface="Times New Roman" pitchFamily="18" charset="0"/>
            </a:endParaRPr>
          </a:p>
          <a:p>
            <a:pPr>
              <a:lnSpc>
                <a:spcPct val="100000"/>
              </a:lnSpc>
              <a:spcBef>
                <a:spcPts val="0"/>
              </a:spcBef>
              <a:buAutoNum type="arabicPeriod"/>
            </a:pPr>
            <a:r>
              <a:rPr lang="kk-KZ" sz="2800" dirty="0">
                <a:latin typeface="Times New Roman" pitchFamily="18" charset="0"/>
                <a:cs typeface="Times New Roman" pitchFamily="18" charset="0"/>
              </a:rPr>
              <a:t>Психодиагностика  ғылым  саласы  және  тәжірибе ретінде. </a:t>
            </a:r>
          </a:p>
          <a:p>
            <a:pPr>
              <a:lnSpc>
                <a:spcPct val="100000"/>
              </a:lnSpc>
              <a:spcBef>
                <a:spcPts val="0"/>
              </a:spcBef>
              <a:buAutoNum type="arabicPeriod"/>
            </a:pPr>
            <a:r>
              <a:rPr lang="kk-KZ" sz="2800" dirty="0">
                <a:latin typeface="Times New Roman" pitchFamily="18" charset="0"/>
                <a:cs typeface="Times New Roman" pitchFamily="18" charset="0"/>
              </a:rPr>
              <a:t>Психодиагностика  психологиялық диагноз  қоюдың әдістері мен амалдарының  ғылыми  жүйесі  ретінде.  </a:t>
            </a:r>
          </a:p>
          <a:p>
            <a:pPr>
              <a:lnSpc>
                <a:spcPct val="100000"/>
              </a:lnSpc>
              <a:spcBef>
                <a:spcPts val="0"/>
              </a:spcBef>
              <a:buAutoNum type="arabicPeriod"/>
            </a:pPr>
            <a:r>
              <a:rPr lang="kk-KZ" sz="2800" dirty="0">
                <a:latin typeface="Times New Roman" pitchFamily="18" charset="0"/>
                <a:cs typeface="Times New Roman" pitchFamily="18" charset="0"/>
              </a:rPr>
              <a:t>Псхологиялық  диагноз туралы түсінік және оның деңгейлері. </a:t>
            </a:r>
          </a:p>
          <a:p>
            <a:pPr>
              <a:lnSpc>
                <a:spcPct val="100000"/>
              </a:lnSpc>
              <a:spcBef>
                <a:spcPts val="0"/>
              </a:spcBef>
              <a:buAutoNum type="arabicPeriod"/>
            </a:pPr>
            <a:r>
              <a:rPr lang="kk-KZ" sz="2800" dirty="0">
                <a:latin typeface="Times New Roman" pitchFamily="18" charset="0"/>
                <a:cs typeface="Times New Roman" pitchFamily="18" charset="0"/>
              </a:rPr>
              <a:t>Психодиагностикалық міндеттердің жә</a:t>
            </a:r>
            <a:r>
              <a:rPr lang="ru-RU" sz="2800" dirty="0">
                <a:latin typeface="Times New Roman" pitchFamily="18" charset="0"/>
                <a:cs typeface="Times New Roman" pitchFamily="18" charset="0"/>
              </a:rPr>
              <a:t>не зерттеу </a:t>
            </a:r>
            <a:r>
              <a:rPr lang="ru-RU" sz="2800" dirty="0" err="1">
                <a:latin typeface="Times New Roman" pitchFamily="18" charset="0"/>
                <a:cs typeface="Times New Roman" pitchFamily="18" charset="0"/>
              </a:rPr>
              <a:t>әдістерінің классификациясы</a:t>
            </a:r>
            <a:r>
              <a:rPr lang="ru-RU" sz="2800" dirty="0">
                <a:latin typeface="Times New Roman" pitchFamily="18" charset="0"/>
                <a:cs typeface="Times New Roman" pitchFamily="18" charset="0"/>
              </a:rPr>
              <a:t>. </a:t>
            </a:r>
            <a:endParaRPr lang="kk-KZ"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92126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subTitle" idx="1"/>
          </p:nvPr>
        </p:nvSpPr>
        <p:spPr>
          <a:xfrm>
            <a:off x="756557" y="669075"/>
            <a:ext cx="10678886" cy="5622868"/>
          </a:xfrm>
        </p:spPr>
        <p:txBody>
          <a:bodyPr>
            <a:noAutofit/>
          </a:bodyPr>
          <a:lstStyle/>
          <a:p>
            <a:pPr algn="just">
              <a:lnSpc>
                <a:spcPct val="100000"/>
              </a:lnSpc>
            </a:pPr>
            <a:r>
              <a:rPr lang="ru-RU" sz="2300" b="1" spc="0" dirty="0">
                <a:solidFill>
                  <a:schemeClr val="tx1"/>
                </a:solidFill>
                <a:latin typeface="Times New Roman" panose="02020603050405020304" pitchFamily="18" charset="0"/>
                <a:cs typeface="Times New Roman" panose="02020603050405020304" pitchFamily="18" charset="0"/>
              </a:rPr>
              <a:t>Психодиагностика</a:t>
            </a:r>
            <a:r>
              <a:rPr lang="ru-RU" sz="2300" spc="0" dirty="0">
                <a:solidFill>
                  <a:schemeClr val="tx1"/>
                </a:solidFill>
                <a:latin typeface="Times New Roman" panose="02020603050405020304" pitchFamily="18" charset="0"/>
                <a:cs typeface="Times New Roman" panose="02020603050405020304" pitchFamily="18" charset="0"/>
              </a:rPr>
              <a:t> - </a:t>
            </a:r>
            <a:r>
              <a:rPr lang="ru-RU" sz="2300" spc="0" dirty="0" err="1">
                <a:solidFill>
                  <a:schemeClr val="tx1"/>
                </a:solidFill>
                <a:latin typeface="Times New Roman" panose="02020603050405020304" pitchFamily="18" charset="0"/>
                <a:cs typeface="Times New Roman" panose="02020603050405020304" pitchFamily="18" charset="0"/>
              </a:rPr>
              <a:t>бұл</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жеке</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тұлғаның</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жеке</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психологиялық</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ерекшеліктерін</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сондай-ақ</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адамның</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өмірлік</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белсенділігі</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жүзеге</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асырылатын</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әлеуметтік</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ортаның</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айнымалыларын</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бағалау</a:t>
            </a:r>
            <a:r>
              <a:rPr lang="ru-RU" sz="2300" spc="0" dirty="0">
                <a:solidFill>
                  <a:schemeClr val="tx1"/>
                </a:solidFill>
                <a:latin typeface="Times New Roman" panose="02020603050405020304" pitchFamily="18" charset="0"/>
                <a:cs typeface="Times New Roman" panose="02020603050405020304" pitchFamily="18" charset="0"/>
              </a:rPr>
              <a:t> мен </a:t>
            </a:r>
            <a:r>
              <a:rPr lang="ru-RU" sz="2300" spc="0" dirty="0" err="1">
                <a:solidFill>
                  <a:schemeClr val="tx1"/>
                </a:solidFill>
                <a:latin typeface="Times New Roman" panose="02020603050405020304" pitchFamily="18" charset="0"/>
                <a:cs typeface="Times New Roman" panose="02020603050405020304" pitchFamily="18" charset="0"/>
              </a:rPr>
              <a:t>өлшеудің</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теориясын</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принциптері</a:t>
            </a:r>
            <a:r>
              <a:rPr lang="ru-RU" sz="2300" spc="0" dirty="0">
                <a:solidFill>
                  <a:schemeClr val="tx1"/>
                </a:solidFill>
                <a:latin typeface="Times New Roman" panose="02020603050405020304" pitchFamily="18" charset="0"/>
                <a:cs typeface="Times New Roman" panose="02020603050405020304" pitchFamily="18" charset="0"/>
              </a:rPr>
              <a:t> мен </a:t>
            </a:r>
            <a:r>
              <a:rPr lang="ru-RU" sz="2300" spc="0" dirty="0" err="1">
                <a:solidFill>
                  <a:schemeClr val="tx1"/>
                </a:solidFill>
                <a:latin typeface="Times New Roman" panose="02020603050405020304" pitchFamily="18" charset="0"/>
                <a:cs typeface="Times New Roman" panose="02020603050405020304" pitchFamily="18" charset="0"/>
              </a:rPr>
              <a:t>құралдарын</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дамытатын</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психологиялық</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ғылым</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саласы</a:t>
            </a:r>
            <a:r>
              <a:rPr lang="kk-KZ"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Термині</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алғаш</a:t>
            </a:r>
            <a:r>
              <a:rPr lang="ru-RU" sz="2300" spc="0" dirty="0">
                <a:solidFill>
                  <a:schemeClr val="tx1"/>
                </a:solidFill>
                <a:latin typeface="Times New Roman" panose="02020603050405020304" pitchFamily="18" charset="0"/>
                <a:cs typeface="Times New Roman" panose="02020603050405020304" pitchFamily="18" charset="0"/>
              </a:rPr>
              <a:t> 1921 </a:t>
            </a:r>
            <a:r>
              <a:rPr lang="ru-RU" sz="2300" spc="0" dirty="0" err="1">
                <a:solidFill>
                  <a:schemeClr val="tx1"/>
                </a:solidFill>
                <a:latin typeface="Times New Roman" panose="02020603050405020304" pitchFamily="18" charset="0"/>
                <a:cs typeface="Times New Roman" panose="02020603050405020304" pitchFamily="18" charset="0"/>
              </a:rPr>
              <a:t>жылы</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пайда</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болды</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Г.Роршах</a:t>
            </a:r>
            <a:r>
              <a:rPr lang="ru-RU" sz="2300" spc="0" dirty="0">
                <a:solidFill>
                  <a:schemeClr val="tx1"/>
                </a:solidFill>
                <a:latin typeface="Times New Roman" panose="02020603050405020304" pitchFamily="18" charset="0"/>
                <a:cs typeface="Times New Roman" panose="02020603050405020304" pitchFamily="18" charset="0"/>
              </a:rPr>
              <a:t>).</a:t>
            </a:r>
          </a:p>
          <a:p>
            <a:pPr algn="just">
              <a:lnSpc>
                <a:spcPct val="100000"/>
              </a:lnSpc>
            </a:pPr>
            <a:r>
              <a:rPr lang="ru-RU" sz="2300" spc="0" dirty="0">
                <a:solidFill>
                  <a:schemeClr val="tx1"/>
                </a:solidFill>
                <a:latin typeface="Times New Roman" panose="02020603050405020304" pitchFamily="18" charset="0"/>
                <a:cs typeface="Times New Roman" panose="02020603050405020304" pitchFamily="18" charset="0"/>
              </a:rPr>
              <a:t>Психодиагностика </a:t>
            </a:r>
            <a:r>
              <a:rPr lang="ru-RU" sz="2300" spc="0" dirty="0" err="1">
                <a:solidFill>
                  <a:schemeClr val="tx1"/>
                </a:solidFill>
                <a:latin typeface="Times New Roman" panose="02020603050405020304" pitchFamily="18" charset="0"/>
                <a:cs typeface="Times New Roman" panose="02020603050405020304" pitchFamily="18" charset="0"/>
              </a:rPr>
              <a:t>ғылыми</a:t>
            </a:r>
            <a:r>
              <a:rPr lang="ru-RU" sz="2300" spc="0" dirty="0">
                <a:solidFill>
                  <a:schemeClr val="tx1"/>
                </a:solidFill>
                <a:latin typeface="Times New Roman" panose="02020603050405020304" pitchFamily="18" charset="0"/>
                <a:cs typeface="Times New Roman" panose="02020603050405020304" pitchFamily="18" charset="0"/>
              </a:rPr>
              <a:t> сала </a:t>
            </a:r>
            <a:r>
              <a:rPr lang="ru-RU" sz="2300" spc="0" dirty="0" err="1">
                <a:solidFill>
                  <a:schemeClr val="tx1"/>
                </a:solidFill>
                <a:latin typeface="Times New Roman" panose="02020603050405020304" pitchFamily="18" charset="0"/>
                <a:cs typeface="Times New Roman" panose="02020603050405020304" pitchFamily="18" charset="0"/>
              </a:rPr>
              <a:t>ретінде</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адамдардың</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жеке</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психологиялық</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ерекшеліктерін</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өлшеу</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құралдарын</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құрудың</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теориялық</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негіздерін</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жасайды</a:t>
            </a:r>
            <a:r>
              <a:rPr lang="ru-RU" sz="2300" spc="0" dirty="0">
                <a:solidFill>
                  <a:schemeClr val="tx1"/>
                </a:solidFill>
                <a:latin typeface="Times New Roman" panose="02020603050405020304" pitchFamily="18" charset="0"/>
                <a:cs typeface="Times New Roman" panose="02020603050405020304" pitchFamily="18" charset="0"/>
              </a:rPr>
              <a:t>: </a:t>
            </a:r>
            <a:r>
              <a:rPr lang="kk-KZ" sz="2300" spc="0" dirty="0">
                <a:solidFill>
                  <a:schemeClr val="tx1"/>
                </a:solidFill>
                <a:effectLst/>
                <a:latin typeface="Times New Roman" panose="02020603050405020304" pitchFamily="18" charset="0"/>
                <a:ea typeface="Times New Roman" panose="02020603050405020304" pitchFamily="18" charset="0"/>
              </a:rPr>
              <a:t>валидтті және сенімді диагностикалық пікірлерді жасап шығарудың заңдылықтарын, психодиагностикалық әдістерді құру принциптерін және оларды нақты әдістемелер түрінде жүзеге асыру ерекшеліктерін және т.б. </a:t>
            </a:r>
            <a:r>
              <a:rPr lang="kk-KZ" sz="2300" spc="0" dirty="0">
                <a:solidFill>
                  <a:schemeClr val="tx1"/>
                </a:solidFill>
                <a:latin typeface="Times New Roman" panose="02020603050405020304" pitchFamily="18" charset="0"/>
                <a:ea typeface="Times New Roman" panose="02020603050405020304" pitchFamily="18" charset="0"/>
              </a:rPr>
              <a:t>қ</a:t>
            </a:r>
            <a:r>
              <a:rPr lang="kk-KZ" sz="2300" spc="0" dirty="0">
                <a:solidFill>
                  <a:schemeClr val="tx1"/>
                </a:solidFill>
                <a:effectLst/>
                <a:latin typeface="Times New Roman" panose="02020603050405020304" pitchFamily="18" charset="0"/>
                <a:ea typeface="Times New Roman" panose="02020603050405020304" pitchFamily="18" charset="0"/>
              </a:rPr>
              <a:t>арастырады.</a:t>
            </a:r>
            <a:endParaRPr lang="ru-RU" sz="2300" spc="0" dirty="0">
              <a:solidFill>
                <a:schemeClr val="tx1"/>
              </a:solidFill>
              <a:latin typeface="Times New Roman" panose="02020603050405020304" pitchFamily="18" charset="0"/>
              <a:cs typeface="Times New Roman" panose="02020603050405020304" pitchFamily="18" charset="0"/>
            </a:endParaRPr>
          </a:p>
          <a:p>
            <a:pPr algn="just">
              <a:lnSpc>
                <a:spcPct val="100000"/>
              </a:lnSpc>
            </a:pPr>
            <a:r>
              <a:rPr lang="ru-RU" sz="2300" spc="0" dirty="0" err="1">
                <a:solidFill>
                  <a:schemeClr val="tx1"/>
                </a:solidFill>
                <a:latin typeface="Times New Roman" panose="02020603050405020304" pitchFamily="18" charset="0"/>
                <a:cs typeface="Times New Roman" panose="02020603050405020304" pitchFamily="18" charset="0"/>
              </a:rPr>
              <a:t>Психодиагностиканы</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практикалық</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қолдану</a:t>
            </a:r>
            <a:r>
              <a:rPr lang="kk-KZ" sz="2300" spc="0" dirty="0">
                <a:solidFill>
                  <a:schemeClr val="tx1"/>
                </a:solidFill>
                <a:latin typeface="Times New Roman" panose="02020603050405020304" pitchFamily="18" charset="0"/>
                <a:cs typeface="Times New Roman" panose="02020603050405020304" pitchFamily="18" charset="0"/>
              </a:rPr>
              <a:t>:</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психологтың</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диагностикалық</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жағдайларда</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зерттелушімен</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байланысу</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диагностикалық</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мәселелерді</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шешу</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психодиагностикалық</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әдістерді</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қолдану</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психологиялық</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диагнозды</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тұжырымдау</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және</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дұрыс</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психодиагностикалық</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қорытынды</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жасау</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қабілетін</a:t>
            </a:r>
            <a:r>
              <a:rPr lang="ru-RU" sz="2300" spc="0" dirty="0">
                <a:solidFill>
                  <a:schemeClr val="tx1"/>
                </a:solidFill>
                <a:latin typeface="Times New Roman" panose="02020603050405020304" pitchFamily="18" charset="0"/>
                <a:cs typeface="Times New Roman" panose="02020603050405020304" pitchFamily="18" charset="0"/>
              </a:rPr>
              <a:t> </a:t>
            </a:r>
            <a:r>
              <a:rPr lang="ru-RU" sz="2300" spc="0" dirty="0" err="1">
                <a:solidFill>
                  <a:schemeClr val="tx1"/>
                </a:solidFill>
                <a:latin typeface="Times New Roman" panose="02020603050405020304" pitchFamily="18" charset="0"/>
                <a:cs typeface="Times New Roman" panose="02020603050405020304" pitchFamily="18" charset="0"/>
              </a:rPr>
              <a:t>қамтиды</a:t>
            </a:r>
            <a:r>
              <a:rPr lang="ru-RU" sz="2300" spc="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subTitle" idx="1"/>
          </p:nvPr>
        </p:nvSpPr>
        <p:spPr>
          <a:xfrm>
            <a:off x="3777342" y="617566"/>
            <a:ext cx="7783285" cy="5622868"/>
          </a:xfrm>
        </p:spPr>
        <p:txBody>
          <a:bodyPr>
            <a:noAutofit/>
          </a:bodyPr>
          <a:lstStyle/>
          <a:p>
            <a:pPr algn="just">
              <a:lnSpc>
                <a:spcPct val="100000"/>
              </a:lnSpc>
            </a:pPr>
            <a:r>
              <a:rPr lang="kk-KZ" sz="3200" b="1" spc="0" dirty="0">
                <a:solidFill>
                  <a:schemeClr val="tx1"/>
                </a:solidFill>
                <a:latin typeface="Times New Roman" panose="02020603050405020304" pitchFamily="18" charset="0"/>
                <a:ea typeface="Times New Roman" panose="02020603050405020304" pitchFamily="18" charset="0"/>
              </a:rPr>
              <a:t>П</a:t>
            </a:r>
            <a:r>
              <a:rPr lang="kk-KZ" sz="3200" b="1" spc="0" dirty="0">
                <a:solidFill>
                  <a:schemeClr val="tx1"/>
                </a:solidFill>
                <a:effectLst/>
                <a:latin typeface="Times New Roman" panose="02020603050405020304" pitchFamily="18" charset="0"/>
                <a:ea typeface="Times New Roman" panose="02020603050405020304" pitchFamily="18" charset="0"/>
              </a:rPr>
              <a:t>сиходиагностика 3 бөлімнен тұрады: </a:t>
            </a:r>
          </a:p>
          <a:p>
            <a:pPr algn="just">
              <a:lnSpc>
                <a:spcPct val="100000"/>
              </a:lnSpc>
            </a:pPr>
            <a:endParaRPr lang="ru-RU" sz="3600" b="1" spc="0" dirty="0">
              <a:solidFill>
                <a:schemeClr val="tx1"/>
              </a:solidFill>
              <a:effectLst/>
              <a:latin typeface="Times New Roman" panose="02020603050405020304" pitchFamily="18" charset="0"/>
              <a:ea typeface="Times New Roman" panose="02020603050405020304" pitchFamily="18" charset="0"/>
            </a:endParaRPr>
          </a:p>
          <a:p>
            <a:pPr algn="just">
              <a:lnSpc>
                <a:spcPct val="100000"/>
              </a:lnSpc>
            </a:pPr>
            <a:r>
              <a:rPr lang="kk-KZ" sz="2200" spc="0" dirty="0">
                <a:solidFill>
                  <a:schemeClr val="tx1"/>
                </a:solidFill>
                <a:effectLst/>
                <a:latin typeface="Times New Roman" panose="02020603050405020304" pitchFamily="18" charset="0"/>
                <a:ea typeface="Times New Roman" panose="02020603050405020304" pitchFamily="18" charset="0"/>
              </a:rPr>
              <a:t>1. Сәйкес келетін психологияның теоретикалық саласы, соның шеңберінде анықталатын психологиялық көрсеткіш теория жағынан негізделеді</a:t>
            </a:r>
            <a:endParaRPr lang="ru-RU" sz="2200" spc="0" dirty="0">
              <a:solidFill>
                <a:schemeClr val="tx1"/>
              </a:solidFill>
              <a:effectLst/>
              <a:latin typeface="Times New Roman" panose="02020603050405020304" pitchFamily="18" charset="0"/>
              <a:ea typeface="Times New Roman" panose="02020603050405020304" pitchFamily="18" charset="0"/>
            </a:endParaRPr>
          </a:p>
          <a:p>
            <a:pPr algn="just">
              <a:lnSpc>
                <a:spcPct val="100000"/>
              </a:lnSpc>
            </a:pPr>
            <a:r>
              <a:rPr lang="kk-KZ" sz="2200" spc="0" dirty="0">
                <a:solidFill>
                  <a:schemeClr val="tx1"/>
                </a:solidFill>
                <a:effectLst/>
                <a:latin typeface="Times New Roman" panose="02020603050405020304" pitchFamily="18" charset="0"/>
                <a:ea typeface="Times New Roman" panose="02020603050405020304" pitchFamily="18" charset="0"/>
              </a:rPr>
              <a:t>2. Психометрика - психодиагностикалық өлшеу әдістерін негіздейтін және математика-статистика жолымен жасап шығаратын ғылым</a:t>
            </a:r>
            <a:endParaRPr lang="ru-RU" sz="2200" spc="0" dirty="0">
              <a:solidFill>
                <a:schemeClr val="tx1"/>
              </a:solidFill>
              <a:effectLst/>
              <a:latin typeface="Times New Roman" panose="02020603050405020304" pitchFamily="18" charset="0"/>
              <a:ea typeface="Times New Roman" panose="02020603050405020304" pitchFamily="18" charset="0"/>
            </a:endParaRPr>
          </a:p>
          <a:p>
            <a:pPr algn="just">
              <a:lnSpc>
                <a:spcPct val="100000"/>
              </a:lnSpc>
            </a:pPr>
            <a:r>
              <a:rPr lang="kk-KZ" sz="2200" spc="0" dirty="0">
                <a:solidFill>
                  <a:schemeClr val="tx1"/>
                </a:solidFill>
                <a:effectLst/>
                <a:latin typeface="Times New Roman" panose="02020603050405020304" pitchFamily="18" charset="0"/>
                <a:ea typeface="Times New Roman" panose="02020603050405020304" pitchFamily="18" charset="0"/>
              </a:rPr>
              <a:t>3. Психодиагностиканың тәжірибелік қолдану салалары: оқыту мен тәрбиелеу, еңбек саласы (мысалы, жұмысқа қабылдау барысында ), патопсихологиялық зерттеулер, кеңес беру, психотерапия салаларында, соттық экспертиза әр салада өзіндік психодиагностикалық міндеттер болады.</a:t>
            </a:r>
            <a:endParaRPr lang="ru-RU" sz="2200" spc="0" dirty="0">
              <a:solidFill>
                <a:schemeClr val="tx1"/>
              </a:solidFill>
              <a:effectLst/>
              <a:latin typeface="Times New Roman" panose="02020603050405020304" pitchFamily="18" charset="0"/>
              <a:ea typeface="Times New Roman" panose="02020603050405020304" pitchFamily="18" charset="0"/>
            </a:endParaRPr>
          </a:p>
        </p:txBody>
      </p:sp>
      <p:pic>
        <p:nvPicPr>
          <p:cNvPr id="1026" name="Picture 2" descr="Personal Psychology - Regulating Thoughts And Behavior ® | Udemy">
            <a:extLst>
              <a:ext uri="{FF2B5EF4-FFF2-40B4-BE49-F238E27FC236}">
                <a16:creationId xmlns="" xmlns:a16="http://schemas.microsoft.com/office/drawing/2014/main" id="{109C1551-9EA1-7A98-DEC4-39DECD45FE1E}"/>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753" r="12812"/>
          <a:stretch/>
        </p:blipFill>
        <p:spPr bwMode="auto">
          <a:xfrm>
            <a:off x="293914" y="2307771"/>
            <a:ext cx="2960582" cy="25037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793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subTitle" idx="1"/>
          </p:nvPr>
        </p:nvSpPr>
        <p:spPr>
          <a:xfrm>
            <a:off x="3777342" y="617566"/>
            <a:ext cx="7783285" cy="5622868"/>
          </a:xfrm>
        </p:spPr>
        <p:txBody>
          <a:bodyPr>
            <a:noAutofit/>
          </a:bodyPr>
          <a:lstStyle/>
          <a:p>
            <a:pPr indent="633413" algn="ctr"/>
            <a:r>
              <a:rPr lang="kk-KZ" sz="2000" b="1" dirty="0" smtClean="0">
                <a:latin typeface="Times New Roman" pitchFamily="18" charset="0"/>
                <a:cs typeface="Times New Roman" pitchFamily="18" charset="0"/>
              </a:rPr>
              <a:t>ҒЫЛЫМ РЕТІНДЕГІ ПСИХОДИАГНОСТИКА:</a:t>
            </a:r>
          </a:p>
          <a:p>
            <a:pPr indent="633413" algn="just">
              <a:buFont typeface="Wingdings" pitchFamily="2" charset="2"/>
              <a:buChar char="Ø"/>
            </a:pPr>
            <a:r>
              <a:rPr lang="kk-KZ" sz="2000" dirty="0" smtClean="0">
                <a:latin typeface="Times New Roman" pitchFamily="18" charset="0"/>
                <a:cs typeface="Times New Roman" pitchFamily="18" charset="0"/>
              </a:rPr>
              <a:t>психологиялық құбылыстар табиғатын, психодиагностикада қолданылатын құралдардың жалпы ғылыми және методологиялық талаптарға сәйкестігін зерттейтін;  </a:t>
            </a:r>
          </a:p>
          <a:p>
            <a:pPr indent="633413" algn="just">
              <a:buFont typeface="Wingdings" pitchFamily="2" charset="2"/>
              <a:buChar char="Ø"/>
            </a:pPr>
            <a:r>
              <a:rPr lang="kk-KZ" sz="2000" dirty="0" smtClean="0">
                <a:latin typeface="Times New Roman" pitchFamily="18" charset="0"/>
                <a:cs typeface="Times New Roman" pitchFamily="18" charset="0"/>
              </a:rPr>
              <a:t>психодиагностиканың әртүрлі құралдарына және оларды қолдану процедурларына қойылатын әдістемелік талаптарды жасайтын; </a:t>
            </a:r>
          </a:p>
          <a:p>
            <a:pPr indent="633413" algn="just">
              <a:buFont typeface="Wingdings" pitchFamily="2" charset="2"/>
              <a:buChar char="Ø"/>
            </a:pPr>
            <a:r>
              <a:rPr lang="kk-KZ" sz="2000" dirty="0" smtClean="0">
                <a:latin typeface="Times New Roman" pitchFamily="18" charset="0"/>
                <a:cs typeface="Times New Roman" pitchFamily="18" charset="0"/>
              </a:rPr>
              <a:t> практикалық психодиагностика нәтижелерінің дұрыстығы негіздемесін зерттейтін; </a:t>
            </a:r>
          </a:p>
          <a:p>
            <a:pPr indent="633413" algn="just">
              <a:buFont typeface="Wingdings" pitchFamily="2" charset="2"/>
              <a:buChar char="Ø"/>
            </a:pPr>
            <a:r>
              <a:rPr lang="kk-KZ" sz="2000" dirty="0" smtClean="0">
                <a:latin typeface="Times New Roman" pitchFamily="18" charset="0"/>
                <a:cs typeface="Times New Roman" pitchFamily="18" charset="0"/>
              </a:rPr>
              <a:t>психодиагностика әдістерін құрастырудың негізгі процедураларын жасайтын және олардың ғылымилығын тексеретін ғылыми білім саласы.</a:t>
            </a:r>
            <a:endParaRPr lang="ru-RU" sz="2000" dirty="0" smtClean="0"/>
          </a:p>
          <a:p>
            <a:pPr algn="just">
              <a:lnSpc>
                <a:spcPct val="100000"/>
              </a:lnSpc>
            </a:pPr>
            <a:endParaRPr lang="ru-RU" sz="2200" spc="0" dirty="0">
              <a:solidFill>
                <a:schemeClr val="tx1"/>
              </a:solidFill>
              <a:effectLst/>
              <a:latin typeface="Times New Roman" panose="02020603050405020304" pitchFamily="18" charset="0"/>
              <a:ea typeface="Times New Roman" panose="02020603050405020304" pitchFamily="18" charset="0"/>
            </a:endParaRPr>
          </a:p>
        </p:txBody>
      </p:sp>
      <p:pic>
        <p:nvPicPr>
          <p:cNvPr id="1026" name="Picture 2" descr="Personal Psychology - Regulating Thoughts And Behavior ® | Udemy">
            <a:extLst>
              <a:ext uri="{FF2B5EF4-FFF2-40B4-BE49-F238E27FC236}">
                <a16:creationId xmlns="" xmlns:a16="http://schemas.microsoft.com/office/drawing/2014/main" id="{109C1551-9EA1-7A98-DEC4-39DECD45FE1E}"/>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753" r="12812"/>
          <a:stretch/>
        </p:blipFill>
        <p:spPr bwMode="auto">
          <a:xfrm>
            <a:off x="293914" y="2307771"/>
            <a:ext cx="2960582" cy="25037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793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subTitle" idx="1"/>
          </p:nvPr>
        </p:nvSpPr>
        <p:spPr>
          <a:xfrm>
            <a:off x="3777342" y="617566"/>
            <a:ext cx="7783285" cy="5622868"/>
          </a:xfrm>
        </p:spPr>
        <p:txBody>
          <a:bodyPr>
            <a:noAutofit/>
          </a:bodyPr>
          <a:lstStyle/>
          <a:p>
            <a:pPr indent="633413" algn="just"/>
            <a:r>
              <a:rPr lang="kk-KZ" sz="2000" b="1" dirty="0" smtClean="0">
                <a:latin typeface="Times New Roman" pitchFamily="18" charset="0"/>
                <a:cs typeface="Times New Roman" pitchFamily="18" charset="0"/>
              </a:rPr>
              <a:t>Психодиагностика практикалық қызмет </a:t>
            </a:r>
            <a:r>
              <a:rPr lang="kk-KZ" sz="2000" dirty="0" smtClean="0">
                <a:latin typeface="Times New Roman" pitchFamily="18" charset="0"/>
                <a:cs typeface="Times New Roman" pitchFamily="18" charset="0"/>
              </a:rPr>
              <a:t>ретінде:</a:t>
            </a:r>
          </a:p>
          <a:p>
            <a:pPr indent="633413" algn="just">
              <a:buFont typeface="Wingdings" pitchFamily="2" charset="2"/>
              <a:buChar char="Ø"/>
            </a:pPr>
            <a:r>
              <a:rPr lang="kk-KZ" sz="2000" dirty="0" smtClean="0">
                <a:latin typeface="Times New Roman" pitchFamily="18" charset="0"/>
                <a:cs typeface="Times New Roman" pitchFamily="18" charset="0"/>
              </a:rPr>
              <a:t>  тұлғаның және топтың психологиялық ерекшеліктерін тікелей анықтау және бағалаудан тұратын әдістер мен процедуралар жүйесінен;</a:t>
            </a:r>
          </a:p>
          <a:p>
            <a:pPr indent="633413" algn="just">
              <a:buFont typeface="Wingdings" pitchFamily="2" charset="2"/>
              <a:buChar char="Ø"/>
            </a:pPr>
            <a:r>
              <a:rPr lang="kk-KZ" sz="2000" dirty="0" smtClean="0">
                <a:latin typeface="Times New Roman" pitchFamily="18" charset="0"/>
                <a:cs typeface="Times New Roman" pitchFamily="18" charset="0"/>
              </a:rPr>
              <a:t>психодиагност ретіндегі психологқа  қойылатын  кәсіби талаптарды;</a:t>
            </a:r>
          </a:p>
          <a:p>
            <a:pPr indent="633413" algn="just">
              <a:buFont typeface="Wingdings" pitchFamily="2" charset="2"/>
              <a:buChar char="Ø"/>
            </a:pPr>
            <a:r>
              <a:rPr lang="kk-KZ" sz="2000" dirty="0" smtClean="0">
                <a:latin typeface="Times New Roman" pitchFamily="18" charset="0"/>
                <a:cs typeface="Times New Roman" pitchFamily="18" charset="0"/>
              </a:rPr>
              <a:t> психодиагностикалық жұмыстарды жүргізу шарттарына қойылатын талаптарды анықтаудан тұрады.</a:t>
            </a:r>
          </a:p>
          <a:p>
            <a:pPr indent="633413" algn="just"/>
            <a:r>
              <a:rPr lang="kk-KZ" sz="2000" dirty="0" smtClean="0">
                <a:latin typeface="Times New Roman" pitchFamily="18" charset="0"/>
                <a:cs typeface="Times New Roman" pitchFamily="18" charset="0"/>
              </a:rPr>
              <a:t>Психодиагностикалық практика барысында дайын әдістемелермен сыналушыларға тексеру жүргізіледі, оның нәтижесі нақты адамдардың психикалық қасиеттері мен ерекшеліктері  туралы ақпарат алу</a:t>
            </a:r>
            <a:r>
              <a:rPr lang="kk-KZ"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p:txBody>
      </p:sp>
      <p:pic>
        <p:nvPicPr>
          <p:cNvPr id="1026" name="Picture 2" descr="Personal Psychology - Regulating Thoughts And Behavior ® | Udemy">
            <a:extLst>
              <a:ext uri="{FF2B5EF4-FFF2-40B4-BE49-F238E27FC236}">
                <a16:creationId xmlns="" xmlns:a16="http://schemas.microsoft.com/office/drawing/2014/main" id="{109C1551-9EA1-7A98-DEC4-39DECD45FE1E}"/>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753" r="12812"/>
          <a:stretch/>
        </p:blipFill>
        <p:spPr bwMode="auto">
          <a:xfrm>
            <a:off x="293914" y="2307771"/>
            <a:ext cx="2960582" cy="25037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793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1412" y="551077"/>
            <a:ext cx="10206445" cy="1310380"/>
          </a:xfrm>
        </p:spPr>
        <p:txBody>
          <a:bodyPr>
            <a:normAutofit fontScale="90000"/>
          </a:bodyPr>
          <a:lstStyle/>
          <a:p>
            <a:pPr lvl="0" algn="just"/>
            <a:r>
              <a:rPr lang="kk-KZ" baseline="0" dirty="0">
                <a:latin typeface="Times New Roman" panose="02020603050405020304" pitchFamily="18" charset="0"/>
                <a:cs typeface="Times New Roman" panose="02020603050405020304" pitchFamily="18" charset="0"/>
              </a:rPr>
              <a:t>Бодалев пен Столин психодиагностикалық әдістерді келесідей бөледі: </a:t>
            </a:r>
            <a:endParaRPr lang="ru-RU"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 xmlns:a16="http://schemas.microsoft.com/office/drawing/2014/main" id="{41538EB3-2A02-E57E-C3EE-8CC0EE5E22BF}"/>
              </a:ext>
            </a:extLst>
          </p:cNvPr>
          <p:cNvGraphicFramePr>
            <a:graphicFrameLocks noGrp="1"/>
          </p:cNvGraphicFramePr>
          <p:nvPr>
            <p:ph idx="1"/>
            <p:extLst>
              <p:ext uri="{D42A27DB-BD31-4B8C-83A1-F6EECF244321}">
                <p14:modId xmlns="" xmlns:p14="http://schemas.microsoft.com/office/powerpoint/2010/main" val="3448935975"/>
              </p:ext>
            </p:extLst>
          </p:nvPr>
        </p:nvGraphicFramePr>
        <p:xfrm>
          <a:off x="751113" y="1861457"/>
          <a:ext cx="10689773" cy="471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9B0F7D69-D93C-4C38-A23D-76E000D691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 xmlns:a16="http://schemas.microsoft.com/office/drawing/2014/main" id="{8CD419D4-EA9D-42D9-BF62-B07F0B7B67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 xmlns:a16="http://schemas.microsoft.com/office/drawing/2014/main" id="{1C6FEC9B-9608-4181-A9E5-A1B80E720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 xmlns:a16="http://schemas.microsoft.com/office/drawing/2014/main" id="{AB1564ED-F26F-451D-97D6-A6EC3E83FD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 xmlns:a16="http://schemas.microsoft.com/office/drawing/2014/main" id="{0CA184B6-3482-4F43-87F0-BC765DCFD8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 xmlns:a16="http://schemas.microsoft.com/office/drawing/2014/main" id="{6C869923-8380-4244-9548-802C330638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 xmlns:a16="http://schemas.microsoft.com/office/drawing/2014/main" id="{C06255F2-BC67-4DDE-B34E-AC4BA21838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 xmlns:a16="http://schemas.microsoft.com/office/drawing/2014/main" id="{55169443-FCCD-4C0A-8C69-18CD3FA096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 xmlns:a16="http://schemas.microsoft.com/office/drawing/2014/main" id="{0DBF1ABE-8590-450D-BB49-BDDCCF3EE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 xmlns:a16="http://schemas.microsoft.com/office/drawing/2014/main" id="{96CB0275-66F1-4491-93B8-121D0C7176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 xmlns:a16="http://schemas.microsoft.com/office/drawing/2014/main" id="{18D32C3D-8F76-4E99-BE56-0836CC38C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 xmlns:a16="http://schemas.microsoft.com/office/drawing/2014/main" id="{70766076-46F5-42D5-A773-2B3BEF2B8B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Graphic 5" descr="Отпечаток пальца">
            <a:extLst>
              <a:ext uri="{FF2B5EF4-FFF2-40B4-BE49-F238E27FC236}">
                <a16:creationId xmlns="" xmlns:a16="http://schemas.microsoft.com/office/drawing/2014/main" id="{D8DE84DB-A459-4BB8-AFEA-BFB5CDC2B5FB}"/>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139544" y="1794392"/>
            <a:ext cx="3217333" cy="3217333"/>
          </a:xfrm>
          <a:prstGeom prst="rect">
            <a:avLst/>
          </a:prstGeom>
        </p:spPr>
      </p:pic>
      <p:sp>
        <p:nvSpPr>
          <p:cNvPr id="4" name="TextBox 3">
            <a:extLst>
              <a:ext uri="{FF2B5EF4-FFF2-40B4-BE49-F238E27FC236}">
                <a16:creationId xmlns="" xmlns:a16="http://schemas.microsoft.com/office/drawing/2014/main" id="{3BADA592-E2A0-65C3-BCFA-8320E14BB985}"/>
              </a:ext>
            </a:extLst>
          </p:cNvPr>
          <p:cNvSpPr txBox="1"/>
          <p:nvPr/>
        </p:nvSpPr>
        <p:spPr>
          <a:xfrm>
            <a:off x="3185512" y="696152"/>
            <a:ext cx="8536192" cy="5170646"/>
          </a:xfrm>
          <a:prstGeom prst="rect">
            <a:avLst/>
          </a:prstGeom>
          <a:noFill/>
        </p:spPr>
        <p:txBody>
          <a:bodyPr wrap="square">
            <a:spAutoFit/>
          </a:bodyPr>
          <a:lstStyle/>
          <a:p>
            <a:pPr algn="just"/>
            <a:r>
              <a:rPr lang="kk-KZ" sz="2200" dirty="0">
                <a:effectLst/>
                <a:latin typeface="Times New Roman" panose="02020603050405020304" pitchFamily="18" charset="0"/>
                <a:ea typeface="Times New Roman" panose="02020603050405020304" pitchFamily="18" charset="0"/>
                <a:cs typeface="Times New Roman" panose="02020603050405020304" pitchFamily="18" charset="0"/>
              </a:rPr>
              <a:t>Психологиялық диагноз бұл психодиагностика әрекетінің қорытынды нәтижесі. ПД адамның индивидуалды-психологиялық ерекшеліктерін осы сәттегі қалпын бағалау, пайда болу себептерін түсіну, олардың болашақта дамуын болжау, ұсыныстар беру мақсаттарымен  анықтау мен жүйелі сипаттау болып табылады. </a:t>
            </a:r>
          </a:p>
          <a:p>
            <a:pPr algn="just"/>
            <a:r>
              <a:rPr lang="kk-KZ" sz="2200" dirty="0">
                <a:effectLst/>
                <a:latin typeface="Times New Roman" panose="02020603050405020304" pitchFamily="18" charset="0"/>
                <a:ea typeface="Times New Roman" panose="02020603050405020304" pitchFamily="18" charset="0"/>
                <a:cs typeface="Times New Roman" panose="02020603050405020304" pitchFamily="18" charset="0"/>
              </a:rPr>
              <a:t>Л.С. Выготский психологиялық диагноздың 3 деңгейін бөліп шығарды: </a:t>
            </a:r>
          </a:p>
          <a:p>
            <a:pPr marL="457200" indent="-457200" algn="just">
              <a:buAutoNum type="arabicPeriod"/>
            </a:pPr>
            <a:r>
              <a:rPr lang="kk-KZ" sz="2200" dirty="0">
                <a:effectLst/>
                <a:latin typeface="Times New Roman" panose="02020603050405020304" pitchFamily="18" charset="0"/>
                <a:ea typeface="Times New Roman" panose="02020603050405020304" pitchFamily="18" charset="0"/>
                <a:cs typeface="Times New Roman" panose="02020603050405020304" pitchFamily="18" charset="0"/>
              </a:rPr>
              <a:t>Симптоматикалық. Осы деңгейдегі диагноз адамның жеке дара психологиялық ерекшеліктерін анықтаумен шектеледі. </a:t>
            </a:r>
          </a:p>
          <a:p>
            <a:pPr marL="457200" indent="-457200" algn="just">
              <a:buAutoNum type="arabicPeriod"/>
            </a:pPr>
            <a:r>
              <a:rPr lang="kk-KZ" sz="2200" dirty="0">
                <a:effectLst/>
                <a:latin typeface="Times New Roman" panose="02020603050405020304" pitchFamily="18" charset="0"/>
                <a:ea typeface="Times New Roman" panose="02020603050405020304" pitchFamily="18" charset="0"/>
                <a:cs typeface="Times New Roman" panose="02020603050405020304" pitchFamily="18" charset="0"/>
              </a:rPr>
              <a:t>Этиологиялық. Бұл диагнозға ерекшеліктерді анықтау, сипаттау мен қоса олардың пайда болу себептері талданады </a:t>
            </a:r>
          </a:p>
          <a:p>
            <a:pPr marL="457200" indent="-457200" algn="just">
              <a:buAutoNum type="arabicPeriod"/>
            </a:pPr>
            <a:r>
              <a:rPr lang="kk-KZ" sz="2200" dirty="0">
                <a:effectLst/>
                <a:latin typeface="Times New Roman" panose="02020603050405020304" pitchFamily="18" charset="0"/>
                <a:ea typeface="Times New Roman" panose="02020603050405020304" pitchFamily="18" charset="0"/>
                <a:cs typeface="Times New Roman" panose="02020603050405020304" pitchFamily="18" charset="0"/>
              </a:rPr>
              <a:t>Типологиялық. Алынған мәліметтердің, яғни анықталған еркшеліктердің тұтастай тұлғаның динамикалық жүйесінде алатын орны анықталады, яғни адамның тұлғалық еркшеліктері жүйелі түрде сипатталады.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2011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 xmlns:p14="http://schemas.microsoft.com/office/powerpoint/2010/main" val="548128374"/>
              </p:ext>
            </p:extLst>
          </p:nvPr>
        </p:nvGraphicFramePr>
        <p:xfrm>
          <a:off x="285709" y="428605"/>
          <a:ext cx="11906291" cy="5824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SketchLinesVTI">
  <a:themeElements>
    <a:clrScheme name="AnalogousFromLightSeed_2SEEDS">
      <a:dk1>
        <a:srgbClr val="000000"/>
      </a:dk1>
      <a:lt1>
        <a:srgbClr val="FFFFFF"/>
      </a:lt1>
      <a:dk2>
        <a:srgbClr val="413924"/>
      </a:dk2>
      <a:lt2>
        <a:srgbClr val="E6E8EB"/>
      </a:lt2>
      <a:accent1>
        <a:srgbClr val="B5A065"/>
      </a:accent1>
      <a:accent2>
        <a:srgbClr val="CC9479"/>
      </a:accent2>
      <a:accent3>
        <a:srgbClr val="9DA66D"/>
      </a:accent3>
      <a:accent4>
        <a:srgbClr val="62AFA0"/>
      </a:accent4>
      <a:accent5>
        <a:srgbClr val="62ACC1"/>
      </a:accent5>
      <a:accent6>
        <a:srgbClr val="7090C9"/>
      </a:accent6>
      <a:hlink>
        <a:srgbClr val="7082B2"/>
      </a:hlink>
      <a:folHlink>
        <a:srgbClr val="848484"/>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0E1303072A1AC246B5C433DD0ED3ADBB" ma:contentTypeVersion="0" ma:contentTypeDescription="Создание документа." ma:contentTypeScope="" ma:versionID="c22e34f055bc0e882c858975705e8a4d">
  <xsd:schema xmlns:xsd="http://www.w3.org/2001/XMLSchema" xmlns:xs="http://www.w3.org/2001/XMLSchema" xmlns:p="http://schemas.microsoft.com/office/2006/metadata/properties" targetNamespace="http://schemas.microsoft.com/office/2006/metadata/properties" ma:root="true" ma:fieldsID="82fabbfca08c602fc194a16e9198900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1FFEA-B1E9-46EA-8FC1-6E661D4AE48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66DAFF-F075-4378-8E02-C15D91AEA053}">
  <ds:schemaRefs>
    <ds:schemaRef ds:uri="http://schemas.microsoft.com/sharepoint/v3/contenttype/forms"/>
  </ds:schemaRefs>
</ds:datastoreItem>
</file>

<file path=customXml/itemProps3.xml><?xml version="1.0" encoding="utf-8"?>
<ds:datastoreItem xmlns:ds="http://schemas.openxmlformats.org/officeDocument/2006/customXml" ds:itemID="{BDE80DA6-C5C5-4836-BAE2-1F80F894E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307</TotalTime>
  <Words>892</Words>
  <Application>Microsoft Office PowerPoint</Application>
  <PresentationFormat>Произвольный</PresentationFormat>
  <Paragraphs>85</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SketchLinesVTI</vt:lpstr>
      <vt:lpstr>№1 дәріс Психодиагностика ғылым саласы және практикалық әрекет ретінде</vt:lpstr>
      <vt:lpstr>Слайд 2</vt:lpstr>
      <vt:lpstr>Слайд 3</vt:lpstr>
      <vt:lpstr>Слайд 4</vt:lpstr>
      <vt:lpstr>Слайд 5</vt:lpstr>
      <vt:lpstr>Слайд 6</vt:lpstr>
      <vt:lpstr>Бодалев пен Столин психодиагностикалық әдістерді келесідей бөледі: </vt:lpstr>
      <vt:lpstr>Слайд 8</vt:lpstr>
      <vt:lpstr>Слайд 9</vt:lpstr>
      <vt:lpstr>Психодиагностика курсының мақсаты   </vt:lpstr>
      <vt:lpstr>   Психодиагностика курсының мақсаты мен міндеттері</vt:lpstr>
      <vt:lpstr>Міндеттері:  1. Белгілі бір белгілер бойынша біріктірілген адамдар мен адамдар топтары арасындағы психологиялық айырмашылықтарды ретімен жазып, сипаттаңыз. Психологиялық заңдылықтардың жеке айырмашылықтарға қалай әсер ететінін зерттейді.  2. Психодиагностикалық әдістемелерді құру. Әзірлеу ғана емес, сонымен қатар әдістер қанағаттандыратын талаптарды нақтылау, бұл қорытындының шекарасын анықтау, диагностикалық әдістердің нәтижелерін түсіндіруді жетілдіру.  </vt:lpstr>
      <vt:lpstr>Пәннің міндеттері:</vt:lpstr>
      <vt:lpstr>Психологиялық диагноз кешенді және жүйелі сипатта болады:</vt:lpstr>
      <vt:lpstr>Психодиагностикалық қорытынды жасау пәні </vt:lpstr>
      <vt:lpstr>Психологиялық қорытынды жасау талаптары</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Эксперименттік психологияның пәні мен міндеттері </dc:title>
  <dc:creator>Сагинов Кайрат Мырзабаевич</dc:creator>
  <cp:lastModifiedBy>ASUS</cp:lastModifiedBy>
  <cp:revision>11</cp:revision>
  <dcterms:created xsi:type="dcterms:W3CDTF">2020-09-07T07:46:50Z</dcterms:created>
  <dcterms:modified xsi:type="dcterms:W3CDTF">2024-09-18T19:40:20Z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0x0101000E1303072A1AC246B5C433DD0ED3ADBB</vt:lpwstr>
  </property>
</Properties>
</file>