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2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6D42-BC8B-4484-91C9-88DFB92F7F6D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7DB-7AA2-4390-AE84-C99DC77482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6D42-BC8B-4484-91C9-88DFB92F7F6D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7DB-7AA2-4390-AE84-C99DC7748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6D42-BC8B-4484-91C9-88DFB92F7F6D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7DB-7AA2-4390-AE84-C99DC7748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6D42-BC8B-4484-91C9-88DFB92F7F6D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7DB-7AA2-4390-AE84-C99DC7748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6D42-BC8B-4484-91C9-88DFB92F7F6D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7DB-7AA2-4390-AE84-C99DC77482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6D42-BC8B-4484-91C9-88DFB92F7F6D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7DB-7AA2-4390-AE84-C99DC7748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6D42-BC8B-4484-91C9-88DFB92F7F6D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7DB-7AA2-4390-AE84-C99DC774823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6D42-BC8B-4484-91C9-88DFB92F7F6D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7DB-7AA2-4390-AE84-C99DC7748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6D42-BC8B-4484-91C9-88DFB92F7F6D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7DB-7AA2-4390-AE84-C99DC7748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6D42-BC8B-4484-91C9-88DFB92F7F6D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7DB-7AA2-4390-AE84-C99DC774823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6D42-BC8B-4484-91C9-88DFB92F7F6D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E7DB-7AA2-4390-AE84-C99DC7748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7ED6D42-BC8B-4484-91C9-88DFB92F7F6D}" type="datetimeFigureOut">
              <a:rPr lang="ru-RU" smtClean="0"/>
              <a:pPr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CE3E7DB-7AA2-4390-AE84-C99DC77482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0800000">
            <a:off x="6439437" y="-2"/>
            <a:ext cx="5752563" cy="3709116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1" y="103724"/>
            <a:ext cx="3633789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127375"/>
            <a:ext cx="5780087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83107" y="2551837"/>
            <a:ext cx="85136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kk-KZ" sz="4000" b="1" spc="150" dirty="0">
                <a:ln w="11430"/>
                <a:solidFill>
                  <a:srgbClr val="F8F8F8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Бақылау және аудит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0531192"/>
      </p:ext>
    </p:extLst>
  </p:cSld>
  <p:clrMapOvr>
    <a:masterClrMapping/>
  </p:clrMapOvr>
  <p:transition spd="med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45720" y="690110"/>
            <a:ext cx="943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Аудиттің өзіне қысқаша тоқталсақ, аудит (лат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audit-</a:t>
            </a:r>
            <a:r>
              <a:rPr lang="kk-KZ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шоттарды тексеру, тексеріс)-шаруашылықты жүргізу субьектілерінің қаржы есеп–қисабына аудиторлар мен аудиторлық ұйымдар жүргізген тәуелсіз сараптамасы мен талдау.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71" y="2632240"/>
            <a:ext cx="5394434" cy="327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675279"/>
      </p:ext>
    </p:extLst>
  </p:cSld>
  <p:clrMapOvr>
    <a:masterClrMapping/>
  </p:clrMapOvr>
  <p:transition spd="slow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6308" y="-15766"/>
            <a:ext cx="10058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>
                <a:solidFill>
                  <a:schemeClr val="bg1"/>
                </a:solidFill>
              </a:rPr>
              <a:t>Сыртқы аудит қызметін атқарушылар: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8687" y="879894"/>
            <a:ext cx="9851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chemeClr val="accent1"/>
                </a:solidFill>
              </a:rPr>
              <a:t>Бақылау ортасы – бұл субъект басшылары мен иелерінің  бақылауға  деген жалпы қатынасын білдіретін шаралар мен реттемелер және ішкі бақылау жүйесін қалыптастырады. </a:t>
            </a:r>
            <a:r>
              <a:rPr lang="kk-KZ" sz="2400" dirty="0"/>
              <a:t> </a:t>
            </a:r>
            <a:endParaRPr lang="ru-RU" sz="2400" dirty="0"/>
          </a:p>
        </p:txBody>
      </p:sp>
      <p:pic>
        <p:nvPicPr>
          <p:cNvPr id="7" name="Picture 2" descr="https://seismic.com/wp-content/uploads/GettyImages-468438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831" y="2575773"/>
            <a:ext cx="6717077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7335712"/>
      </p:ext>
    </p:extLst>
  </p:cSld>
  <p:clrMapOvr>
    <a:masterClrMapping/>
  </p:clrMapOvr>
  <p:transition spd="slow">
    <p:pull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3962" y="828136"/>
            <a:ext cx="9092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400" b="1" dirty="0">
                <a:solidFill>
                  <a:schemeClr val="accent1"/>
                </a:solidFill>
              </a:rPr>
              <a:t>Ұйымдардың қызметін жүзеге асыру процесінде дербес компьютерлер, олардың ішінде есеп ақпараттарын өңдеуге және ішкі аудитті жүргізуге арналған компьютерлер жиі қолданылады.</a:t>
            </a:r>
            <a:r>
              <a:rPr lang="kk-KZ" sz="2400" dirty="0"/>
              <a:t> </a:t>
            </a:r>
            <a:endParaRPr lang="ru-RU" sz="2400" dirty="0"/>
          </a:p>
        </p:txBody>
      </p:sp>
      <p:pic>
        <p:nvPicPr>
          <p:cNvPr id="7" name="Picture 2" descr="https://germanhousebristol.co.uk/wp-content/uploads/2016/09/Business-German-e14730978542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8378" y="2764767"/>
            <a:ext cx="5846852" cy="3101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5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7007" y="-110362"/>
            <a:ext cx="1031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>
                <a:solidFill>
                  <a:schemeClr val="bg1"/>
                </a:solidFill>
              </a:rPr>
              <a:t>Заңды аудит...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640" y="554851"/>
            <a:ext cx="102309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400" dirty="0"/>
              <a:t>230 «Құжаттау» деп аталатын Халықаралық аудит стандартында  «аудитор аудиторлық қорытындыны растаушы дәлелдеулерді, сондай-ақ, аудиттің Халықаралықстандарттарға сәйкес жүргізілгендігін растайтын дәлелдеулерді беру кезінде зор маңызы бар мәліметтерді  құжатпен рәсімдеуге тиісті екендігі көрсетлген</a:t>
            </a:r>
            <a:endParaRPr lang="ru-RU" sz="2400" dirty="0"/>
          </a:p>
        </p:txBody>
      </p:sp>
      <p:pic>
        <p:nvPicPr>
          <p:cNvPr id="7" name="Рисунок 6" descr="who_we_are_img.png"/>
          <p:cNvPicPr>
            <a:picLocks noChangeAspect="1"/>
          </p:cNvPicPr>
          <p:nvPr/>
        </p:nvPicPr>
        <p:blipFill>
          <a:blip r:embed="rId2"/>
          <a:srcRect l="17273" r="17273"/>
          <a:stretch>
            <a:fillRect/>
          </a:stretch>
        </p:blipFill>
        <p:spPr>
          <a:xfrm>
            <a:off x="4744528" y="2944368"/>
            <a:ext cx="6673084" cy="2818077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362974" y="6262777"/>
            <a:ext cx="973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https://www.stud24.ru/accounting/syrty-audit-zhne-ony-erekshelg/362335-1130580-page3.html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3B8F8C-E62F-D8C7-D885-CB14F384673F}"/>
              </a:ext>
            </a:extLst>
          </p:cNvPr>
          <p:cNvSpPr txBox="1"/>
          <p:nvPr/>
        </p:nvSpPr>
        <p:spPr>
          <a:xfrm>
            <a:off x="1066800" y="920621"/>
            <a:ext cx="100584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Өзін-өзі тексеру сұрақтары </a:t>
            </a:r>
          </a:p>
          <a:p>
            <a:endParaRPr lang="ru-RU" sz="3200" b="1" dirty="0"/>
          </a:p>
          <a:p>
            <a:r>
              <a:rPr lang="ru-RU" sz="3200" dirty="0"/>
              <a:t>1. Аудиторлық қызметтің </a:t>
            </a:r>
            <a:r>
              <a:rPr lang="ru-RU" sz="3200" dirty="0" err="1"/>
              <a:t>сапасына</a:t>
            </a:r>
            <a:r>
              <a:rPr lang="ru-RU" sz="3200" dirty="0"/>
              <a:t> бақылау жасаудың </a:t>
            </a:r>
            <a:r>
              <a:rPr lang="ru-RU" sz="3200" dirty="0" err="1"/>
              <a:t>аспектілері</a:t>
            </a:r>
            <a:r>
              <a:rPr lang="ru-RU" sz="3200" dirty="0"/>
              <a:t> қандай?</a:t>
            </a:r>
          </a:p>
          <a:p>
            <a:r>
              <a:rPr lang="ru-RU" sz="3200" dirty="0"/>
              <a:t>2. Аудиторлық </a:t>
            </a:r>
            <a:r>
              <a:rPr lang="ru-RU" sz="3200" dirty="0" err="1"/>
              <a:t>құжаттардың</a:t>
            </a:r>
            <a:r>
              <a:rPr lang="ru-RU" sz="3200" dirty="0"/>
              <a:t> қандай түрлері бар?</a:t>
            </a:r>
          </a:p>
          <a:p>
            <a:r>
              <a:rPr lang="ru-RU" sz="3200" dirty="0"/>
              <a:t>3. Аудит жүргізудегі жұмыс </a:t>
            </a:r>
            <a:r>
              <a:rPr lang="ru-RU" sz="3200" dirty="0" err="1"/>
              <a:t>құжаттарына</a:t>
            </a:r>
            <a:r>
              <a:rPr lang="ru-RU" sz="3200" dirty="0"/>
              <a:t> не жатады? </a:t>
            </a:r>
          </a:p>
          <a:p>
            <a:r>
              <a:rPr lang="ru-RU" sz="3200" dirty="0"/>
              <a:t>4.Жұмыс </a:t>
            </a:r>
            <a:r>
              <a:rPr lang="ru-RU" sz="3200" dirty="0" err="1"/>
              <a:t>құжаттарына</a:t>
            </a:r>
            <a:r>
              <a:rPr lang="ru-RU" sz="3200" dirty="0"/>
              <a:t> не жатады? </a:t>
            </a:r>
          </a:p>
          <a:p>
            <a:r>
              <a:rPr lang="ru-RU" sz="3200" dirty="0"/>
              <a:t>5.Бақылау жүйесі қалай қалыптасады?</a:t>
            </a:r>
          </a:p>
          <a:p>
            <a:r>
              <a:rPr lang="ru-RU" sz="3200" dirty="0"/>
              <a:t>6.Бақылау сапасы қалай </a:t>
            </a:r>
            <a:r>
              <a:rPr lang="ru-RU" sz="3200" dirty="0" err="1"/>
              <a:t>бақыланады</a:t>
            </a:r>
            <a:r>
              <a:rPr lang="ru-RU" sz="3200" dirty="0"/>
              <a:t>?</a:t>
            </a:r>
          </a:p>
          <a:p>
            <a:r>
              <a:rPr lang="ru-RU" sz="3200" dirty="0"/>
              <a:t>7. Бақылау тәсілдері қандай?</a:t>
            </a:r>
          </a:p>
        </p:txBody>
      </p:sp>
    </p:spTree>
    <p:extLst>
      <p:ext uri="{BB962C8B-B14F-4D97-AF65-F5344CB8AC3E}">
        <p14:creationId xmlns:p14="http://schemas.microsoft.com/office/powerpoint/2010/main" val="42664055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0"/>
            <a:ext cx="5780087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3" y="45811"/>
            <a:ext cx="363378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7375"/>
            <a:ext cx="5780087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34303" y="2807295"/>
            <a:ext cx="9123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Назарларыңызға</a:t>
            </a: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ru-RU" sz="5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рахмет</a:t>
            </a:r>
            <a:r>
              <a:rPr lang="ru-RU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155452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Другая 3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0070C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868</TotalTime>
  <Words>196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Impact</vt:lpstr>
      <vt:lpstr>Times New Roman</vt:lpstr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Sandu Zheniskair</dc:creator>
  <cp:lastModifiedBy>Тажикенова Сапия Каргабаевна</cp:lastModifiedBy>
  <cp:revision>72</cp:revision>
  <dcterms:created xsi:type="dcterms:W3CDTF">2018-10-02T16:25:31Z</dcterms:created>
  <dcterms:modified xsi:type="dcterms:W3CDTF">2024-10-30T13:42:45Z</dcterms:modified>
</cp:coreProperties>
</file>